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handoutMasterIdLst>
    <p:handoutMasterId r:id="rId43"/>
  </p:handoutMasterIdLst>
  <p:sldIdLst>
    <p:sldId id="266" r:id="rId2"/>
    <p:sldId id="257" r:id="rId3"/>
    <p:sldId id="312" r:id="rId4"/>
    <p:sldId id="272" r:id="rId5"/>
    <p:sldId id="273" r:id="rId6"/>
    <p:sldId id="274" r:id="rId7"/>
    <p:sldId id="275" r:id="rId8"/>
    <p:sldId id="276" r:id="rId9"/>
    <p:sldId id="277" r:id="rId10"/>
    <p:sldId id="278" r:id="rId11"/>
    <p:sldId id="279" r:id="rId12"/>
    <p:sldId id="280" r:id="rId13"/>
    <p:sldId id="281" r:id="rId14"/>
    <p:sldId id="283" r:id="rId15"/>
    <p:sldId id="282" r:id="rId16"/>
    <p:sldId id="284" r:id="rId17"/>
    <p:sldId id="285" r:id="rId18"/>
    <p:sldId id="286" r:id="rId19"/>
    <p:sldId id="287" r:id="rId20"/>
    <p:sldId id="288"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7" r:id="rId34"/>
    <p:sldId id="308" r:id="rId35"/>
    <p:sldId id="311" r:id="rId36"/>
    <p:sldId id="310" r:id="rId37"/>
    <p:sldId id="271" r:id="rId38"/>
    <p:sldId id="267" r:id="rId39"/>
    <p:sldId id="268" r:id="rId40"/>
    <p:sldId id="261"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223">
          <p15:clr>
            <a:srgbClr val="A4A3A4"/>
          </p15:clr>
        </p15:guide>
        <p15:guide id="2" orient="horz" pos="4189">
          <p15:clr>
            <a:srgbClr val="A4A3A4"/>
          </p15:clr>
        </p15:guide>
        <p15:guide id="3" pos="211">
          <p15:clr>
            <a:srgbClr val="A4A3A4"/>
          </p15:clr>
        </p15:guide>
        <p15:guide id="4" pos="275">
          <p15:clr>
            <a:srgbClr val="A4A3A4"/>
          </p15:clr>
        </p15:guide>
        <p15:guide id="5" pos="50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266"/>
    <a:srgbClr val="7F1C7D"/>
    <a:srgbClr val="EE3E96"/>
    <a:srgbClr val="F389AF"/>
    <a:srgbClr val="008052"/>
    <a:srgbClr val="17AF4B"/>
    <a:srgbClr val="8CC63F"/>
    <a:srgbClr val="004877"/>
    <a:srgbClr val="00B2EF"/>
    <a:srgbClr val="83D1F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43" autoAdjust="0"/>
  </p:normalViewPr>
  <p:slideViewPr>
    <p:cSldViewPr snapToGrid="0" showGuides="1">
      <p:cViewPr>
        <p:scale>
          <a:sx n="100" d="100"/>
          <a:sy n="100" d="100"/>
        </p:scale>
        <p:origin x="-1104" y="-80"/>
      </p:cViewPr>
      <p:guideLst>
        <p:guide orient="horz" pos="1223"/>
        <p:guide orient="horz" pos="4189"/>
        <p:guide pos="211"/>
        <p:guide pos="275"/>
        <p:guide pos="507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78" d="100"/>
          <a:sy n="78" d="100"/>
        </p:scale>
        <p:origin x="-4872" y="-122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F9DCB2-7EB4-A94B-98D0-5CCBA28B3C30}" type="datetimeFigureOut">
              <a:rPr lang="en-US" smtClean="0"/>
              <a:pPr/>
              <a:t>24/02/15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C166B7-455D-4C43-A1DA-AFABFA2CD87D}" type="slidenum">
              <a:rPr lang="en-US" smtClean="0"/>
              <a:pPr/>
              <a:t>‹#›</a:t>
            </a:fld>
            <a:endParaRPr lang="en-US"/>
          </a:p>
        </p:txBody>
      </p:sp>
    </p:spTree>
    <p:extLst>
      <p:ext uri="{BB962C8B-B14F-4D97-AF65-F5344CB8AC3E}">
        <p14:creationId xmlns:p14="http://schemas.microsoft.com/office/powerpoint/2010/main" val="26616126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52016-8C25-174C-9B4D-4CBC4C7A8102}" type="datetimeFigureOut">
              <a:rPr lang="en-US" smtClean="0"/>
              <a:pPr/>
              <a:t>24/02/15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35FA9F-7D3F-5741-9EE6-6623220EF666}" type="slidenum">
              <a:rPr lang="en-US" smtClean="0"/>
              <a:pPr/>
              <a:t>‹#›</a:t>
            </a:fld>
            <a:endParaRPr lang="en-US"/>
          </a:p>
        </p:txBody>
      </p:sp>
    </p:spTree>
    <p:extLst>
      <p:ext uri="{BB962C8B-B14F-4D97-AF65-F5344CB8AC3E}">
        <p14:creationId xmlns:p14="http://schemas.microsoft.com/office/powerpoint/2010/main" val="25987677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35FA9F-7D3F-5741-9EE6-6623220EF66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FAF3CC-3427-9049-82D1-FAE0FB826D97}" type="slidenum">
              <a:rPr lang="en-GB"/>
              <a:pPr/>
              <a:t>10</a:t>
            </a:fld>
            <a:endParaRPr lang="en-GB"/>
          </a:p>
        </p:txBody>
      </p:sp>
      <p:sp>
        <p:nvSpPr>
          <p:cNvPr id="209922" name="Rectangle 2"/>
          <p:cNvSpPr>
            <a:spLocks noGrp="1" noRot="1" noChangeAspect="1" noChangeArrowheads="1" noTextEdit="1"/>
          </p:cNvSpPr>
          <p:nvPr>
            <p:ph type="sldImg"/>
          </p:nvPr>
        </p:nvSpPr>
        <p:spPr>
          <a:xfrm>
            <a:off x="1146175" y="685800"/>
            <a:ext cx="4570413" cy="3427413"/>
          </a:xfrm>
          <a:ln/>
          <a:extLst>
            <a:ext uri="{FAA26D3D-D897-4be2-8F04-BA451C77F1D7}">
              <ma14:placeholderFlag xmlns:ma14="http://schemas.microsoft.com/office/mac/drawingml/2011/main" val="1"/>
            </a:ext>
          </a:extLst>
        </p:spPr>
      </p:sp>
      <p:sp>
        <p:nvSpPr>
          <p:cNvPr id="209923" name="Rectangle 3"/>
          <p:cNvSpPr>
            <a:spLocks noGrp="1" noChangeArrowheads="1"/>
          </p:cNvSpPr>
          <p:nvPr>
            <p:ph type="body" idx="1"/>
          </p:nvPr>
        </p:nvSpPr>
        <p:spPr>
          <a:xfrm>
            <a:off x="274638" y="4291013"/>
            <a:ext cx="6310312" cy="4114800"/>
          </a:xfrm>
          <a:ln/>
        </p:spPr>
        <p:txBody>
          <a:bodyPr lIns="89471" tIns="44736" rIns="89471" bIns="44736"/>
          <a:lstStyle/>
          <a:p>
            <a:pPr marL="228600" indent="-228600"/>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30170E-642F-094D-A88F-359C41CDF966}" type="slidenum">
              <a:rPr lang="en-GB"/>
              <a:pPr/>
              <a:t>11</a:t>
            </a:fld>
            <a:endParaRPr lang="en-GB"/>
          </a:p>
        </p:txBody>
      </p:sp>
      <p:sp>
        <p:nvSpPr>
          <p:cNvPr id="2119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1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806B64-185C-6042-A9D7-DCE4C6AC246A}" type="slidenum">
              <a:rPr lang="en-GB"/>
              <a:pPr/>
              <a:t>12</a:t>
            </a:fld>
            <a:endParaRPr lang="en-GB"/>
          </a:p>
        </p:txBody>
      </p:sp>
      <p:sp>
        <p:nvSpPr>
          <p:cNvPr id="214018" name="Rectangle 2"/>
          <p:cNvSpPr>
            <a:spLocks noGrp="1" noRot="1" noChangeAspect="1" noChangeArrowheads="1" noTextEdit="1"/>
          </p:cNvSpPr>
          <p:nvPr>
            <p:ph type="sldImg"/>
          </p:nvPr>
        </p:nvSpPr>
        <p:spPr>
          <a:xfrm>
            <a:off x="1143000" y="684213"/>
            <a:ext cx="4572000" cy="3429000"/>
          </a:xfrm>
          <a:ln/>
          <a:extLst>
            <a:ext uri="{FAA26D3D-D897-4be2-8F04-BA451C77F1D7}">
              <ma14:placeholderFlag xmlns:ma14="http://schemas.microsoft.com/office/mac/drawingml/2011/main" val="1"/>
            </a:ext>
          </a:extLst>
        </p:spPr>
      </p:sp>
      <p:sp>
        <p:nvSpPr>
          <p:cNvPr id="214019" name="Rectangle 3"/>
          <p:cNvSpPr>
            <a:spLocks noGrp="1" noChangeArrowheads="1"/>
          </p:cNvSpPr>
          <p:nvPr>
            <p:ph type="body" idx="1"/>
          </p:nvPr>
        </p:nvSpPr>
        <p:spPr>
          <a:xfrm>
            <a:off x="685800" y="4343400"/>
            <a:ext cx="5486400" cy="4116388"/>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2FE943-FC25-5541-8DA3-98EB241A5144}" type="slidenum">
              <a:rPr lang="en-GB"/>
              <a:pPr/>
              <a:t>13</a:t>
            </a:fld>
            <a:endParaRPr lang="en-GB"/>
          </a:p>
        </p:txBody>
      </p:sp>
      <p:sp>
        <p:nvSpPr>
          <p:cNvPr id="216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B79201-79F4-4B46-BF3C-06FF4823A9C1}" type="slidenum">
              <a:rPr lang="en-GB"/>
              <a:pPr/>
              <a:t>14</a:t>
            </a:fld>
            <a:endParaRPr lang="en-GB"/>
          </a:p>
        </p:txBody>
      </p:sp>
      <p:sp>
        <p:nvSpPr>
          <p:cNvPr id="2201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D83411-13AF-2444-93AF-0C0147D7AAC5}" type="slidenum">
              <a:rPr lang="en-GB"/>
              <a:pPr/>
              <a:t>15</a:t>
            </a:fld>
            <a:endParaRPr lang="en-GB"/>
          </a:p>
        </p:txBody>
      </p:sp>
      <p:sp>
        <p:nvSpPr>
          <p:cNvPr id="218114" name="Rectangle 2"/>
          <p:cNvSpPr>
            <a:spLocks noGrp="1" noRot="1" noChangeAspect="1" noChangeArrowheads="1" noTextEdit="1"/>
          </p:cNvSpPr>
          <p:nvPr>
            <p:ph type="sldImg"/>
          </p:nvPr>
        </p:nvSpPr>
        <p:spPr>
          <a:xfrm>
            <a:off x="1143000" y="684213"/>
            <a:ext cx="4572000" cy="3429000"/>
          </a:xfrm>
          <a:ln/>
          <a:extLst>
            <a:ext uri="{FAA26D3D-D897-4be2-8F04-BA451C77F1D7}">
              <ma14:placeholderFlag xmlns:ma14="http://schemas.microsoft.com/office/mac/drawingml/2011/main" val="1"/>
            </a:ext>
          </a:extLst>
        </p:spPr>
      </p:sp>
      <p:sp>
        <p:nvSpPr>
          <p:cNvPr id="218115" name="Rectangle 3"/>
          <p:cNvSpPr>
            <a:spLocks noGrp="1" noChangeArrowheads="1"/>
          </p:cNvSpPr>
          <p:nvPr>
            <p:ph type="body" idx="1"/>
          </p:nvPr>
        </p:nvSpPr>
        <p:spPr>
          <a:xfrm>
            <a:off x="685800" y="4343400"/>
            <a:ext cx="5486400" cy="4116388"/>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A8C7B-4FFE-2140-A0DD-84F5D8948E62}" type="slidenum">
              <a:rPr lang="en-GB"/>
              <a:pPr/>
              <a:t>16</a:t>
            </a:fld>
            <a:endParaRPr lang="en-GB"/>
          </a:p>
        </p:txBody>
      </p:sp>
      <p:sp>
        <p:nvSpPr>
          <p:cNvPr id="222210" name="Rectangle 2"/>
          <p:cNvSpPr>
            <a:spLocks noGrp="1" noRot="1" noChangeAspect="1" noChangeArrowheads="1" noTextEdit="1"/>
          </p:cNvSpPr>
          <p:nvPr>
            <p:ph type="sldImg"/>
          </p:nvPr>
        </p:nvSpPr>
        <p:spPr>
          <a:xfrm>
            <a:off x="1146175" y="682625"/>
            <a:ext cx="4573588" cy="3430588"/>
          </a:xfrm>
          <a:ln w="12700" cap="flat"/>
          <a:extLst>
            <a:ext uri="{FAA26D3D-D897-4be2-8F04-BA451C77F1D7}">
              <ma14:placeholderFlag xmlns:ma14="http://schemas.microsoft.com/office/mac/drawingml/2011/main" val="1"/>
            </a:ext>
          </a:extLst>
        </p:spPr>
      </p:sp>
      <p:sp>
        <p:nvSpPr>
          <p:cNvPr id="222211" name="Rectangle 3"/>
          <p:cNvSpPr>
            <a:spLocks noGrp="1" noChangeArrowheads="1"/>
          </p:cNvSpPr>
          <p:nvPr>
            <p:ph type="body" idx="1"/>
          </p:nvPr>
        </p:nvSpPr>
        <p:spPr>
          <a:xfrm>
            <a:off x="912813" y="4343400"/>
            <a:ext cx="5032375" cy="4117975"/>
          </a:xfrm>
          <a:ln/>
        </p:spPr>
        <p:txBody>
          <a:bodyPr lIns="89510" tIns="43998" rIns="89510" bIns="43998"/>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A95444-0CE1-174B-83C5-451ECBE36CA1}" type="slidenum">
              <a:rPr lang="en-GB"/>
              <a:pPr/>
              <a:t>17</a:t>
            </a:fld>
            <a:endParaRPr lang="en-GB"/>
          </a:p>
        </p:txBody>
      </p:sp>
      <p:sp>
        <p:nvSpPr>
          <p:cNvPr id="2242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E2541E-D48D-BF43-BCD3-A235748D77AF}" type="slidenum">
              <a:rPr lang="en-GB"/>
              <a:pPr/>
              <a:t>18</a:t>
            </a:fld>
            <a:endParaRPr lang="en-GB"/>
          </a:p>
        </p:txBody>
      </p:sp>
      <p:sp>
        <p:nvSpPr>
          <p:cNvPr id="2263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6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C3A6CD-2488-8342-8B6A-33D14944CA57}" type="slidenum">
              <a:rPr lang="en-GB"/>
              <a:pPr/>
              <a:t>19</a:t>
            </a:fld>
            <a:endParaRPr lang="en-GB"/>
          </a:p>
        </p:txBody>
      </p:sp>
      <p:sp>
        <p:nvSpPr>
          <p:cNvPr id="2283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8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35FA9F-7D3F-5741-9EE6-6623220EF666}" type="slidenum">
              <a:rPr lang="en-US" smtClean="0"/>
              <a:pPr/>
              <a:t>2</a:t>
            </a:fld>
            <a:endParaRPr lang="en-US"/>
          </a:p>
        </p:txBody>
      </p:sp>
    </p:spTree>
    <p:extLst>
      <p:ext uri="{BB962C8B-B14F-4D97-AF65-F5344CB8AC3E}">
        <p14:creationId xmlns:p14="http://schemas.microsoft.com/office/powerpoint/2010/main" val="1731745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30D6B-4C09-3A41-8122-B32D36346FEF}" type="slidenum">
              <a:rPr lang="en-GB"/>
              <a:pPr/>
              <a:t>20</a:t>
            </a:fld>
            <a:endParaRPr lang="en-GB"/>
          </a:p>
        </p:txBody>
      </p:sp>
      <p:sp>
        <p:nvSpPr>
          <p:cNvPr id="2304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0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8A75C1-D422-7842-949F-4BD1C7A93E83}" type="slidenum">
              <a:rPr lang="en-GB"/>
              <a:pPr/>
              <a:t>21</a:t>
            </a:fld>
            <a:endParaRPr lang="en-GB"/>
          </a:p>
        </p:txBody>
      </p:sp>
      <p:sp>
        <p:nvSpPr>
          <p:cNvPr id="2406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0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C96F3-FC35-404D-9CF3-F31AEEE025E4}" type="slidenum">
              <a:rPr lang="en-GB"/>
              <a:pPr/>
              <a:t>22</a:t>
            </a:fld>
            <a:endParaRPr lang="en-GB"/>
          </a:p>
        </p:txBody>
      </p:sp>
      <p:sp>
        <p:nvSpPr>
          <p:cNvPr id="2426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2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C84411-B6B5-EB41-80A3-B82936E37C78}" type="slidenum">
              <a:rPr lang="en-GB"/>
              <a:pPr/>
              <a:t>23</a:t>
            </a:fld>
            <a:endParaRPr lang="en-GB"/>
          </a:p>
        </p:txBody>
      </p:sp>
      <p:sp>
        <p:nvSpPr>
          <p:cNvPr id="2447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E64028-A9C1-C443-81BC-74E0B74CAE08}" type="slidenum">
              <a:rPr lang="en-GB"/>
              <a:pPr/>
              <a:t>24</a:t>
            </a:fld>
            <a:endParaRPr lang="en-GB"/>
          </a:p>
        </p:txBody>
      </p:sp>
      <p:sp>
        <p:nvSpPr>
          <p:cNvPr id="2467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FB5192-9DE8-C847-8488-6B274034BC70}" type="slidenum">
              <a:rPr lang="en-GB"/>
              <a:pPr/>
              <a:t>25</a:t>
            </a:fld>
            <a:endParaRPr lang="en-GB"/>
          </a:p>
        </p:txBody>
      </p:sp>
      <p:sp>
        <p:nvSpPr>
          <p:cNvPr id="2488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8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E8B12B-5CE5-C743-86C5-73809B5D2448}" type="slidenum">
              <a:rPr lang="en-GB"/>
              <a:pPr/>
              <a:t>26</a:t>
            </a:fld>
            <a:endParaRPr lang="en-GB"/>
          </a:p>
        </p:txBody>
      </p:sp>
      <p:sp>
        <p:nvSpPr>
          <p:cNvPr id="2508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0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6A3C6B-A9B1-CE42-967C-4CE14C61A9ED}" type="slidenum">
              <a:rPr lang="en-GB"/>
              <a:pPr/>
              <a:t>27</a:t>
            </a:fld>
            <a:endParaRPr lang="en-GB"/>
          </a:p>
        </p:txBody>
      </p:sp>
      <p:sp>
        <p:nvSpPr>
          <p:cNvPr id="2529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2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1695F7-ADDA-1449-944C-696D394C5ED9}" type="slidenum">
              <a:rPr lang="en-GB"/>
              <a:pPr/>
              <a:t>28</a:t>
            </a:fld>
            <a:endParaRPr lang="en-GB"/>
          </a:p>
        </p:txBody>
      </p:sp>
      <p:sp>
        <p:nvSpPr>
          <p:cNvPr id="2549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4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55A50D-3664-AD42-A5C5-EEF01C4BE6D9}" type="slidenum">
              <a:rPr lang="en-GB"/>
              <a:pPr/>
              <a:t>29</a:t>
            </a:fld>
            <a:endParaRPr lang="en-GB"/>
          </a:p>
        </p:txBody>
      </p:sp>
      <p:sp>
        <p:nvSpPr>
          <p:cNvPr id="2570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7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Text Box 2"/>
          <p:cNvSpPr>
            <a:spLocks noGrp="1" noRot="1" noChangeAspect="1" noChangeArrowheads="1" noTextEdit="1"/>
          </p:cNvSpPr>
          <p:nvPr>
            <p:ph type="sldImg"/>
          </p:nvPr>
        </p:nvSpPr>
        <p:spPr>
          <a:ln/>
        </p:spPr>
      </p:sp>
      <p:sp>
        <p:nvSpPr>
          <p:cNvPr id="18435" name="Text Box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eaLnBrk="1" hangingPunct="1"/>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81F35D-93CC-D043-BC46-A68C924EA745}" type="slidenum">
              <a:rPr lang="en-GB"/>
              <a:pPr/>
              <a:t>30</a:t>
            </a:fld>
            <a:endParaRPr lang="en-GB"/>
          </a:p>
        </p:txBody>
      </p:sp>
      <p:sp>
        <p:nvSpPr>
          <p:cNvPr id="2590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9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81FA91-E067-F549-856A-8DE66A2E8879}" type="slidenum">
              <a:rPr lang="en-GB"/>
              <a:pPr/>
              <a:t>31</a:t>
            </a:fld>
            <a:endParaRPr lang="en-GB"/>
          </a:p>
        </p:txBody>
      </p:sp>
      <p:sp>
        <p:nvSpPr>
          <p:cNvPr id="2611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61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0FC929-DBB3-3649-A03B-224EF343F5F7}" type="slidenum">
              <a:rPr lang="en-GB"/>
              <a:pPr/>
              <a:t>32</a:t>
            </a:fld>
            <a:endParaRPr lang="en-GB"/>
          </a:p>
        </p:txBody>
      </p:sp>
      <p:sp>
        <p:nvSpPr>
          <p:cNvPr id="2631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63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890827-4A67-5446-8CF6-D776B71C203F}" type="slidenum">
              <a:rPr lang="en-GB"/>
              <a:pPr/>
              <a:t>33</a:t>
            </a:fld>
            <a:endParaRPr lang="en-GB"/>
          </a:p>
        </p:txBody>
      </p:sp>
      <p:sp>
        <p:nvSpPr>
          <p:cNvPr id="2693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69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E6E9EF-C6D0-3E4C-B928-A746ACBE5536}" type="slidenum">
              <a:rPr lang="en-GB"/>
              <a:pPr/>
              <a:t>34</a:t>
            </a:fld>
            <a:endParaRPr lang="en-GB"/>
          </a:p>
        </p:txBody>
      </p:sp>
      <p:sp>
        <p:nvSpPr>
          <p:cNvPr id="2713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71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35FA9F-7D3F-5741-9EE6-6623220EF666}" type="slidenum">
              <a:rPr lang="en-US" smtClean="0"/>
              <a:pPr/>
              <a:t>35</a:t>
            </a:fld>
            <a:endParaRPr lang="en-US"/>
          </a:p>
        </p:txBody>
      </p:sp>
    </p:spTree>
    <p:extLst>
      <p:ext uri="{BB962C8B-B14F-4D97-AF65-F5344CB8AC3E}">
        <p14:creationId xmlns:p14="http://schemas.microsoft.com/office/powerpoint/2010/main" val="1425156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35FA9F-7D3F-5741-9EE6-6623220EF666}" type="slidenum">
              <a:rPr lang="en-US" smtClean="0"/>
              <a:pPr/>
              <a:t>37</a:t>
            </a:fld>
            <a:endParaRPr lang="en-US"/>
          </a:p>
        </p:txBody>
      </p:sp>
    </p:spTree>
    <p:extLst>
      <p:ext uri="{BB962C8B-B14F-4D97-AF65-F5344CB8AC3E}">
        <p14:creationId xmlns:p14="http://schemas.microsoft.com/office/powerpoint/2010/main" val="1731745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35FA9F-7D3F-5741-9EE6-6623220EF666}" type="slidenum">
              <a:rPr lang="en-US" smtClean="0"/>
              <a:pPr/>
              <a:t>38</a:t>
            </a:fld>
            <a:endParaRPr lang="en-US"/>
          </a:p>
        </p:txBody>
      </p:sp>
    </p:spTree>
    <p:extLst>
      <p:ext uri="{BB962C8B-B14F-4D97-AF65-F5344CB8AC3E}">
        <p14:creationId xmlns:p14="http://schemas.microsoft.com/office/powerpoint/2010/main" val="1211603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E99F7C-E4BC-394C-8478-6AAAADF87715}" type="slidenum">
              <a:rPr lang="en-GB"/>
              <a:pPr/>
              <a:t>4</a:t>
            </a:fld>
            <a:endParaRPr lang="en-GB"/>
          </a:p>
        </p:txBody>
      </p:sp>
      <p:sp>
        <p:nvSpPr>
          <p:cNvPr id="197634" name="Rectangle 2"/>
          <p:cNvSpPr>
            <a:spLocks noGrp="1" noRot="1" noChangeAspect="1" noChangeArrowheads="1" noTextEdit="1"/>
          </p:cNvSpPr>
          <p:nvPr>
            <p:ph type="sldImg"/>
          </p:nvPr>
        </p:nvSpPr>
        <p:spPr>
          <a:xfrm>
            <a:off x="1146175" y="682625"/>
            <a:ext cx="4573588" cy="3430588"/>
          </a:xfrm>
          <a:ln w="12700" cap="flat"/>
          <a:extLst>
            <a:ext uri="{FAA26D3D-D897-4be2-8F04-BA451C77F1D7}">
              <ma14:placeholderFlag xmlns:ma14="http://schemas.microsoft.com/office/mac/drawingml/2011/main" val="1"/>
            </a:ext>
          </a:extLst>
        </p:spPr>
      </p:sp>
      <p:sp>
        <p:nvSpPr>
          <p:cNvPr id="197635" name="Rectangle 3"/>
          <p:cNvSpPr>
            <a:spLocks noGrp="1" noChangeArrowheads="1"/>
          </p:cNvSpPr>
          <p:nvPr>
            <p:ph type="body" idx="1"/>
          </p:nvPr>
        </p:nvSpPr>
        <p:spPr>
          <a:xfrm>
            <a:off x="912813" y="4343400"/>
            <a:ext cx="5032375" cy="4117975"/>
          </a:xfrm>
          <a:ln/>
        </p:spPr>
        <p:txBody>
          <a:bodyPr lIns="89510" tIns="43998" rIns="89510" bIns="43998"/>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C02D74-F154-6942-934B-0BE2DE4AE903}" type="slidenum">
              <a:rPr lang="en-GB"/>
              <a:pPr/>
              <a:t>5</a:t>
            </a:fld>
            <a:endParaRPr lang="en-GB"/>
          </a:p>
        </p:txBody>
      </p:sp>
      <p:sp>
        <p:nvSpPr>
          <p:cNvPr id="1996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99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529FA9-E4F2-E04F-AF05-1C4A61227D2E}" type="slidenum">
              <a:rPr lang="en-GB"/>
              <a:pPr/>
              <a:t>6</a:t>
            </a:fld>
            <a:endParaRPr lang="en-GB"/>
          </a:p>
        </p:txBody>
      </p:sp>
      <p:sp>
        <p:nvSpPr>
          <p:cNvPr id="2017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1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56F210-CD5A-1E46-8B27-3D01E6C0FDFF}" type="slidenum">
              <a:rPr lang="en-GB"/>
              <a:pPr/>
              <a:t>7</a:t>
            </a:fld>
            <a:endParaRPr lang="en-GB"/>
          </a:p>
        </p:txBody>
      </p:sp>
      <p:sp>
        <p:nvSpPr>
          <p:cNvPr id="2037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3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FC816B-5E2E-3B4B-8B4E-3D114221B00D}" type="slidenum">
              <a:rPr lang="en-GB"/>
              <a:pPr/>
              <a:t>8</a:t>
            </a:fld>
            <a:endParaRPr lang="en-GB"/>
          </a:p>
        </p:txBody>
      </p:sp>
      <p:sp>
        <p:nvSpPr>
          <p:cNvPr id="205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5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C1B188-E80F-A042-A399-B095A7F0D4BC}" type="slidenum">
              <a:rPr lang="en-GB"/>
              <a:pPr/>
              <a:t>9</a:t>
            </a:fld>
            <a:endParaRPr lang="en-GB"/>
          </a:p>
        </p:txBody>
      </p:sp>
      <p:sp>
        <p:nvSpPr>
          <p:cNvPr id="2078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787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15500" y="0"/>
            <a:ext cx="4569500" cy="5719700"/>
          </a:xfrm>
          <a:prstGeom prst="rect">
            <a:avLst/>
          </a:prstGeom>
        </p:spPr>
      </p:pic>
      <p:sp>
        <p:nvSpPr>
          <p:cNvPr id="2" name="Title 1"/>
          <p:cNvSpPr>
            <a:spLocks noGrp="1"/>
          </p:cNvSpPr>
          <p:nvPr>
            <p:ph type="ctrTitle"/>
          </p:nvPr>
        </p:nvSpPr>
        <p:spPr>
          <a:xfrm>
            <a:off x="426243" y="1521465"/>
            <a:ext cx="4823748" cy="1512295"/>
          </a:xfrm>
        </p:spPr>
        <p:txBody>
          <a:bodyPr anchor="b" anchorCtr="0">
            <a:normAutofit/>
          </a:bodyPr>
          <a:lstStyle>
            <a:lvl1pPr>
              <a:lnSpc>
                <a:spcPct val="95000"/>
              </a:lnSpc>
              <a:defRPr sz="3400"/>
            </a:lvl1pPr>
          </a:lstStyle>
          <a:p>
            <a:r>
              <a:rPr lang="en-US" dirty="0" smtClean="0"/>
              <a:t>Click to edit Master title style</a:t>
            </a:r>
            <a:endParaRPr lang="en-US" dirty="0"/>
          </a:p>
        </p:txBody>
      </p:sp>
      <p:sp>
        <p:nvSpPr>
          <p:cNvPr id="3" name="Subtitle 2"/>
          <p:cNvSpPr>
            <a:spLocks noGrp="1"/>
          </p:cNvSpPr>
          <p:nvPr>
            <p:ph type="subTitle" idx="1"/>
          </p:nvPr>
        </p:nvSpPr>
        <p:spPr>
          <a:xfrm>
            <a:off x="426242" y="3031618"/>
            <a:ext cx="4448490" cy="1246936"/>
          </a:xfrm>
        </p:spPr>
        <p:txBody>
          <a:bodyPr>
            <a:normAutofit/>
          </a:bodyPr>
          <a:lstStyle>
            <a:lvl1pPr marL="0" indent="0" algn="l">
              <a:lnSpc>
                <a:spcPct val="95000"/>
              </a:lnSpc>
              <a:buNone/>
              <a:defRPr sz="2000" i="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3" name="Rectangle 12"/>
          <p:cNvSpPr/>
          <p:nvPr userDrawn="1"/>
        </p:nvSpPr>
        <p:spPr>
          <a:xfrm>
            <a:off x="7325231" y="6388554"/>
            <a:ext cx="1430200" cy="230832"/>
          </a:xfrm>
          <a:prstGeom prst="rect">
            <a:avLst/>
          </a:prstGeom>
        </p:spPr>
        <p:txBody>
          <a:bodyPr wrap="none">
            <a:spAutoFit/>
          </a:bodyPr>
          <a:lstStyle/>
          <a:p>
            <a:pPr algn="ctr"/>
            <a:r>
              <a:rPr lang="en-US" sz="900" dirty="0" smtClean="0">
                <a:solidFill>
                  <a:schemeClr val="bg1">
                    <a:lumMod val="50000"/>
                  </a:schemeClr>
                </a:solidFill>
              </a:rPr>
              <a:t>© 2015 IBM Corporation</a:t>
            </a:r>
            <a:endParaRPr lang="en-US" sz="900" dirty="0">
              <a:solidFill>
                <a:schemeClr val="bg1">
                  <a:lumMod val="50000"/>
                </a:schemeClr>
              </a:solidFill>
            </a:endParaRPr>
          </a:p>
        </p:txBody>
      </p:sp>
      <p:pic>
        <p:nvPicPr>
          <p:cNvPr id="5" name="Picture 4" descr="Interconnect 2015_ppt layout-0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84799" y="346930"/>
            <a:ext cx="1178879" cy="103938"/>
          </a:xfrm>
          <a:prstGeom prst="rect">
            <a:avLst/>
          </a:prstGeom>
        </p:spPr>
      </p:pic>
      <p:pic>
        <p:nvPicPr>
          <p:cNvPr id="9" name="Picture 8" descr="Interconnect 2015_ppt layout-05.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28638" y="6263630"/>
            <a:ext cx="2731029" cy="310518"/>
          </a:xfrm>
          <a:prstGeom prst="rect">
            <a:avLst/>
          </a:prstGeom>
        </p:spPr>
      </p:pic>
      <p:pic>
        <p:nvPicPr>
          <p:cNvPr id="4" name="Picture 3" descr="InterConnect15-CBM-Date-Loc-Des-300dpi.png"/>
          <p:cNvPicPr>
            <a:picLocks noChangeAspect="1"/>
          </p:cNvPicPr>
          <p:nvPr userDrawn="1"/>
        </p:nvPicPr>
        <p:blipFill rotWithShape="1">
          <a:blip r:embed="rId5">
            <a:extLst>
              <a:ext uri="{28A0092B-C50C-407E-A947-70E740481C1C}">
                <a14:useLocalDpi xmlns:a14="http://schemas.microsoft.com/office/drawing/2010/main" val="0"/>
              </a:ext>
            </a:extLst>
          </a:blip>
          <a:srcRect b="37342"/>
          <a:stretch/>
        </p:blipFill>
        <p:spPr>
          <a:xfrm>
            <a:off x="476228" y="4799763"/>
            <a:ext cx="3905577" cy="1270044"/>
          </a:xfrm>
          <a:prstGeom prst="rect">
            <a:avLst/>
          </a:prstGeom>
        </p:spPr>
      </p:pic>
    </p:spTree>
    <p:extLst>
      <p:ext uri="{BB962C8B-B14F-4D97-AF65-F5344CB8AC3E}">
        <p14:creationId xmlns:p14="http://schemas.microsoft.com/office/powerpoint/2010/main" val="242886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63538" indent="-363538">
              <a:defRPr/>
            </a:lvl1pPr>
            <a:lvl2pPr marL="1133475" indent="-285750">
              <a:defRPr/>
            </a:lvl2pPr>
            <a:lvl3pPr marL="1379538" indent="-228600">
              <a:tabLst>
                <a:tab pos="1381125" algn="l"/>
              </a:tabLst>
              <a:defRPr/>
            </a:lvl3pPr>
            <a:lvl4pPr marL="1851025" indent="-228600">
              <a:buFont typeface="Arial"/>
              <a:buChar cha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0"/>
          </p:nvPr>
        </p:nvSpPr>
        <p:spPr/>
        <p:txBody>
          <a:bodyPr/>
          <a:lstStyle/>
          <a:p>
            <a:fld id="{9B6B7A19-9BD6-654B-9E7A-5FCB6FF99B9F}" type="slidenum">
              <a:rPr lang="en-US" smtClean="0"/>
              <a:pPr/>
              <a:t>‹#›</a:t>
            </a:fld>
            <a:endParaRPr lang="en-US" dirty="0"/>
          </a:p>
        </p:txBody>
      </p:sp>
    </p:spTree>
    <p:extLst>
      <p:ext uri="{BB962C8B-B14F-4D97-AF65-F5344CB8AC3E}">
        <p14:creationId xmlns:p14="http://schemas.microsoft.com/office/powerpoint/2010/main" val="374394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8464" y="2720113"/>
            <a:ext cx="4248022" cy="1407387"/>
          </a:xfrm>
        </p:spPr>
        <p:txBody>
          <a:bodyPr anchor="t">
            <a:normAutofit/>
          </a:bodyPr>
          <a:lstStyle>
            <a:lvl1pPr algn="l">
              <a:defRPr sz="3400" b="0" cap="none"/>
            </a:lvl1pPr>
          </a:lstStyle>
          <a:p>
            <a:r>
              <a:rPr lang="en-US" dirty="0" smtClean="0"/>
              <a:t>Click to edit Master title style</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15500" y="0"/>
            <a:ext cx="4569500" cy="5719700"/>
          </a:xfrm>
          <a:prstGeom prst="rect">
            <a:avLst/>
          </a:prstGeom>
        </p:spPr>
      </p:pic>
      <p:pic>
        <p:nvPicPr>
          <p:cNvPr id="12" name="Picture 11" descr="Interconnect 2015_ppt layout-0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9991" y="346930"/>
            <a:ext cx="1313688" cy="115824"/>
          </a:xfrm>
          <a:prstGeom prst="rect">
            <a:avLst/>
          </a:prstGeom>
        </p:spPr>
      </p:pic>
      <p:pic>
        <p:nvPicPr>
          <p:cNvPr id="7" name="Picture 6" descr="InterConnect15-CBM-Date-Loc-Des-300dpi.png"/>
          <p:cNvPicPr>
            <a:picLocks noChangeAspect="1"/>
          </p:cNvPicPr>
          <p:nvPr userDrawn="1"/>
        </p:nvPicPr>
        <p:blipFill rotWithShape="1">
          <a:blip r:embed="rId4">
            <a:extLst>
              <a:ext uri="{28A0092B-C50C-407E-A947-70E740481C1C}">
                <a14:useLocalDpi xmlns:a14="http://schemas.microsoft.com/office/drawing/2010/main" val="0"/>
              </a:ext>
            </a:extLst>
          </a:blip>
          <a:srcRect b="37342"/>
          <a:stretch/>
        </p:blipFill>
        <p:spPr>
          <a:xfrm>
            <a:off x="476228" y="5207000"/>
            <a:ext cx="4059221" cy="1320007"/>
          </a:xfrm>
          <a:prstGeom prst="rect">
            <a:avLst/>
          </a:prstGeom>
        </p:spPr>
      </p:pic>
    </p:spTree>
    <p:extLst>
      <p:ext uri="{BB962C8B-B14F-4D97-AF65-F5344CB8AC3E}">
        <p14:creationId xmlns:p14="http://schemas.microsoft.com/office/powerpoint/2010/main" val="1212436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a:t>
            </a:fld>
            <a:endParaRPr lang="en-US" dirty="0"/>
          </a:p>
        </p:txBody>
      </p:sp>
    </p:spTree>
    <p:extLst>
      <p:ext uri="{BB962C8B-B14F-4D97-AF65-F5344CB8AC3E}">
        <p14:creationId xmlns:p14="http://schemas.microsoft.com/office/powerpoint/2010/main" val="358400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9B6B7A19-9BD6-654B-9E7A-5FCB6FF99B9F}" type="slidenum">
              <a:rPr lang="en-US" smtClean="0"/>
              <a:pPr/>
              <a:t>‹#›</a:t>
            </a:fld>
            <a:endParaRPr lang="en-US" dirty="0"/>
          </a:p>
        </p:txBody>
      </p:sp>
    </p:spTree>
    <p:extLst>
      <p:ext uri="{BB962C8B-B14F-4D97-AF65-F5344CB8AC3E}">
        <p14:creationId xmlns:p14="http://schemas.microsoft.com/office/powerpoint/2010/main" val="277057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242" y="2242081"/>
            <a:ext cx="5463272" cy="1040475"/>
          </a:xfrm>
        </p:spPr>
        <p:txBody>
          <a:bodyPr anchor="b" anchorCtr="0">
            <a:noAutofit/>
          </a:bodyPr>
          <a:lstStyle>
            <a:lvl1pPr>
              <a:defRPr sz="6600"/>
            </a:lvl1pPr>
          </a:lstStyle>
          <a:p>
            <a:r>
              <a:rPr lang="en-US" dirty="0" smtClean="0"/>
              <a:t>Thank You</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15500" y="0"/>
            <a:ext cx="4569500" cy="5719700"/>
          </a:xfrm>
          <a:prstGeom prst="rect">
            <a:avLst/>
          </a:prstGeom>
        </p:spPr>
      </p:pic>
      <p:pic>
        <p:nvPicPr>
          <p:cNvPr id="11" name="Picture 10" descr="Interconnect 2015_ppt layout-0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9991" y="346930"/>
            <a:ext cx="1313688" cy="115824"/>
          </a:xfrm>
          <a:prstGeom prst="rect">
            <a:avLst/>
          </a:prstGeom>
        </p:spPr>
      </p:pic>
      <p:pic>
        <p:nvPicPr>
          <p:cNvPr id="7" name="Picture 6" descr="InterConnect15-CBM-Date-Loc-Des-300dpi.png"/>
          <p:cNvPicPr>
            <a:picLocks noChangeAspect="1"/>
          </p:cNvPicPr>
          <p:nvPr userDrawn="1"/>
        </p:nvPicPr>
        <p:blipFill rotWithShape="1">
          <a:blip r:embed="rId4">
            <a:extLst>
              <a:ext uri="{28A0092B-C50C-407E-A947-70E740481C1C}">
                <a14:useLocalDpi xmlns:a14="http://schemas.microsoft.com/office/drawing/2010/main" val="0"/>
              </a:ext>
            </a:extLst>
          </a:blip>
          <a:srcRect b="37342"/>
          <a:stretch/>
        </p:blipFill>
        <p:spPr>
          <a:xfrm>
            <a:off x="476228" y="5207000"/>
            <a:ext cx="4059221" cy="1320007"/>
          </a:xfrm>
          <a:prstGeom prst="rect">
            <a:avLst/>
          </a:prstGeom>
        </p:spPr>
      </p:pic>
    </p:spTree>
    <p:extLst>
      <p:ext uri="{BB962C8B-B14F-4D97-AF65-F5344CB8AC3E}">
        <p14:creationId xmlns:p14="http://schemas.microsoft.com/office/powerpoint/2010/main" val="2722423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US"/>
          </a:p>
        </p:txBody>
      </p:sp>
      <p:sp>
        <p:nvSpPr>
          <p:cNvPr id="3" name="Table Placeholder 2"/>
          <p:cNvSpPr>
            <a:spLocks noGrp="1"/>
          </p:cNvSpPr>
          <p:nvPr>
            <p:ph type="tbl" idx="1"/>
          </p:nvPr>
        </p:nvSpPr>
        <p:spPr>
          <a:xfrm>
            <a:off x="457200" y="1447800"/>
            <a:ext cx="8229600" cy="4876800"/>
          </a:xfrm>
        </p:spPr>
        <p:txBody>
          <a:bodyPr/>
          <a:lstStyle/>
          <a:p>
            <a:endParaRPr lang="en-US"/>
          </a:p>
        </p:txBody>
      </p:sp>
    </p:spTree>
    <p:extLst>
      <p:ext uri="{BB962C8B-B14F-4D97-AF65-F5344CB8AC3E}">
        <p14:creationId xmlns:p14="http://schemas.microsoft.com/office/powerpoint/2010/main" val="4226054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US"/>
          </a:p>
        </p:txBody>
      </p:sp>
      <p:sp>
        <p:nvSpPr>
          <p:cNvPr id="3" name="SmartArt Placeholder 2"/>
          <p:cNvSpPr>
            <a:spLocks noGrp="1"/>
          </p:cNvSpPr>
          <p:nvPr>
            <p:ph type="dgm" idx="1"/>
          </p:nvPr>
        </p:nvSpPr>
        <p:spPr>
          <a:xfrm>
            <a:off x="457200" y="1447800"/>
            <a:ext cx="8229600" cy="4876800"/>
          </a:xfrm>
        </p:spPr>
        <p:txBody>
          <a:bodyPr/>
          <a:lstStyle/>
          <a:p>
            <a:endParaRPr lang="en-US"/>
          </a:p>
        </p:txBody>
      </p:sp>
    </p:spTree>
    <p:extLst>
      <p:ext uri="{BB962C8B-B14F-4D97-AF65-F5344CB8AC3E}">
        <p14:creationId xmlns:p14="http://schemas.microsoft.com/office/powerpoint/2010/main" val="218744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2060808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png"/><Relationship Id="rId12" Type="http://schemas.openxmlformats.org/officeDocument/2006/relationships/image" Target="../media/image2.png"/><Relationship Id="rId13"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454025" y="964997"/>
            <a:ext cx="8134350" cy="73228"/>
          </a:xfrm>
          <a:prstGeom prst="rect">
            <a:avLst/>
          </a:prstGeom>
          <a:ln>
            <a:noFill/>
          </a:ln>
          <a:effectLst>
            <a:innerShdw blurRad="28575" dist="12700" dir="18900000">
              <a:srgbClr val="000000">
                <a:alpha val="50000"/>
              </a:srgb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10"/>
          <p:cNvPicPr>
            <a:picLocks noChangeAspect="1"/>
          </p:cNvPicPr>
          <p:nvPr userDrawn="1"/>
        </p:nvPicPr>
        <p:blipFill rotWithShape="1">
          <a:blip r:embed="rId11">
            <a:extLst>
              <a:ext uri="{28A0092B-C50C-407E-A947-70E740481C1C}">
                <a14:useLocalDpi xmlns:a14="http://schemas.microsoft.com/office/drawing/2010/main" val="0"/>
              </a:ext>
            </a:extLst>
          </a:blip>
          <a:srcRect t="-2" b="-10691"/>
          <a:stretch/>
        </p:blipFill>
        <p:spPr>
          <a:xfrm>
            <a:off x="8050213" y="0"/>
            <a:ext cx="1113113" cy="1542270"/>
          </a:xfrm>
          <a:prstGeom prst="rect">
            <a:avLst/>
          </a:prstGeom>
        </p:spPr>
      </p:pic>
      <p:sp>
        <p:nvSpPr>
          <p:cNvPr id="2" name="Title Placeholder 1"/>
          <p:cNvSpPr>
            <a:spLocks noGrp="1"/>
          </p:cNvSpPr>
          <p:nvPr>
            <p:ph type="title"/>
          </p:nvPr>
        </p:nvSpPr>
        <p:spPr>
          <a:xfrm>
            <a:off x="335450" y="360740"/>
            <a:ext cx="7648617" cy="62398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35450" y="1054384"/>
            <a:ext cx="8506046" cy="525078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Slide Number Placeholder 3"/>
          <p:cNvSpPr>
            <a:spLocks noGrp="1"/>
          </p:cNvSpPr>
          <p:nvPr userDrawn="1">
            <p:ph type="sldNum" sz="quarter" idx="4"/>
          </p:nvPr>
        </p:nvSpPr>
        <p:spPr>
          <a:xfrm>
            <a:off x="8603852" y="6492875"/>
            <a:ext cx="482561" cy="311471"/>
          </a:xfrm>
          <a:prstGeom prst="rect">
            <a:avLst/>
          </a:prstGeom>
        </p:spPr>
        <p:txBody>
          <a:bodyPr/>
          <a:lstStyle>
            <a:lvl1pPr algn="ctr">
              <a:defRPr sz="900">
                <a:solidFill>
                  <a:schemeClr val="bg1">
                    <a:lumMod val="50000"/>
                  </a:schemeClr>
                </a:solidFill>
              </a:defRPr>
            </a:lvl1pPr>
          </a:lstStyle>
          <a:p>
            <a:fld id="{9B6B7A19-9BD6-654B-9E7A-5FCB6FF99B9F}" type="slidenum">
              <a:rPr lang="en-US" smtClean="0"/>
              <a:pPr/>
              <a:t>‹#›</a:t>
            </a:fld>
            <a:endParaRPr lang="en-US" dirty="0"/>
          </a:p>
        </p:txBody>
      </p:sp>
      <p:pic>
        <p:nvPicPr>
          <p:cNvPr id="10" name="Picture 9" descr="InterConnect15-CBM-300dpi.png"/>
          <p:cNvPicPr>
            <a:picLocks noChangeAspect="1"/>
          </p:cNvPicPr>
          <p:nvPr userDrawn="1"/>
        </p:nvPicPr>
        <p:blipFill rotWithShape="1">
          <a:blip r:embed="rId12">
            <a:extLst>
              <a:ext uri="{28A0092B-C50C-407E-A947-70E740481C1C}">
                <a14:useLocalDpi xmlns:a14="http://schemas.microsoft.com/office/drawing/2010/main" val="0"/>
              </a:ext>
            </a:extLst>
          </a:blip>
          <a:srcRect t="39353"/>
          <a:stretch/>
        </p:blipFill>
        <p:spPr>
          <a:xfrm>
            <a:off x="429658" y="6430757"/>
            <a:ext cx="1826581" cy="237209"/>
          </a:xfrm>
          <a:prstGeom prst="rect">
            <a:avLst/>
          </a:prstGeom>
        </p:spPr>
      </p:pic>
      <p:pic>
        <p:nvPicPr>
          <p:cNvPr id="12" name="Picture 1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052011" y="6536267"/>
            <a:ext cx="1217132" cy="130308"/>
          </a:xfrm>
          <a:prstGeom prst="rect">
            <a:avLst/>
          </a:prstGeom>
        </p:spPr>
      </p:pic>
    </p:spTree>
    <p:extLst>
      <p:ext uri="{BB962C8B-B14F-4D97-AF65-F5344CB8AC3E}">
        <p14:creationId xmlns:p14="http://schemas.microsoft.com/office/powerpoint/2010/main" val="862150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7" r:id="rId7"/>
    <p:sldLayoutId id="2147483658" r:id="rId8"/>
    <p:sldLayoutId id="2147483659" r:id="rId9"/>
  </p:sldLayoutIdLst>
  <p:hf hdr="0" ftr="0" dt="0"/>
  <p:txStyles>
    <p:titleStyle>
      <a:lvl1pPr algn="l" defTabSz="457200" rtl="0" eaLnBrk="1" latinLnBrk="0" hangingPunct="1">
        <a:lnSpc>
          <a:spcPct val="95000"/>
        </a:lnSpc>
        <a:spcBef>
          <a:spcPct val="0"/>
        </a:spcBef>
        <a:buNone/>
        <a:defRPr sz="2800" kern="1200">
          <a:solidFill>
            <a:schemeClr val="accent1"/>
          </a:solidFill>
          <a:latin typeface="+mj-lt"/>
          <a:ea typeface="+mj-ea"/>
          <a:cs typeface="+mj-cs"/>
        </a:defRPr>
      </a:lvl1pPr>
    </p:titleStyle>
    <p:bodyStyle>
      <a:lvl1pPr marL="298450" indent="-298450" algn="l" defTabSz="457200" rtl="0" eaLnBrk="1" latinLnBrk="0" hangingPunct="1">
        <a:spcBef>
          <a:spcPct val="20000"/>
        </a:spcBef>
        <a:buClr>
          <a:schemeClr val="accent1"/>
        </a:buClr>
        <a:buSzPct val="100000"/>
        <a:buFont typeface="Arial"/>
        <a:buChar char="•"/>
        <a:defRPr sz="2200" kern="1200">
          <a:solidFill>
            <a:schemeClr val="tx1"/>
          </a:solidFill>
          <a:latin typeface="+mn-lt"/>
          <a:ea typeface="+mn-ea"/>
          <a:cs typeface="+mn-cs"/>
        </a:defRPr>
      </a:lvl1pPr>
      <a:lvl2pPr marL="712788"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082675" indent="-228600" algn="l" defTabSz="457200" rtl="0" eaLnBrk="1" latinLnBrk="0" hangingPunct="1">
        <a:spcBef>
          <a:spcPct val="20000"/>
        </a:spcBef>
        <a:buFont typeface="Lucida Grande"/>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25.png"/><Relationship Id="rId5" Type="http://schemas.openxmlformats.org/officeDocument/2006/relationships/image" Target="../media/image38.png"/><Relationship Id="rId6" Type="http://schemas.openxmlformats.org/officeDocument/2006/relationships/image" Target="../media/image26.wmf"/><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image" Target="../media/image47.png"/><Relationship Id="rId7"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7.png"/><Relationship Id="rId14" Type="http://schemas.openxmlformats.org/officeDocument/2006/relationships/image" Target="../media/image18.png"/><Relationship Id="rId15" Type="http://schemas.openxmlformats.org/officeDocument/2006/relationships/image" Target="../media/image19.png"/><Relationship Id="rId16" Type="http://schemas.openxmlformats.org/officeDocument/2006/relationships/image" Target="../media/image20.png"/><Relationship Id="rId17"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53.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26.wmf"/><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image" Target="../media/image58.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5" Type="http://schemas.openxmlformats.org/officeDocument/2006/relationships/image" Target="../media/image62.png"/><Relationship Id="rId6" Type="http://schemas.openxmlformats.org/officeDocument/2006/relationships/image" Target="../media/image63.png"/><Relationship Id="rId1" Type="http://schemas.openxmlformats.org/officeDocument/2006/relationships/slideLayout" Target="../slideLayouts/slideLayout2.xml"/><Relationship Id="rId2" Type="http://schemas.openxmlformats.org/officeDocument/2006/relationships/image" Target="../media/image5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bm.com/legal/copytrade.shtml"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22.png"/><Relationship Id="rId6" Type="http://schemas.openxmlformats.org/officeDocument/2006/relationships/image" Target="../media/image25.png"/><Relationship Id="rId7" Type="http://schemas.openxmlformats.org/officeDocument/2006/relationships/oleObject" Target="../embeddings/oleObject2.bin"/><Relationship Id="rId8" Type="http://schemas.openxmlformats.org/officeDocument/2006/relationships/image" Target="../media/image23.png"/><Relationship Id="rId9" Type="http://schemas.openxmlformats.org/officeDocument/2006/relationships/oleObject" Target="../embeddings/oleObject3.bin"/><Relationship Id="rId10" Type="http://schemas.openxmlformats.org/officeDocument/2006/relationships/image" Target="../media/image24.png"/><Relationship Id="rId11" Type="http://schemas.openxmlformats.org/officeDocument/2006/relationships/image" Target="../media/image26.wmf"/><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p:txBody>
          <a:bodyPr/>
          <a:lstStyle/>
          <a:p>
            <a:pPr eaLnBrk="1" hangingPunct="1"/>
            <a:r>
              <a:rPr lang="en-US" dirty="0" smtClean="0"/>
              <a:t>A Technical Introduction to IBM Integration Bus</a:t>
            </a:r>
          </a:p>
        </p:txBody>
      </p:sp>
      <p:sp>
        <p:nvSpPr>
          <p:cNvPr id="4" name="Subtitle 3"/>
          <p:cNvSpPr>
            <a:spLocks noGrp="1"/>
          </p:cNvSpPr>
          <p:nvPr>
            <p:ph type="subTitle" idx="1"/>
          </p:nvPr>
        </p:nvSpPr>
        <p:spPr/>
        <p:txBody>
          <a:bodyPr rtlCol="0"/>
          <a:lstStyle/>
          <a:p>
            <a:pPr eaLnBrk="1" fontAlgn="auto" hangingPunct="1">
              <a:buFont typeface="Arial"/>
              <a:buNone/>
              <a:defRPr/>
            </a:pPr>
            <a:r>
              <a:rPr lang="en-US" dirty="0" smtClean="0"/>
              <a:t>Matt Lucas, IBM Hursley</a:t>
            </a:r>
          </a:p>
          <a:p>
            <a:pPr eaLnBrk="1" fontAlgn="auto" hangingPunct="1">
              <a:buFont typeface="Arial"/>
              <a:buNone/>
              <a:defRPr/>
            </a:pPr>
            <a:r>
              <a:rPr lang="en-US" i="1" dirty="0" smtClean="0"/>
              <a:t>@mqmatt</a:t>
            </a:r>
            <a:endParaRPr lang="en-US" i="1" dirty="0"/>
          </a:p>
        </p:txBody>
      </p:sp>
    </p:spTree>
    <p:extLst>
      <p:ext uri="{BB962C8B-B14F-4D97-AF65-F5344CB8AC3E}">
        <p14:creationId xmlns:p14="http://schemas.microsoft.com/office/powerpoint/2010/main" val="41537769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Nodes</a:t>
            </a:r>
            <a:endParaRPr lang="en-US" dirty="0"/>
          </a:p>
        </p:txBody>
      </p:sp>
      <p:sp>
        <p:nvSpPr>
          <p:cNvPr id="208899" name="Rectangle 3"/>
          <p:cNvSpPr>
            <a:spLocks noGrp="1" noChangeArrowheads="1"/>
          </p:cNvSpPr>
          <p:nvPr>
            <p:ph type="body" idx="4294967295"/>
          </p:nvPr>
        </p:nvSpPr>
        <p:spPr>
          <a:xfrm>
            <a:off x="547077" y="1562956"/>
            <a:ext cx="4013200" cy="4083050"/>
          </a:xfrm>
        </p:spPr>
        <p:txBody>
          <a:bodyPr>
            <a:normAutofit/>
          </a:bodyPr>
          <a:lstStyle/>
          <a:p>
            <a:pPr marL="228600" indent="-228600"/>
            <a:r>
              <a:rPr lang="en-GB" sz="2400" dirty="0"/>
              <a:t>The building blocks of </a:t>
            </a:r>
            <a:r>
              <a:rPr lang="en-GB" sz="2400" dirty="0" smtClean="0"/>
              <a:t>message flows</a:t>
            </a:r>
            <a:endParaRPr lang="en-GB" sz="2400" dirty="0"/>
          </a:p>
          <a:p>
            <a:pPr marL="228600" indent="-228600"/>
            <a:endParaRPr lang="en-GB" sz="2400" dirty="0"/>
          </a:p>
          <a:p>
            <a:pPr marL="228600" indent="-228600"/>
            <a:r>
              <a:rPr lang="en-GB" sz="2400" dirty="0"/>
              <a:t>Each node type performs a different (input, output or processing) action</a:t>
            </a:r>
          </a:p>
          <a:p>
            <a:pPr marL="228600" indent="-228600"/>
            <a:endParaRPr lang="en-GB" sz="2400" dirty="0"/>
          </a:p>
          <a:p>
            <a:pPr marL="228600" indent="-228600"/>
            <a:r>
              <a:rPr lang="en-GB" sz="2400" dirty="0"/>
              <a:t>Many different node types</a:t>
            </a:r>
          </a:p>
          <a:p>
            <a:pPr marL="455613" lvl="1" indent="-225425"/>
            <a:r>
              <a:rPr lang="en-GB" sz="2000" dirty="0"/>
              <a:t>Grouped into logical categories in the </a:t>
            </a:r>
            <a:r>
              <a:rPr lang="en-GB" sz="2000" dirty="0" smtClean="0"/>
              <a:t>editor</a:t>
            </a:r>
            <a:endParaRPr lang="en-GB" sz="2000" dirty="0"/>
          </a:p>
        </p:txBody>
      </p:sp>
      <p:pic>
        <p:nvPicPr>
          <p:cNvPr id="8" name="Picture 7"/>
          <p:cNvPicPr>
            <a:picLocks noChangeAspect="1"/>
          </p:cNvPicPr>
          <p:nvPr/>
        </p:nvPicPr>
        <p:blipFill>
          <a:blip r:embed="rId3"/>
          <a:stretch>
            <a:fillRect/>
          </a:stretch>
        </p:blipFill>
        <p:spPr>
          <a:xfrm>
            <a:off x="4749800" y="1600200"/>
            <a:ext cx="1930400" cy="3327400"/>
          </a:xfrm>
          <a:prstGeom prst="rect">
            <a:avLst/>
          </a:prstGeom>
          <a:effectLst>
            <a:outerShdw blurRad="606425" dist="609600" dir="2700000" sx="93000" sy="93000" algn="tl" rotWithShape="0">
              <a:schemeClr val="bg1">
                <a:lumMod val="75000"/>
                <a:alpha val="83000"/>
              </a:schemeClr>
            </a:outerShdw>
          </a:effectLst>
          <a:scene3d>
            <a:camera prst="perspectiveFront" fov="6300000">
              <a:rot lat="0" lon="720002" rev="0"/>
            </a:camera>
            <a:lightRig rig="balanced" dir="t">
              <a:rot lat="0" lon="0" rev="16140000"/>
            </a:lightRig>
          </a:scene3d>
          <a:sp3d prstMaterial="matte"/>
        </p:spPr>
      </p:pic>
      <p:pic>
        <p:nvPicPr>
          <p:cNvPr id="9" name="Picture 8"/>
          <p:cNvPicPr>
            <a:picLocks noChangeAspect="1"/>
          </p:cNvPicPr>
          <p:nvPr/>
        </p:nvPicPr>
        <p:blipFill>
          <a:blip r:embed="rId4"/>
          <a:stretch>
            <a:fillRect/>
          </a:stretch>
        </p:blipFill>
        <p:spPr>
          <a:xfrm>
            <a:off x="6883400" y="2082800"/>
            <a:ext cx="1930400" cy="3035300"/>
          </a:xfrm>
          <a:prstGeom prst="rect">
            <a:avLst/>
          </a:prstGeom>
          <a:effectLst>
            <a:outerShdw blurRad="606425" dist="609600" dir="2700000" sx="93000" sy="93000" algn="tl" rotWithShape="0">
              <a:schemeClr val="bg1">
                <a:lumMod val="75000"/>
                <a:alpha val="83000"/>
              </a:schemeClr>
            </a:outerShdw>
          </a:effectLst>
          <a:scene3d>
            <a:camera prst="perspectiveFront" fov="6300000">
              <a:rot lat="0" lon="720002" rev="0"/>
            </a:camera>
            <a:lightRig rig="balanced" dir="t">
              <a:rot lat="0" lon="0" rev="16140000"/>
            </a:lightRig>
          </a:scene3d>
          <a:sp3d prstMaterial="matte"/>
        </p:spPr>
      </p:pic>
      <p:sp>
        <p:nvSpPr>
          <p:cNvPr id="3" name="Slide Number Placeholder 2"/>
          <p:cNvSpPr>
            <a:spLocks noGrp="1"/>
          </p:cNvSpPr>
          <p:nvPr>
            <p:ph type="sldNum" sz="quarter" idx="10"/>
          </p:nvPr>
        </p:nvSpPr>
        <p:spPr/>
        <p:txBody>
          <a:bodyPr/>
          <a:lstStyle/>
          <a:p>
            <a:fld id="{9B6B7A19-9BD6-654B-9E7A-5FCB6FF99B9F}" type="slidenum">
              <a:rPr lang="en-US" smtClean="0"/>
              <a:pPr/>
              <a:t>10</a:t>
            </a:fld>
            <a:endParaRPr lang="en-US" dirty="0"/>
          </a:p>
        </p:txBody>
      </p:sp>
    </p:spTree>
    <p:extLst>
      <p:ext uri="{BB962C8B-B14F-4D97-AF65-F5344CB8AC3E}">
        <p14:creationId xmlns:p14="http://schemas.microsoft.com/office/powerpoint/2010/main" val="36754818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Rectangle 4"/>
          <p:cNvSpPr>
            <a:spLocks noGrp="1" noChangeArrowheads="1"/>
          </p:cNvSpPr>
          <p:nvPr>
            <p:ph type="body" idx="1"/>
          </p:nvPr>
        </p:nvSpPr>
        <p:spPr>
          <a:xfrm>
            <a:off x="457200" y="1447800"/>
            <a:ext cx="7913688" cy="4876800"/>
          </a:xfrm>
        </p:spPr>
        <p:txBody>
          <a:bodyPr/>
          <a:lstStyle/>
          <a:p>
            <a:pPr>
              <a:lnSpc>
                <a:spcPct val="80000"/>
              </a:lnSpc>
            </a:pPr>
            <a:r>
              <a:rPr lang="en-GB" sz="1200" dirty="0"/>
              <a:t>Nodes can be grouped in several ways; for example, by where in the flow they are used:</a:t>
            </a:r>
          </a:p>
          <a:p>
            <a:pPr lvl="1">
              <a:lnSpc>
                <a:spcPct val="80000"/>
              </a:lnSpc>
            </a:pPr>
            <a:r>
              <a:rPr lang="en-GB" sz="1200" dirty="0"/>
              <a:t>Input nodes do not have input terminals; processing of the message flow starts when a message is retrieved from an input device, for example </a:t>
            </a:r>
            <a:r>
              <a:rPr lang="en-GB" sz="1200" dirty="0" smtClean="0"/>
              <a:t>IBM MQ</a:t>
            </a:r>
            <a:r>
              <a:rPr lang="en-GB" sz="1200" dirty="0"/>
              <a:t>.</a:t>
            </a:r>
          </a:p>
          <a:p>
            <a:pPr lvl="1">
              <a:lnSpc>
                <a:spcPct val="80000"/>
              </a:lnSpc>
            </a:pPr>
            <a:r>
              <a:rPr lang="en-GB" sz="1200" dirty="0"/>
              <a:t>Output nodes do not have output terminals (or at least, they are not wired to any other node). The final stage of output processing is after a message is put using one or more output nodes, and processing control returns to the input node which commits or backs out the transaction. Recalling that a message flow is analogous to a functional decomposition, it makes sense that the top most level (i.e. the input node) controls the overall transaction.</a:t>
            </a:r>
          </a:p>
          <a:p>
            <a:pPr lvl="1">
              <a:lnSpc>
                <a:spcPct val="80000"/>
              </a:lnSpc>
            </a:pPr>
            <a:r>
              <a:rPr lang="en-GB" sz="1200" dirty="0"/>
              <a:t>Processing nodes are nodes that are neither input nor output nodes. They will be connected to nodes both upstream (i.e. towards the input nodes) and downstream (i.e. towards the output nodes).</a:t>
            </a:r>
          </a:p>
          <a:p>
            <a:pPr lvl="1">
              <a:lnSpc>
                <a:spcPct val="80000"/>
              </a:lnSpc>
            </a:pPr>
            <a:endParaRPr lang="en-GB" sz="1200" dirty="0"/>
          </a:p>
          <a:p>
            <a:pPr>
              <a:lnSpc>
                <a:spcPct val="80000"/>
              </a:lnSpc>
            </a:pPr>
            <a:r>
              <a:rPr lang="en-GB" sz="1200" dirty="0"/>
              <a:t>They can also be grouped by the function that they perform.</a:t>
            </a:r>
          </a:p>
          <a:p>
            <a:pPr lvl="1">
              <a:lnSpc>
                <a:spcPct val="80000"/>
              </a:lnSpc>
            </a:pPr>
            <a:r>
              <a:rPr lang="en-GB" sz="1200" dirty="0"/>
              <a:t>Protocol-specific nodes give the broker the ability to interact with particular systems, such as MQ and Web Services.</a:t>
            </a:r>
          </a:p>
          <a:p>
            <a:pPr lvl="1">
              <a:lnSpc>
                <a:spcPct val="80000"/>
              </a:lnSpc>
            </a:pPr>
            <a:r>
              <a:rPr lang="en-GB" sz="1200" dirty="0"/>
              <a:t>Transformation nodes will take a message in one format on the input terminal and output a converted message on the output terminal.</a:t>
            </a:r>
          </a:p>
          <a:p>
            <a:pPr lvl="1">
              <a:lnSpc>
                <a:spcPct val="80000"/>
              </a:lnSpc>
            </a:pPr>
            <a:r>
              <a:rPr lang="en-GB" sz="1200" dirty="0"/>
              <a:t>Logical constructs give the message flow designer the vocabulary required to solve complex integration scenarios, for example, the ability to aggregate messages from multiple places or the ability to filter messages based on their content</a:t>
            </a:r>
            <a:r>
              <a:rPr lang="en-GB" sz="1200" dirty="0" smtClean="0"/>
              <a:t>.</a:t>
            </a:r>
            <a:endParaRPr lang="en-GB" sz="1200" dirty="0"/>
          </a:p>
          <a:p>
            <a:pPr lvl="1">
              <a:lnSpc>
                <a:spcPct val="80000"/>
              </a:lnSpc>
            </a:pPr>
            <a:endParaRPr lang="en-GB" sz="1200" dirty="0"/>
          </a:p>
        </p:txBody>
      </p:sp>
      <p:sp>
        <p:nvSpPr>
          <p:cNvPr id="2" name="Title 1"/>
          <p:cNvSpPr>
            <a:spLocks noGrp="1"/>
          </p:cNvSpPr>
          <p:nvPr>
            <p:ph type="title"/>
          </p:nvPr>
        </p:nvSpPr>
        <p:spPr/>
        <p:txBody>
          <a:bodyPr/>
          <a:lstStyle/>
          <a:p>
            <a:r>
              <a:rPr lang="en-US" dirty="0" smtClean="0"/>
              <a:t>Notes</a:t>
            </a:r>
            <a:endParaRPr lang="en-US"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11</a:t>
            </a:fld>
            <a:endParaRPr lang="en-US" dirty="0"/>
          </a:p>
        </p:txBody>
      </p:sp>
    </p:spTree>
    <p:extLst>
      <p:ext uri="{BB962C8B-B14F-4D97-AF65-F5344CB8AC3E}">
        <p14:creationId xmlns:p14="http://schemas.microsoft.com/office/powerpoint/2010/main" val="12373426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2"/>
          <p:cNvSpPr txBox="1">
            <a:spLocks noChangeArrowheads="1"/>
          </p:cNvSpPr>
          <p:nvPr/>
        </p:nvSpPr>
        <p:spPr bwMode="auto">
          <a:xfrm>
            <a:off x="-2252663" y="5394325"/>
            <a:ext cx="211931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376" tIns="45688" rIns="91376" bIns="45688"/>
          <a:lstStyle/>
          <a:p>
            <a:r>
              <a:rPr lang="en-US" sz="1200">
                <a:solidFill>
                  <a:schemeClr val="bg1"/>
                </a:solidFill>
                <a:latin typeface="Arial Unicode MS" charset="0"/>
                <a:ea typeface="Arial Unicode MS" charset="0"/>
                <a:cs typeface="Arial" charset="0"/>
              </a:rPr>
              <a:t>Callout/quote in left margin: </a:t>
            </a:r>
          </a:p>
          <a:p>
            <a:r>
              <a:rPr lang="en-US" sz="1200">
                <a:solidFill>
                  <a:schemeClr val="bg1"/>
                </a:solidFill>
                <a:latin typeface="Arial Unicode MS" charset="0"/>
                <a:ea typeface="Arial Unicode MS" charset="0"/>
                <a:cs typeface="Arial" charset="0"/>
              </a:rPr>
              <a:t>13pt Arial Italic, teal</a:t>
            </a:r>
            <a:br>
              <a:rPr lang="en-US" sz="1200">
                <a:solidFill>
                  <a:schemeClr val="bg1"/>
                </a:solidFill>
                <a:latin typeface="Arial Unicode MS" charset="0"/>
                <a:ea typeface="Arial Unicode MS" charset="0"/>
                <a:cs typeface="Arial" charset="0"/>
              </a:rPr>
            </a:br>
            <a:r>
              <a:rPr lang="en-US" sz="1200">
                <a:solidFill>
                  <a:schemeClr val="bg1"/>
                </a:solidFill>
                <a:latin typeface="Arial Unicode MS" charset="0"/>
                <a:ea typeface="Arial Unicode MS" charset="0"/>
                <a:cs typeface="Arial" charset="0"/>
              </a:rPr>
              <a:t>R204 | G 255 | B153</a:t>
            </a:r>
          </a:p>
        </p:txBody>
      </p:sp>
      <p:sp>
        <p:nvSpPr>
          <p:cNvPr id="212995" name="Text Box 3"/>
          <p:cNvSpPr txBox="1">
            <a:spLocks noChangeArrowheads="1"/>
          </p:cNvSpPr>
          <p:nvPr/>
        </p:nvSpPr>
        <p:spPr bwMode="auto">
          <a:xfrm>
            <a:off x="9439275" y="2760663"/>
            <a:ext cx="213995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376" tIns="45688" rIns="91376" bIns="45688"/>
          <a:lstStyle/>
          <a:p>
            <a:r>
              <a:rPr lang="en-US" sz="1200">
                <a:solidFill>
                  <a:schemeClr val="bg1"/>
                </a:solidFill>
                <a:latin typeface="Arial Unicode MS" charset="0"/>
                <a:ea typeface="Arial Unicode MS" charset="0"/>
                <a:cs typeface="Arial" charset="0"/>
              </a:rPr>
              <a:t>Eyebrow /breadcrumb (text below business unit or product name):</a:t>
            </a:r>
          </a:p>
          <a:p>
            <a:r>
              <a:rPr lang="en-US" sz="1200">
                <a:solidFill>
                  <a:schemeClr val="bg1"/>
                </a:solidFill>
                <a:latin typeface="Arial Unicode MS" charset="0"/>
                <a:ea typeface="Arial Unicode MS" charset="0"/>
                <a:cs typeface="Arial" charset="0"/>
              </a:rPr>
              <a:t>14pt Arial Regular, light</a:t>
            </a:r>
            <a:br>
              <a:rPr lang="en-US" sz="1200">
                <a:solidFill>
                  <a:schemeClr val="bg1"/>
                </a:solidFill>
                <a:latin typeface="Arial Unicode MS" charset="0"/>
                <a:ea typeface="Arial Unicode MS" charset="0"/>
                <a:cs typeface="Arial" charset="0"/>
              </a:rPr>
            </a:br>
            <a:r>
              <a:rPr lang="en-US" sz="1200">
                <a:solidFill>
                  <a:schemeClr val="bg1"/>
                </a:solidFill>
                <a:latin typeface="Arial Unicode MS" charset="0"/>
                <a:ea typeface="Arial Unicode MS" charset="0"/>
                <a:cs typeface="Arial" charset="0"/>
              </a:rPr>
              <a:t>gray R128 | G128 | B128</a:t>
            </a:r>
          </a:p>
        </p:txBody>
      </p:sp>
      <p:sp>
        <p:nvSpPr>
          <p:cNvPr id="212996" name="Text Box 4"/>
          <p:cNvSpPr txBox="1">
            <a:spLocks noChangeArrowheads="1"/>
          </p:cNvSpPr>
          <p:nvPr/>
        </p:nvSpPr>
        <p:spPr bwMode="auto">
          <a:xfrm>
            <a:off x="9421813" y="6256338"/>
            <a:ext cx="2557462"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376" tIns="45688" rIns="91376" bIns="45688" anchor="b">
            <a:spAutoFit/>
          </a:bodyPr>
          <a:lstStyle>
            <a:lvl1pPr>
              <a:defRPr>
                <a:solidFill>
                  <a:schemeClr val="tx1"/>
                </a:solidFill>
                <a:latin typeface="Arial" charset="0"/>
                <a:ea typeface="ＭＳ Ｐゴシック" charset="0"/>
              </a:defRPr>
            </a:lvl1pPr>
            <a:lvl2pPr>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nSpc>
                <a:spcPct val="90000"/>
              </a:lnSpc>
            </a:pPr>
            <a:r>
              <a:rPr lang="en-US" sz="2400">
                <a:latin typeface="Arial Unicode MS" charset="0"/>
                <a:ea typeface="Arial Unicode MS" charset="0"/>
                <a:cs typeface="Arial" charset="0"/>
              </a:rPr>
              <a:t>Text slide with</a:t>
            </a:r>
            <a:br>
              <a:rPr lang="en-US" sz="2400">
                <a:latin typeface="Arial Unicode MS" charset="0"/>
                <a:ea typeface="Arial Unicode MS" charset="0"/>
                <a:cs typeface="Arial" charset="0"/>
              </a:rPr>
            </a:br>
            <a:r>
              <a:rPr lang="en-US" sz="2400">
                <a:latin typeface="Arial Unicode MS" charset="0"/>
                <a:ea typeface="Arial Unicode MS" charset="0"/>
                <a:cs typeface="Arial" charset="0"/>
              </a:rPr>
              <a:t>callout or sidebar</a:t>
            </a:r>
          </a:p>
        </p:txBody>
      </p:sp>
      <p:sp>
        <p:nvSpPr>
          <p:cNvPr id="2" name="Title 1"/>
          <p:cNvSpPr>
            <a:spLocks noGrp="1"/>
          </p:cNvSpPr>
          <p:nvPr>
            <p:ph type="title"/>
          </p:nvPr>
        </p:nvSpPr>
        <p:spPr/>
        <p:txBody>
          <a:bodyPr/>
          <a:lstStyle/>
          <a:p>
            <a:r>
              <a:rPr lang="en-US" dirty="0" smtClean="0"/>
              <a:t>Lots of nodes are built in</a:t>
            </a:r>
            <a:endParaRPr lang="en-US" dirty="0"/>
          </a:p>
        </p:txBody>
      </p: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0" y="1048345"/>
            <a:ext cx="9144000" cy="5581055"/>
          </a:xfrm>
          <a:prstGeom prst="rect">
            <a:avLst/>
          </a:prstGeom>
        </p:spPr>
      </p:pic>
      <p:sp>
        <p:nvSpPr>
          <p:cNvPr id="8" name="Slide Number Placeholder 7"/>
          <p:cNvSpPr>
            <a:spLocks noGrp="1"/>
          </p:cNvSpPr>
          <p:nvPr>
            <p:ph type="sldNum" sz="quarter" idx="10"/>
          </p:nvPr>
        </p:nvSpPr>
        <p:spPr/>
        <p:txBody>
          <a:bodyPr/>
          <a:lstStyle/>
          <a:p>
            <a:fld id="{9B6B7A19-9BD6-654B-9E7A-5FCB6FF99B9F}" type="slidenum">
              <a:rPr lang="en-US" smtClean="0"/>
              <a:pPr/>
              <a:t>12</a:t>
            </a:fld>
            <a:endParaRPr lang="en-US" dirty="0"/>
          </a:p>
        </p:txBody>
      </p:sp>
      <p:sp>
        <p:nvSpPr>
          <p:cNvPr id="3" name="Rectangle 2"/>
          <p:cNvSpPr/>
          <p:nvPr/>
        </p:nvSpPr>
        <p:spPr>
          <a:xfrm>
            <a:off x="7924800" y="4533900"/>
            <a:ext cx="812800" cy="4953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6979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4" name="Rectangle 4"/>
          <p:cNvSpPr>
            <a:spLocks noGrp="1" noChangeArrowheads="1"/>
          </p:cNvSpPr>
          <p:nvPr>
            <p:ph type="body" idx="1"/>
          </p:nvPr>
        </p:nvSpPr>
        <p:spPr>
          <a:xfrm>
            <a:off x="457200" y="1600200"/>
            <a:ext cx="8142288" cy="4670425"/>
          </a:xfrm>
        </p:spPr>
        <p:txBody>
          <a:bodyPr/>
          <a:lstStyle/>
          <a:p>
            <a:pPr>
              <a:lnSpc>
                <a:spcPct val="80000"/>
              </a:lnSpc>
            </a:pPr>
            <a:r>
              <a:rPr lang="en-GB" sz="1200" dirty="0"/>
              <a:t>Here's a list of </a:t>
            </a:r>
            <a:r>
              <a:rPr lang="en-GB" sz="1200" dirty="0" smtClean="0"/>
              <a:t>some protocol </a:t>
            </a:r>
            <a:r>
              <a:rPr lang="en-GB" sz="1200" dirty="0"/>
              <a:t>specific nodes built in to </a:t>
            </a:r>
            <a:r>
              <a:rPr lang="en-GB" sz="1200" dirty="0" smtClean="0"/>
              <a:t>IBM Integration Bus. </a:t>
            </a:r>
            <a:r>
              <a:rPr lang="en-GB" sz="1200" dirty="0"/>
              <a:t>For example:</a:t>
            </a:r>
          </a:p>
          <a:p>
            <a:pPr>
              <a:lnSpc>
                <a:spcPct val="80000"/>
              </a:lnSpc>
            </a:pPr>
            <a:endParaRPr lang="en-GB" sz="1200" dirty="0"/>
          </a:p>
          <a:p>
            <a:pPr lvl="1">
              <a:lnSpc>
                <a:spcPct val="80000"/>
              </a:lnSpc>
            </a:pPr>
            <a:r>
              <a:rPr lang="en-GB" sz="1200" dirty="0"/>
              <a:t>The </a:t>
            </a:r>
            <a:r>
              <a:rPr lang="en-GB" sz="1200" dirty="0" smtClean="0"/>
              <a:t>MQ </a:t>
            </a:r>
            <a:r>
              <a:rPr lang="en-GB" sz="1200" dirty="0"/>
              <a:t>nodes allows </a:t>
            </a:r>
            <a:r>
              <a:rPr lang="en-GB" sz="1200" dirty="0" smtClean="0"/>
              <a:t>IIB to </a:t>
            </a:r>
            <a:r>
              <a:rPr lang="en-GB" sz="1200" dirty="0"/>
              <a:t>interact with queues on </a:t>
            </a:r>
            <a:r>
              <a:rPr lang="en-GB" sz="1200" dirty="0" smtClean="0"/>
              <a:t>MQ queue </a:t>
            </a:r>
            <a:r>
              <a:rPr lang="en-GB" sz="1200" dirty="0"/>
              <a:t>managers. For example, </a:t>
            </a:r>
            <a:r>
              <a:rPr lang="en-GB" sz="1200" dirty="0" err="1"/>
              <a:t>MQInput</a:t>
            </a:r>
            <a:r>
              <a:rPr lang="en-GB" sz="1200" dirty="0"/>
              <a:t> is an input node that triggers a flow when a message arrives on a queue; </a:t>
            </a:r>
            <a:r>
              <a:rPr lang="en-GB" sz="1200" dirty="0" err="1"/>
              <a:t>MQOutput</a:t>
            </a:r>
            <a:r>
              <a:rPr lang="en-GB" sz="1200" dirty="0"/>
              <a:t> puts a message to a queue.</a:t>
            </a:r>
          </a:p>
          <a:p>
            <a:pPr lvl="1">
              <a:lnSpc>
                <a:spcPct val="80000"/>
              </a:lnSpc>
            </a:pPr>
            <a:endParaRPr lang="en-GB" sz="1200" dirty="0"/>
          </a:p>
          <a:p>
            <a:pPr lvl="1">
              <a:lnSpc>
                <a:spcPct val="80000"/>
              </a:lnSpc>
            </a:pPr>
            <a:r>
              <a:rPr lang="en-GB" sz="1200" dirty="0"/>
              <a:t>The WebSphere Adapters nodes provides native support in </a:t>
            </a:r>
            <a:r>
              <a:rPr lang="en-GB" sz="1200" dirty="0" smtClean="0"/>
              <a:t>IIB for </a:t>
            </a:r>
            <a:r>
              <a:rPr lang="en-GB" sz="1200" dirty="0"/>
              <a:t>inbound and outbound communication with Enterprise Information </a:t>
            </a:r>
            <a:r>
              <a:rPr lang="en-GB" sz="1200" dirty="0" smtClean="0"/>
              <a:t>Systems such as SAP.</a:t>
            </a:r>
            <a:endParaRPr lang="en-GB" sz="1200" dirty="0"/>
          </a:p>
          <a:p>
            <a:pPr lvl="1">
              <a:lnSpc>
                <a:spcPct val="80000"/>
              </a:lnSpc>
            </a:pPr>
            <a:endParaRPr lang="en-GB" sz="1200" dirty="0"/>
          </a:p>
          <a:p>
            <a:pPr lvl="1">
              <a:lnSpc>
                <a:spcPct val="80000"/>
              </a:lnSpc>
            </a:pPr>
            <a:r>
              <a:rPr lang="en-GB" sz="1200" dirty="0"/>
              <a:t>Web Services nodes provide a rich environment for running as a Web Services requestor, provider and intermediary. Support for WS-Security, WS-Addressing, import and export of WSDL and validation against the WS-I Basic profile. The </a:t>
            </a:r>
            <a:r>
              <a:rPr lang="en-GB" sz="1200" dirty="0" err="1"/>
              <a:t>RegistryLookup</a:t>
            </a:r>
            <a:r>
              <a:rPr lang="en-GB" sz="1200" dirty="0"/>
              <a:t> and </a:t>
            </a:r>
            <a:r>
              <a:rPr lang="en-GB" sz="1200" dirty="0" err="1"/>
              <a:t>EndpointLookup</a:t>
            </a:r>
            <a:r>
              <a:rPr lang="en-GB" sz="1200" dirty="0"/>
              <a:t> nodes provide support for WebSphere Registry and Repository (WSRR).</a:t>
            </a:r>
          </a:p>
          <a:p>
            <a:pPr lvl="1">
              <a:lnSpc>
                <a:spcPct val="80000"/>
              </a:lnSpc>
            </a:pPr>
            <a:endParaRPr lang="en-GB" sz="1200" dirty="0"/>
          </a:p>
          <a:p>
            <a:pPr lvl="1">
              <a:lnSpc>
                <a:spcPct val="80000"/>
              </a:lnSpc>
            </a:pPr>
            <a:r>
              <a:rPr lang="en-GB" sz="1200" dirty="0"/>
              <a:t>HTTP nodes complement the Web Services capability. Support is provided for HTTP 1.0, 1.1 and </a:t>
            </a:r>
            <a:r>
              <a:rPr lang="en-GB" sz="1200" dirty="0" smtClean="0"/>
              <a:t>HTTPS.</a:t>
            </a:r>
            <a:endParaRPr lang="en-GB" sz="1200" dirty="0"/>
          </a:p>
          <a:p>
            <a:pPr lvl="1">
              <a:lnSpc>
                <a:spcPct val="80000"/>
              </a:lnSpc>
            </a:pPr>
            <a:endParaRPr lang="en-GB" sz="1200" dirty="0"/>
          </a:p>
          <a:p>
            <a:pPr lvl="1">
              <a:lnSpc>
                <a:spcPct val="80000"/>
              </a:lnSpc>
            </a:pPr>
            <a:r>
              <a:rPr lang="en-GB" sz="1200" dirty="0"/>
              <a:t>JMS nodes work with *any* JMS 1.1 compliant provider.</a:t>
            </a:r>
          </a:p>
          <a:p>
            <a:pPr lvl="1">
              <a:lnSpc>
                <a:spcPct val="80000"/>
              </a:lnSpc>
            </a:pPr>
            <a:endParaRPr lang="en-GB" sz="1200" dirty="0"/>
          </a:p>
          <a:p>
            <a:pPr lvl="1">
              <a:lnSpc>
                <a:spcPct val="80000"/>
              </a:lnSpc>
            </a:pPr>
            <a:r>
              <a:rPr lang="en-GB" sz="1200" dirty="0"/>
              <a:t>The </a:t>
            </a:r>
            <a:r>
              <a:rPr lang="en-GB" sz="1200" dirty="0" err="1"/>
              <a:t>EmailOutput</a:t>
            </a:r>
            <a:r>
              <a:rPr lang="en-GB" sz="1200" dirty="0"/>
              <a:t> node is a highly configurable node that allows e-mail messages to be sent over the SMTP protocol.</a:t>
            </a:r>
          </a:p>
          <a:p>
            <a:pPr lvl="1">
              <a:lnSpc>
                <a:spcPct val="80000"/>
              </a:lnSpc>
            </a:pPr>
            <a:endParaRPr lang="en-GB" sz="1200" dirty="0"/>
          </a:p>
          <a:p>
            <a:pPr lvl="1">
              <a:lnSpc>
                <a:spcPct val="80000"/>
              </a:lnSpc>
            </a:pPr>
            <a:r>
              <a:rPr lang="en-GB" sz="1200" dirty="0"/>
              <a:t>TCP/IP nodes allow </a:t>
            </a:r>
            <a:r>
              <a:rPr lang="en-GB" sz="1200" dirty="0" smtClean="0"/>
              <a:t>IIB to </a:t>
            </a:r>
            <a:r>
              <a:rPr lang="en-GB" sz="1200" dirty="0"/>
              <a:t>communicate with any client or server talking the ubiquitous TCP/IP protocol.</a:t>
            </a:r>
          </a:p>
        </p:txBody>
      </p:sp>
      <p:sp>
        <p:nvSpPr>
          <p:cNvPr id="2" name="Title 1"/>
          <p:cNvSpPr>
            <a:spLocks noGrp="1"/>
          </p:cNvSpPr>
          <p:nvPr>
            <p:ph type="title"/>
          </p:nvPr>
        </p:nvSpPr>
        <p:spPr/>
        <p:txBody>
          <a:bodyPr/>
          <a:lstStyle/>
          <a:p>
            <a:r>
              <a:rPr lang="en-US" dirty="0" smtClean="0"/>
              <a:t>Notes</a:t>
            </a:r>
            <a:endParaRPr lang="en-US"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13</a:t>
            </a:fld>
            <a:endParaRPr lang="en-US" dirty="0"/>
          </a:p>
        </p:txBody>
      </p:sp>
    </p:spTree>
    <p:extLst>
      <p:ext uri="{BB962C8B-B14F-4D97-AF65-F5344CB8AC3E}">
        <p14:creationId xmlns:p14="http://schemas.microsoft.com/office/powerpoint/2010/main" val="29021635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Rectangle 4"/>
          <p:cNvSpPr>
            <a:spLocks noGrp="1" noChangeArrowheads="1"/>
          </p:cNvSpPr>
          <p:nvPr>
            <p:ph type="body" idx="1"/>
          </p:nvPr>
        </p:nvSpPr>
        <p:spPr>
          <a:xfrm>
            <a:off x="457200" y="1600200"/>
            <a:ext cx="8094663" cy="4525963"/>
          </a:xfrm>
        </p:spPr>
        <p:txBody>
          <a:bodyPr>
            <a:normAutofit lnSpcReduction="10000"/>
          </a:bodyPr>
          <a:lstStyle/>
          <a:p>
            <a:pPr>
              <a:lnSpc>
                <a:spcPct val="80000"/>
              </a:lnSpc>
            </a:pPr>
            <a:r>
              <a:rPr lang="en-GB" sz="1200" dirty="0"/>
              <a:t>Database nodes allows message flows to interact with many different data sources, including DB2, Oracle and </a:t>
            </a:r>
            <a:r>
              <a:rPr lang="en-GB" sz="1200" dirty="0" smtClean="0"/>
              <a:t>SQL Server.</a:t>
            </a:r>
            <a:endParaRPr lang="en-GB" sz="1200" dirty="0"/>
          </a:p>
          <a:p>
            <a:pPr>
              <a:lnSpc>
                <a:spcPct val="80000"/>
              </a:lnSpc>
            </a:pPr>
            <a:r>
              <a:rPr lang="en-GB" sz="1200" dirty="0"/>
              <a:t>Timer nodes provide support for triggering message flows and certain times or intervals.</a:t>
            </a:r>
          </a:p>
          <a:p>
            <a:pPr>
              <a:lnSpc>
                <a:spcPct val="80000"/>
              </a:lnSpc>
            </a:pPr>
            <a:r>
              <a:rPr lang="en-GB" sz="1200" dirty="0"/>
              <a:t>The Routing category allows messages to easily flow around a network, and also allow them to be aggregated.</a:t>
            </a:r>
          </a:p>
          <a:p>
            <a:pPr>
              <a:lnSpc>
                <a:spcPct val="80000"/>
              </a:lnSpc>
            </a:pPr>
            <a:r>
              <a:rPr lang="en-GB" sz="1200" dirty="0"/>
              <a:t>File nodes allow messages to be read from, or written to the local file system or an FTP server.</a:t>
            </a:r>
          </a:p>
          <a:p>
            <a:pPr>
              <a:lnSpc>
                <a:spcPct val="80000"/>
              </a:lnSpc>
            </a:pPr>
            <a:endParaRPr lang="en-GB" sz="1200" dirty="0"/>
          </a:p>
          <a:p>
            <a:pPr>
              <a:lnSpc>
                <a:spcPct val="80000"/>
              </a:lnSpc>
            </a:pPr>
            <a:r>
              <a:rPr lang="en-GB" sz="1200" dirty="0"/>
              <a:t>The Transformation category provides </a:t>
            </a:r>
            <a:r>
              <a:rPr lang="en-GB" sz="1200" dirty="0" smtClean="0"/>
              <a:t>IIB with </a:t>
            </a:r>
            <a:r>
              <a:rPr lang="en-GB" sz="1200" dirty="0"/>
              <a:t>the capability to transform messages from one format into another. </a:t>
            </a:r>
            <a:r>
              <a:rPr lang="en-GB" sz="1200" dirty="0" smtClean="0"/>
              <a:t>Several ways </a:t>
            </a:r>
            <a:r>
              <a:rPr lang="en-GB" sz="1200" dirty="0"/>
              <a:t>of doing this are available out-of-the-box:</a:t>
            </a:r>
          </a:p>
          <a:p>
            <a:pPr lvl="1">
              <a:lnSpc>
                <a:spcPct val="80000"/>
              </a:lnSpc>
            </a:pPr>
            <a:r>
              <a:rPr lang="en-GB" sz="1200" dirty="0"/>
              <a:t>Mapping is an easy, graphical way of connecting elements of a source message to elements of a target message.</a:t>
            </a:r>
          </a:p>
          <a:p>
            <a:pPr lvl="1">
              <a:lnSpc>
                <a:spcPct val="80000"/>
              </a:lnSpc>
            </a:pPr>
            <a:r>
              <a:rPr lang="en-GB" sz="1200" dirty="0" err="1"/>
              <a:t>XSLTransform</a:t>
            </a:r>
            <a:r>
              <a:rPr lang="en-GB" sz="1200" dirty="0"/>
              <a:t> uses XSL style sheets to transform XML messages into other message formats.</a:t>
            </a:r>
          </a:p>
          <a:p>
            <a:pPr lvl="1">
              <a:lnSpc>
                <a:spcPct val="80000"/>
              </a:lnSpc>
            </a:pPr>
            <a:r>
              <a:rPr lang="en-GB" sz="1200" dirty="0"/>
              <a:t>The Compute node uses a language based on SQL to transform messages.</a:t>
            </a:r>
          </a:p>
          <a:p>
            <a:pPr lvl="1">
              <a:lnSpc>
                <a:spcPct val="80000"/>
              </a:lnSpc>
            </a:pPr>
            <a:r>
              <a:rPr lang="en-GB" sz="1200" dirty="0"/>
              <a:t>Messages can also be transformed using the </a:t>
            </a:r>
            <a:r>
              <a:rPr lang="en-GB" sz="1200" dirty="0" smtClean="0"/>
              <a:t>Java programming language.</a:t>
            </a:r>
          </a:p>
          <a:p>
            <a:pPr lvl="1">
              <a:lnSpc>
                <a:spcPct val="80000"/>
              </a:lnSpc>
            </a:pPr>
            <a:r>
              <a:rPr lang="en-GB" sz="1200" dirty="0" smtClean="0"/>
              <a:t>On the Windows platform, you can embed logic using any of the .NET Supported languages.</a:t>
            </a:r>
            <a:endParaRPr lang="en-GB" sz="1200" dirty="0"/>
          </a:p>
          <a:p>
            <a:pPr>
              <a:lnSpc>
                <a:spcPct val="80000"/>
              </a:lnSpc>
            </a:pPr>
            <a:r>
              <a:rPr lang="en-GB" sz="1200" dirty="0" smtClean="0"/>
              <a:t>We</a:t>
            </a:r>
            <a:r>
              <a:rPr lang="en-GB" sz="1200" dirty="0" smtClean="0">
                <a:latin typeface="Arial"/>
              </a:rPr>
              <a:t>’</a:t>
            </a:r>
            <a:r>
              <a:rPr lang="en-GB" sz="1200" dirty="0" smtClean="0"/>
              <a:t>ll </a:t>
            </a:r>
            <a:r>
              <a:rPr lang="en-GB" sz="1200" dirty="0"/>
              <a:t>look at examples of these nodes later.</a:t>
            </a:r>
          </a:p>
          <a:p>
            <a:pPr>
              <a:lnSpc>
                <a:spcPct val="80000"/>
              </a:lnSpc>
            </a:pPr>
            <a:endParaRPr lang="en-GB" sz="1200" dirty="0"/>
          </a:p>
          <a:p>
            <a:pPr>
              <a:lnSpc>
                <a:spcPct val="80000"/>
              </a:lnSpc>
            </a:pPr>
            <a:r>
              <a:rPr lang="en-GB" sz="1200" dirty="0"/>
              <a:t>Construction nodes</a:t>
            </a:r>
          </a:p>
          <a:p>
            <a:pPr lvl="1">
              <a:lnSpc>
                <a:spcPct val="80000"/>
              </a:lnSpc>
            </a:pPr>
            <a:r>
              <a:rPr lang="en-GB" sz="1200" dirty="0"/>
              <a:t>Nodes have error handling as part of their design. If an error is detected within a primitive node (e.g. database error), the message is transferred to the failure output terminal. If the failure terminal is not connected, an exception is generated and propagated back towards the input node. There is also a specialized Throw node which allows a flow designer to generate an exception in a controlled way. Nodes can have transaction scope inside or outside of the flow.</a:t>
            </a:r>
          </a:p>
          <a:p>
            <a:pPr lvl="1">
              <a:lnSpc>
                <a:spcPct val="80000"/>
              </a:lnSpc>
            </a:pPr>
            <a:r>
              <a:rPr lang="en-GB" sz="1200" dirty="0"/>
              <a:t>A </a:t>
            </a:r>
            <a:r>
              <a:rPr lang="en-GB" sz="1200" dirty="0" err="1"/>
              <a:t>TryCatch</a:t>
            </a:r>
            <a:r>
              <a:rPr lang="en-GB" sz="1200" dirty="0"/>
              <a:t> node is used to process any such exceptions. Its </a:t>
            </a:r>
            <a:r>
              <a:rPr lang="ja-JP" altLang="en-GB" sz="1200" dirty="0">
                <a:latin typeface="Arial"/>
              </a:rPr>
              <a:t>‘</a:t>
            </a:r>
            <a:r>
              <a:rPr lang="en-GB" sz="1200" dirty="0"/>
              <a:t>try</a:t>
            </a:r>
            <a:r>
              <a:rPr lang="ja-JP" altLang="en-GB" sz="1200" dirty="0">
                <a:latin typeface="Arial"/>
              </a:rPr>
              <a:t>’</a:t>
            </a:r>
            <a:r>
              <a:rPr lang="en-GB" sz="1200" dirty="0"/>
              <a:t> terminal is used for normal processing, but if an exception occurs along this path, the </a:t>
            </a:r>
            <a:r>
              <a:rPr lang="en-GB" sz="1200" dirty="0" err="1"/>
              <a:t>TryCatch</a:t>
            </a:r>
            <a:r>
              <a:rPr lang="en-GB" sz="1200" dirty="0"/>
              <a:t> node regains control and the original message is propagated through the </a:t>
            </a:r>
            <a:r>
              <a:rPr lang="ja-JP" altLang="en-GB" sz="1200" dirty="0">
                <a:latin typeface="Arial"/>
              </a:rPr>
              <a:t>‘</a:t>
            </a:r>
            <a:r>
              <a:rPr lang="en-GB" sz="1200" dirty="0"/>
              <a:t>catch</a:t>
            </a:r>
            <a:r>
              <a:rPr lang="ja-JP" altLang="en-GB" sz="1200" dirty="0">
                <a:latin typeface="Arial"/>
              </a:rPr>
              <a:t>’</a:t>
            </a:r>
            <a:r>
              <a:rPr lang="en-GB" sz="1200" dirty="0"/>
              <a:t> terminal. </a:t>
            </a:r>
          </a:p>
          <a:p>
            <a:pPr lvl="1">
              <a:lnSpc>
                <a:spcPct val="80000"/>
              </a:lnSpc>
            </a:pPr>
            <a:r>
              <a:rPr lang="en-GB" sz="1200" dirty="0"/>
              <a:t>If the message reaches the input node, it is subject to "back out" processing. In this case, it will be propagated down its catch or failure terminal, returned to the input queue, put to a back out or dead letter queue, or discarded, as appropriate.</a:t>
            </a:r>
          </a:p>
        </p:txBody>
      </p:sp>
      <p:sp>
        <p:nvSpPr>
          <p:cNvPr id="2" name="Title 1"/>
          <p:cNvSpPr>
            <a:spLocks noGrp="1"/>
          </p:cNvSpPr>
          <p:nvPr>
            <p:ph type="title"/>
          </p:nvPr>
        </p:nvSpPr>
        <p:spPr/>
        <p:txBody>
          <a:bodyPr/>
          <a:lstStyle/>
          <a:p>
            <a:r>
              <a:rPr lang="en-US" dirty="0" smtClean="0"/>
              <a:t>Notes</a:t>
            </a:r>
            <a:endParaRPr lang="en-US"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14</a:t>
            </a:fld>
            <a:endParaRPr lang="en-US" dirty="0"/>
          </a:p>
        </p:txBody>
      </p:sp>
    </p:spTree>
    <p:extLst>
      <p:ext uri="{BB962C8B-B14F-4D97-AF65-F5344CB8AC3E}">
        <p14:creationId xmlns:p14="http://schemas.microsoft.com/office/powerpoint/2010/main" val="40714981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2252663" y="5394325"/>
            <a:ext cx="211931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376" tIns="45688" rIns="91376" bIns="45688"/>
          <a:lstStyle/>
          <a:p>
            <a:r>
              <a:rPr lang="en-US" sz="1200">
                <a:solidFill>
                  <a:schemeClr val="bg1"/>
                </a:solidFill>
                <a:latin typeface="Arial Unicode MS" charset="0"/>
                <a:ea typeface="Arial Unicode MS" charset="0"/>
                <a:cs typeface="Arial" charset="0"/>
              </a:rPr>
              <a:t>Callout/quote in left margin: </a:t>
            </a:r>
          </a:p>
          <a:p>
            <a:r>
              <a:rPr lang="en-US" sz="1200">
                <a:solidFill>
                  <a:schemeClr val="bg1"/>
                </a:solidFill>
                <a:latin typeface="Arial Unicode MS" charset="0"/>
                <a:ea typeface="Arial Unicode MS" charset="0"/>
                <a:cs typeface="Arial" charset="0"/>
              </a:rPr>
              <a:t>13pt Arial Italic, teal</a:t>
            </a:r>
            <a:br>
              <a:rPr lang="en-US" sz="1200">
                <a:solidFill>
                  <a:schemeClr val="bg1"/>
                </a:solidFill>
                <a:latin typeface="Arial Unicode MS" charset="0"/>
                <a:ea typeface="Arial Unicode MS" charset="0"/>
                <a:cs typeface="Arial" charset="0"/>
              </a:rPr>
            </a:br>
            <a:r>
              <a:rPr lang="en-US" sz="1200">
                <a:solidFill>
                  <a:schemeClr val="bg1"/>
                </a:solidFill>
                <a:latin typeface="Arial Unicode MS" charset="0"/>
                <a:ea typeface="Arial Unicode MS" charset="0"/>
                <a:cs typeface="Arial" charset="0"/>
              </a:rPr>
              <a:t>R204 | G 255 | B153</a:t>
            </a:r>
          </a:p>
        </p:txBody>
      </p:sp>
      <p:sp>
        <p:nvSpPr>
          <p:cNvPr id="217091" name="Text Box 3"/>
          <p:cNvSpPr txBox="1">
            <a:spLocks noChangeArrowheads="1"/>
          </p:cNvSpPr>
          <p:nvPr/>
        </p:nvSpPr>
        <p:spPr bwMode="auto">
          <a:xfrm>
            <a:off x="9439275" y="2760663"/>
            <a:ext cx="213995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376" tIns="45688" rIns="91376" bIns="45688"/>
          <a:lstStyle/>
          <a:p>
            <a:r>
              <a:rPr lang="en-US" sz="1200">
                <a:solidFill>
                  <a:schemeClr val="bg1"/>
                </a:solidFill>
                <a:latin typeface="Arial Unicode MS" charset="0"/>
                <a:ea typeface="Arial Unicode MS" charset="0"/>
                <a:cs typeface="Arial" charset="0"/>
              </a:rPr>
              <a:t>Eyebrow /breadcrumb (text below business unit or product name):</a:t>
            </a:r>
          </a:p>
          <a:p>
            <a:r>
              <a:rPr lang="en-US" sz="1200">
                <a:solidFill>
                  <a:schemeClr val="bg1"/>
                </a:solidFill>
                <a:latin typeface="Arial Unicode MS" charset="0"/>
                <a:ea typeface="Arial Unicode MS" charset="0"/>
                <a:cs typeface="Arial" charset="0"/>
              </a:rPr>
              <a:t>14pt Arial Regular, light</a:t>
            </a:r>
            <a:br>
              <a:rPr lang="en-US" sz="1200">
                <a:solidFill>
                  <a:schemeClr val="bg1"/>
                </a:solidFill>
                <a:latin typeface="Arial Unicode MS" charset="0"/>
                <a:ea typeface="Arial Unicode MS" charset="0"/>
                <a:cs typeface="Arial" charset="0"/>
              </a:rPr>
            </a:br>
            <a:r>
              <a:rPr lang="en-US" sz="1200">
                <a:solidFill>
                  <a:schemeClr val="bg1"/>
                </a:solidFill>
                <a:latin typeface="Arial Unicode MS" charset="0"/>
                <a:ea typeface="Arial Unicode MS" charset="0"/>
                <a:cs typeface="Arial" charset="0"/>
              </a:rPr>
              <a:t>gray R128 | G128 | B128</a:t>
            </a:r>
          </a:p>
        </p:txBody>
      </p:sp>
      <p:sp>
        <p:nvSpPr>
          <p:cNvPr id="217092" name="Text Box 4"/>
          <p:cNvSpPr txBox="1">
            <a:spLocks noChangeArrowheads="1"/>
          </p:cNvSpPr>
          <p:nvPr/>
        </p:nvSpPr>
        <p:spPr bwMode="auto">
          <a:xfrm>
            <a:off x="9421813" y="6256338"/>
            <a:ext cx="2557462"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376" tIns="45688" rIns="91376" bIns="45688" anchor="b">
            <a:spAutoFit/>
          </a:bodyPr>
          <a:lstStyle>
            <a:lvl1pPr>
              <a:defRPr>
                <a:solidFill>
                  <a:schemeClr val="tx1"/>
                </a:solidFill>
                <a:latin typeface="Arial" charset="0"/>
                <a:ea typeface="ＭＳ Ｐゴシック" charset="0"/>
              </a:defRPr>
            </a:lvl1pPr>
            <a:lvl2pPr>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nSpc>
                <a:spcPct val="90000"/>
              </a:lnSpc>
            </a:pPr>
            <a:r>
              <a:rPr lang="en-US" sz="2400">
                <a:latin typeface="Arial Unicode MS" charset="0"/>
                <a:ea typeface="Arial Unicode MS" charset="0"/>
                <a:cs typeface="Arial" charset="0"/>
              </a:rPr>
              <a:t>Text slide with</a:t>
            </a:r>
            <a:br>
              <a:rPr lang="en-US" sz="2400">
                <a:latin typeface="Arial Unicode MS" charset="0"/>
                <a:ea typeface="Arial Unicode MS" charset="0"/>
                <a:cs typeface="Arial" charset="0"/>
              </a:rPr>
            </a:br>
            <a:r>
              <a:rPr lang="en-US" sz="2400">
                <a:latin typeface="Arial Unicode MS" charset="0"/>
                <a:ea typeface="Arial Unicode MS" charset="0"/>
                <a:cs typeface="Arial" charset="0"/>
              </a:rPr>
              <a:t>callout or sidebar</a:t>
            </a:r>
          </a:p>
        </p:txBody>
      </p:sp>
      <p:sp>
        <p:nvSpPr>
          <p:cNvPr id="217094" name="Rectangle 6"/>
          <p:cNvSpPr>
            <a:spLocks noChangeArrowheads="1"/>
          </p:cNvSpPr>
          <p:nvPr/>
        </p:nvSpPr>
        <p:spPr bwMode="auto">
          <a:xfrm>
            <a:off x="304800" y="5092700"/>
            <a:ext cx="8847138"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228600" indent="-228600">
              <a:spcBef>
                <a:spcPct val="20000"/>
              </a:spcBef>
              <a:buFontTx/>
              <a:buChar char="•"/>
            </a:pPr>
            <a:r>
              <a:rPr lang="en-GB" sz="2000" dirty="0"/>
              <a:t>Many other nodes </a:t>
            </a:r>
            <a:r>
              <a:rPr lang="en-GB" sz="2000" dirty="0" smtClean="0"/>
              <a:t>and features available </a:t>
            </a:r>
            <a:r>
              <a:rPr lang="en-GB" sz="2000" dirty="0"/>
              <a:t>through product </a:t>
            </a:r>
            <a:r>
              <a:rPr lang="en-GB" sz="2000" dirty="0" smtClean="0"/>
              <a:t>extensions</a:t>
            </a:r>
          </a:p>
          <a:p>
            <a:pPr marL="228600" indent="-228600">
              <a:spcBef>
                <a:spcPct val="20000"/>
              </a:spcBef>
              <a:buFontTx/>
              <a:buChar char="•"/>
            </a:pPr>
            <a:r>
              <a:rPr lang="en-GB" sz="2000" dirty="0" smtClean="0"/>
              <a:t>Write </a:t>
            </a:r>
            <a:r>
              <a:rPr lang="en-GB" sz="2000" dirty="0"/>
              <a:t>your own User-Defined </a:t>
            </a:r>
            <a:r>
              <a:rPr lang="en-GB" sz="2000" dirty="0" smtClean="0"/>
              <a:t>Nodes</a:t>
            </a:r>
          </a:p>
          <a:p>
            <a:pPr marL="685800" lvl="1" indent="-228600">
              <a:spcBef>
                <a:spcPct val="20000"/>
              </a:spcBef>
              <a:buFontTx/>
              <a:buChar char="•"/>
            </a:pPr>
            <a:r>
              <a:rPr lang="en-GB" sz="1400" dirty="0" smtClean="0"/>
              <a:t>Native node framework available in C and Java</a:t>
            </a:r>
          </a:p>
          <a:p>
            <a:pPr marL="685800" lvl="1" indent="-228600">
              <a:spcBef>
                <a:spcPct val="20000"/>
              </a:spcBef>
              <a:buFontTx/>
              <a:buChar char="•"/>
            </a:pPr>
            <a:r>
              <a:rPr lang="en-GB" sz="1400" dirty="0" smtClean="0"/>
              <a:t>OT4i connector framework provides means to implement full lifecycle, including endpoint discovery</a:t>
            </a:r>
            <a:endParaRPr lang="en-GB" sz="1400" dirty="0"/>
          </a:p>
        </p:txBody>
      </p:sp>
      <p:sp>
        <p:nvSpPr>
          <p:cNvPr id="2" name="Title 1"/>
          <p:cNvSpPr>
            <a:spLocks noGrp="1"/>
          </p:cNvSpPr>
          <p:nvPr>
            <p:ph type="title"/>
          </p:nvPr>
        </p:nvSpPr>
        <p:spPr/>
        <p:txBody>
          <a:bodyPr>
            <a:normAutofit/>
          </a:bodyPr>
          <a:lstStyle/>
          <a:p>
            <a:r>
              <a:rPr lang="en-US" dirty="0" smtClean="0"/>
              <a:t>IBM</a:t>
            </a:r>
            <a:r>
              <a:rPr lang="en-US" dirty="0"/>
              <a:t> </a:t>
            </a:r>
            <a:r>
              <a:rPr lang="en-US" dirty="0" smtClean="0"/>
              <a:t>and third-party extensions</a:t>
            </a:r>
            <a:endParaRPr lang="en-US" dirty="0"/>
          </a:p>
        </p:txBody>
      </p:sp>
      <p:pic>
        <p:nvPicPr>
          <p:cNvPr id="3" name="Picture 2"/>
          <p:cNvPicPr>
            <a:picLocks noChangeAspect="1"/>
          </p:cNvPicPr>
          <p:nvPr/>
        </p:nvPicPr>
        <p:blipFill>
          <a:blip r:embed="rId3"/>
          <a:stretch>
            <a:fillRect/>
          </a:stretch>
        </p:blipFill>
        <p:spPr>
          <a:xfrm>
            <a:off x="177800" y="850899"/>
            <a:ext cx="6108700" cy="4488355"/>
          </a:xfrm>
          <a:prstGeom prst="rect">
            <a:avLst/>
          </a:prstGeom>
        </p:spPr>
      </p:pic>
      <p:grpSp>
        <p:nvGrpSpPr>
          <p:cNvPr id="28" name="Group 382"/>
          <p:cNvGrpSpPr/>
          <p:nvPr/>
        </p:nvGrpSpPr>
        <p:grpSpPr>
          <a:xfrm>
            <a:off x="6274645" y="2594790"/>
            <a:ext cx="2708910" cy="1260292"/>
            <a:chOff x="0" y="0"/>
            <a:chExt cx="4832325" cy="2374718"/>
          </a:xfrm>
        </p:grpSpPr>
        <p:pic>
          <p:nvPicPr>
            <p:cNvPr id="29" name="pasted-image.pdf"/>
            <p:cNvPicPr/>
            <p:nvPr/>
          </p:nvPicPr>
          <p:blipFill>
            <a:blip r:embed="rId4">
              <a:extLst/>
            </a:blip>
            <a:stretch>
              <a:fillRect/>
            </a:stretch>
          </p:blipFill>
          <p:spPr>
            <a:xfrm>
              <a:off x="0" y="16668"/>
              <a:ext cx="1480873" cy="1455342"/>
            </a:xfrm>
            <a:prstGeom prst="rect">
              <a:avLst/>
            </a:prstGeom>
            <a:ln w="12700" cap="flat">
              <a:noFill/>
              <a:miter lim="400000"/>
            </a:ln>
            <a:effectLst/>
          </p:spPr>
        </p:pic>
        <p:pic>
          <p:nvPicPr>
            <p:cNvPr id="30" name="pasted-image.pdf"/>
            <p:cNvPicPr/>
            <p:nvPr/>
          </p:nvPicPr>
          <p:blipFill>
            <a:blip r:embed="rId5">
              <a:clrChange>
                <a:clrFrom>
                  <a:srgbClr val="FFFFFF"/>
                </a:clrFrom>
                <a:clrTo>
                  <a:srgbClr val="FFFFFF">
                    <a:alpha val="0"/>
                  </a:srgbClr>
                </a:clrTo>
              </a:clrChange>
              <a:extLst/>
            </a:blip>
            <a:stretch>
              <a:fillRect/>
            </a:stretch>
          </p:blipFill>
          <p:spPr>
            <a:xfrm>
              <a:off x="3164952" y="0"/>
              <a:ext cx="1568451" cy="1488679"/>
            </a:xfrm>
            <a:prstGeom prst="rect">
              <a:avLst/>
            </a:prstGeom>
            <a:ln w="12700" cap="flat">
              <a:noFill/>
              <a:miter lim="400000"/>
            </a:ln>
            <a:effectLst/>
          </p:spPr>
        </p:pic>
        <p:pic>
          <p:nvPicPr>
            <p:cNvPr id="31" name="pasted-image.pdf"/>
            <p:cNvPicPr/>
            <p:nvPr/>
          </p:nvPicPr>
          <p:blipFill>
            <a:blip r:embed="rId6">
              <a:clrChange>
                <a:clrFrom>
                  <a:srgbClr val="FFFFFF"/>
                </a:clrFrom>
                <a:clrTo>
                  <a:srgbClr val="FFFFFF">
                    <a:alpha val="0"/>
                  </a:srgbClr>
                </a:clrTo>
              </a:clrChange>
              <a:extLst/>
            </a:blip>
            <a:stretch>
              <a:fillRect/>
            </a:stretch>
          </p:blipFill>
          <p:spPr>
            <a:xfrm>
              <a:off x="1556150" y="0"/>
              <a:ext cx="1533526" cy="1455341"/>
            </a:xfrm>
            <a:prstGeom prst="rect">
              <a:avLst/>
            </a:prstGeom>
            <a:ln w="12700" cap="flat">
              <a:noFill/>
              <a:miter lim="400000"/>
            </a:ln>
            <a:effectLst/>
          </p:spPr>
        </p:pic>
        <p:sp>
          <p:nvSpPr>
            <p:cNvPr id="32" name="Shape 379"/>
            <p:cNvSpPr/>
            <p:nvPr/>
          </p:nvSpPr>
          <p:spPr>
            <a:xfrm>
              <a:off x="153066" y="1444896"/>
              <a:ext cx="1470517" cy="929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lnSpc>
                  <a:spcPct val="90000"/>
                </a:lnSpc>
                <a:defRPr sz="1800">
                  <a:solidFill>
                    <a:srgbClr val="000000"/>
                  </a:solidFill>
                </a:defRPr>
              </a:pPr>
              <a:r>
                <a:rPr sz="1600" cap="all">
                  <a:solidFill>
                    <a:srgbClr val="5FBB65"/>
                  </a:solidFill>
                  <a:latin typeface="Gill Sans SemiBold"/>
                  <a:ea typeface="Gill Sans SemiBold"/>
                  <a:cs typeface="Gill Sans SemiBold"/>
                  <a:sym typeface="Gill Sans SemiBold"/>
                </a:rPr>
                <a:t>V3.0.0.1</a:t>
              </a:r>
            </a:p>
            <a:p>
              <a:pPr lvl="0">
                <a:lnSpc>
                  <a:spcPct val="90000"/>
                </a:lnSpc>
                <a:defRPr sz="1800">
                  <a:solidFill>
                    <a:srgbClr val="000000"/>
                  </a:solidFill>
                </a:defRPr>
              </a:pPr>
              <a:r>
                <a:rPr sz="1200">
                  <a:solidFill>
                    <a:srgbClr val="5FBB65"/>
                  </a:solidFill>
                  <a:latin typeface="Gill Sans SemiBold"/>
                  <a:ea typeface="Gill Sans SemiBold"/>
                  <a:cs typeface="Gill Sans SemiBold"/>
                  <a:sym typeface="Gill Sans SemiBold"/>
                </a:rPr>
                <a:t>Aug 2014</a:t>
              </a:r>
            </a:p>
          </p:txBody>
        </p:sp>
        <p:sp>
          <p:nvSpPr>
            <p:cNvPr id="33" name="Shape 380"/>
            <p:cNvSpPr/>
            <p:nvPr/>
          </p:nvSpPr>
          <p:spPr>
            <a:xfrm>
              <a:off x="1735544" y="1444896"/>
              <a:ext cx="1493393" cy="929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lnSpc>
                  <a:spcPct val="90000"/>
                </a:lnSpc>
                <a:defRPr sz="1800">
                  <a:solidFill>
                    <a:srgbClr val="000000"/>
                  </a:solidFill>
                </a:defRPr>
              </a:pPr>
              <a:r>
                <a:rPr sz="1600" cap="all">
                  <a:solidFill>
                    <a:srgbClr val="E93F34"/>
                  </a:solidFill>
                  <a:latin typeface="Gill Sans SemiBold"/>
                  <a:ea typeface="Gill Sans SemiBold"/>
                  <a:cs typeface="Gill Sans SemiBold"/>
                  <a:sym typeface="Gill Sans SemiBold"/>
                </a:rPr>
                <a:t>V1.0.0.0</a:t>
              </a:r>
            </a:p>
            <a:p>
              <a:pPr lvl="0">
                <a:lnSpc>
                  <a:spcPct val="90000"/>
                </a:lnSpc>
                <a:defRPr sz="1800">
                  <a:solidFill>
                    <a:srgbClr val="000000"/>
                  </a:solidFill>
                </a:defRPr>
              </a:pPr>
              <a:r>
                <a:rPr sz="1200">
                  <a:solidFill>
                    <a:srgbClr val="E93F34"/>
                  </a:solidFill>
                  <a:latin typeface="Gill Sans SemiBold"/>
                  <a:ea typeface="Gill Sans SemiBold"/>
                  <a:cs typeface="Gill Sans SemiBold"/>
                  <a:sym typeface="Gill Sans SemiBold"/>
                </a:rPr>
                <a:t>Jun 2014</a:t>
              </a:r>
            </a:p>
          </p:txBody>
        </p:sp>
        <p:sp>
          <p:nvSpPr>
            <p:cNvPr id="34" name="Shape 381"/>
            <p:cNvSpPr/>
            <p:nvPr/>
          </p:nvSpPr>
          <p:spPr>
            <a:xfrm>
              <a:off x="3361808" y="1444896"/>
              <a:ext cx="1470517" cy="929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lnSpc>
                  <a:spcPct val="90000"/>
                </a:lnSpc>
                <a:defRPr sz="1800">
                  <a:solidFill>
                    <a:srgbClr val="000000"/>
                  </a:solidFill>
                </a:defRPr>
              </a:pPr>
              <a:r>
                <a:rPr sz="1600" cap="all">
                  <a:solidFill>
                    <a:srgbClr val="CC99FE"/>
                  </a:solidFill>
                  <a:latin typeface="Gill Sans SemiBold"/>
                  <a:ea typeface="Gill Sans SemiBold"/>
                  <a:cs typeface="Gill Sans SemiBold"/>
                  <a:sym typeface="Gill Sans SemiBold"/>
                </a:rPr>
                <a:t>V1.0.0.0</a:t>
              </a:r>
            </a:p>
            <a:p>
              <a:pPr lvl="0">
                <a:lnSpc>
                  <a:spcPct val="90000"/>
                </a:lnSpc>
                <a:defRPr sz="1800">
                  <a:solidFill>
                    <a:srgbClr val="000000"/>
                  </a:solidFill>
                </a:defRPr>
              </a:pPr>
              <a:r>
                <a:rPr sz="1200">
                  <a:solidFill>
                    <a:srgbClr val="CC99FE"/>
                  </a:solidFill>
                  <a:latin typeface="Gill Sans SemiBold"/>
                  <a:ea typeface="Gill Sans SemiBold"/>
                  <a:cs typeface="Gill Sans SemiBold"/>
                  <a:sym typeface="Gill Sans SemiBold"/>
                </a:rPr>
                <a:t>Dec 2013</a:t>
              </a:r>
            </a:p>
          </p:txBody>
        </p:sp>
      </p:grpSp>
      <p:sp>
        <p:nvSpPr>
          <p:cNvPr id="4" name="Slide Number Placeholder 3"/>
          <p:cNvSpPr>
            <a:spLocks noGrp="1"/>
          </p:cNvSpPr>
          <p:nvPr>
            <p:ph type="sldNum" sz="quarter" idx="10"/>
          </p:nvPr>
        </p:nvSpPr>
        <p:spPr/>
        <p:txBody>
          <a:bodyPr/>
          <a:lstStyle/>
          <a:p>
            <a:fld id="{9B6B7A19-9BD6-654B-9E7A-5FCB6FF99B9F}" type="slidenum">
              <a:rPr lang="en-US" smtClean="0"/>
              <a:pPr/>
              <a:t>15</a:t>
            </a:fld>
            <a:endParaRPr lang="en-US" dirty="0"/>
          </a:p>
        </p:txBody>
      </p:sp>
    </p:spTree>
    <p:extLst>
      <p:ext uri="{BB962C8B-B14F-4D97-AF65-F5344CB8AC3E}">
        <p14:creationId xmlns:p14="http://schemas.microsoft.com/office/powerpoint/2010/main" val="28058929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11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0738" y="2752725"/>
            <a:ext cx="2185987" cy="146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21187" name="Text Box 3"/>
          <p:cNvSpPr txBox="1">
            <a:spLocks noChangeArrowheads="1"/>
          </p:cNvSpPr>
          <p:nvPr/>
        </p:nvSpPr>
        <p:spPr bwMode="auto">
          <a:xfrm>
            <a:off x="3709988" y="4214813"/>
            <a:ext cx="1571625"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012" tIns="41005" rIns="82012" bIns="41005">
            <a:spAutoFit/>
          </a:bodyPr>
          <a:lstStyle>
            <a:lvl1pPr>
              <a:defRPr>
                <a:solidFill>
                  <a:schemeClr val="tx1"/>
                </a:solidFill>
                <a:latin typeface="Arial" charset="0"/>
                <a:ea typeface="ＭＳ Ｐゴシック" charset="0"/>
              </a:defRPr>
            </a:lvl1pPr>
            <a:lvl2pPr marL="409575">
              <a:defRPr>
                <a:solidFill>
                  <a:schemeClr val="tx1"/>
                </a:solidFill>
                <a:latin typeface="Arial" charset="0"/>
                <a:ea typeface="ＭＳ Ｐゴシック" charset="0"/>
              </a:defRPr>
            </a:lvl2pPr>
            <a:lvl3pPr marL="820738">
              <a:defRPr>
                <a:solidFill>
                  <a:schemeClr val="tx1"/>
                </a:solidFill>
                <a:latin typeface="Arial" charset="0"/>
                <a:ea typeface="ＭＳ Ｐゴシック" charset="0"/>
              </a:defRPr>
            </a:lvl3pPr>
            <a:lvl4pPr marL="1230313">
              <a:defRPr>
                <a:solidFill>
                  <a:schemeClr val="tx1"/>
                </a:solidFill>
                <a:latin typeface="Arial" charset="0"/>
                <a:ea typeface="ＭＳ Ｐゴシック" charset="0"/>
              </a:defRPr>
            </a:lvl4pPr>
            <a:lvl5pPr marL="1641475">
              <a:defRPr>
                <a:solidFill>
                  <a:schemeClr val="tx1"/>
                </a:solidFill>
                <a:latin typeface="Arial" charset="0"/>
                <a:ea typeface="ＭＳ Ｐゴシック" charset="0"/>
              </a:defRPr>
            </a:lvl5pPr>
            <a:lvl6pPr marL="2098675" fontAlgn="base">
              <a:spcBef>
                <a:spcPct val="0"/>
              </a:spcBef>
              <a:spcAft>
                <a:spcPct val="0"/>
              </a:spcAft>
              <a:defRPr>
                <a:solidFill>
                  <a:schemeClr val="tx1"/>
                </a:solidFill>
                <a:latin typeface="Arial" charset="0"/>
                <a:ea typeface="ＭＳ Ｐゴシック" charset="0"/>
              </a:defRPr>
            </a:lvl6pPr>
            <a:lvl7pPr marL="2555875" fontAlgn="base">
              <a:spcBef>
                <a:spcPct val="0"/>
              </a:spcBef>
              <a:spcAft>
                <a:spcPct val="0"/>
              </a:spcAft>
              <a:defRPr>
                <a:solidFill>
                  <a:schemeClr val="tx1"/>
                </a:solidFill>
                <a:latin typeface="Arial" charset="0"/>
                <a:ea typeface="ＭＳ Ｐゴシック" charset="0"/>
              </a:defRPr>
            </a:lvl7pPr>
            <a:lvl8pPr marL="3013075" fontAlgn="base">
              <a:spcBef>
                <a:spcPct val="0"/>
              </a:spcBef>
              <a:spcAft>
                <a:spcPct val="0"/>
              </a:spcAft>
              <a:defRPr>
                <a:solidFill>
                  <a:schemeClr val="tx1"/>
                </a:solidFill>
                <a:latin typeface="Arial" charset="0"/>
                <a:ea typeface="ＭＳ Ｐゴシック" charset="0"/>
              </a:defRPr>
            </a:lvl8pPr>
            <a:lvl9pPr marL="3470275" fontAlgn="base">
              <a:spcBef>
                <a:spcPct val="0"/>
              </a:spcBef>
              <a:spcAft>
                <a:spcPct val="0"/>
              </a:spcAft>
              <a:defRPr>
                <a:solidFill>
                  <a:schemeClr val="tx1"/>
                </a:solidFill>
                <a:latin typeface="Arial" charset="0"/>
                <a:ea typeface="ＭＳ Ｐゴシック" charset="0"/>
              </a:defRPr>
            </a:lvl9pPr>
          </a:lstStyle>
          <a:p>
            <a:pPr algn="ctr">
              <a:lnSpc>
                <a:spcPct val="90000"/>
              </a:lnSpc>
            </a:pPr>
            <a:r>
              <a:rPr lang="en-GB" sz="2500">
                <a:latin typeface="Arial Unicode MS" charset="0"/>
                <a:ea typeface="Arial Unicode MS" charset="0"/>
                <a:cs typeface="Arial" charset="0"/>
              </a:rPr>
              <a:t>Action</a:t>
            </a:r>
          </a:p>
        </p:txBody>
      </p:sp>
      <p:sp>
        <p:nvSpPr>
          <p:cNvPr id="221188" name="Line 4"/>
          <p:cNvSpPr>
            <a:spLocks noChangeShapeType="1"/>
          </p:cNvSpPr>
          <p:nvPr/>
        </p:nvSpPr>
        <p:spPr bwMode="auto">
          <a:xfrm>
            <a:off x="1484313" y="3492500"/>
            <a:ext cx="1778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221190" name="Line 6"/>
          <p:cNvSpPr>
            <a:spLocks noChangeShapeType="1"/>
          </p:cNvSpPr>
          <p:nvPr/>
        </p:nvSpPr>
        <p:spPr bwMode="auto">
          <a:xfrm>
            <a:off x="5619750" y="3175000"/>
            <a:ext cx="196373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221191" name="Line 7"/>
          <p:cNvSpPr>
            <a:spLocks noChangeShapeType="1"/>
          </p:cNvSpPr>
          <p:nvPr/>
        </p:nvSpPr>
        <p:spPr bwMode="auto">
          <a:xfrm>
            <a:off x="5619750" y="3494088"/>
            <a:ext cx="9810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221192" name="Line 8"/>
          <p:cNvSpPr>
            <a:spLocks noChangeShapeType="1"/>
          </p:cNvSpPr>
          <p:nvPr/>
        </p:nvSpPr>
        <p:spPr bwMode="auto">
          <a:xfrm>
            <a:off x="6600825" y="4129088"/>
            <a:ext cx="9810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221193" name="Line 9"/>
          <p:cNvSpPr>
            <a:spLocks noChangeShapeType="1"/>
          </p:cNvSpPr>
          <p:nvPr/>
        </p:nvSpPr>
        <p:spPr bwMode="auto">
          <a:xfrm>
            <a:off x="6600825" y="3494088"/>
            <a:ext cx="0" cy="635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grpSp>
        <p:nvGrpSpPr>
          <p:cNvPr id="221194" name="Group 10"/>
          <p:cNvGrpSpPr>
            <a:grpSpLocks/>
          </p:cNvGrpSpPr>
          <p:nvPr/>
        </p:nvGrpSpPr>
        <p:grpSpPr bwMode="auto">
          <a:xfrm>
            <a:off x="2084388" y="3619500"/>
            <a:ext cx="1374775" cy="1446213"/>
            <a:chOff x="1313" y="2280"/>
            <a:chExt cx="866" cy="911"/>
          </a:xfrm>
        </p:grpSpPr>
        <p:sp>
          <p:nvSpPr>
            <p:cNvPr id="221195" name="Line 11"/>
            <p:cNvSpPr>
              <a:spLocks noChangeShapeType="1"/>
            </p:cNvSpPr>
            <p:nvPr/>
          </p:nvSpPr>
          <p:spPr bwMode="auto">
            <a:xfrm flipV="1">
              <a:off x="1685" y="2280"/>
              <a:ext cx="494" cy="561"/>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221196" name="Text Box 12"/>
            <p:cNvSpPr txBox="1">
              <a:spLocks noChangeArrowheads="1"/>
            </p:cNvSpPr>
            <p:nvPr/>
          </p:nvSpPr>
          <p:spPr bwMode="auto">
            <a:xfrm>
              <a:off x="1313" y="2880"/>
              <a:ext cx="742"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012" tIns="41005" rIns="82012" bIns="41005">
              <a:spAutoFit/>
            </a:bodyPr>
            <a:lstStyle>
              <a:lvl1pPr>
                <a:defRPr>
                  <a:solidFill>
                    <a:schemeClr val="tx1"/>
                  </a:solidFill>
                  <a:latin typeface="Arial" charset="0"/>
                  <a:ea typeface="ＭＳ Ｐゴシック" charset="0"/>
                </a:defRPr>
              </a:lvl1pPr>
              <a:lvl2pPr marL="409575">
                <a:defRPr>
                  <a:solidFill>
                    <a:schemeClr val="tx1"/>
                  </a:solidFill>
                  <a:latin typeface="Arial" charset="0"/>
                  <a:ea typeface="ＭＳ Ｐゴシック" charset="0"/>
                </a:defRPr>
              </a:lvl2pPr>
              <a:lvl3pPr marL="820738">
                <a:defRPr>
                  <a:solidFill>
                    <a:schemeClr val="tx1"/>
                  </a:solidFill>
                  <a:latin typeface="Arial" charset="0"/>
                  <a:ea typeface="ＭＳ Ｐゴシック" charset="0"/>
                </a:defRPr>
              </a:lvl3pPr>
              <a:lvl4pPr marL="1230313">
                <a:defRPr>
                  <a:solidFill>
                    <a:schemeClr val="tx1"/>
                  </a:solidFill>
                  <a:latin typeface="Arial" charset="0"/>
                  <a:ea typeface="ＭＳ Ｐゴシック" charset="0"/>
                </a:defRPr>
              </a:lvl4pPr>
              <a:lvl5pPr marL="1641475">
                <a:defRPr>
                  <a:solidFill>
                    <a:schemeClr val="tx1"/>
                  </a:solidFill>
                  <a:latin typeface="Arial" charset="0"/>
                  <a:ea typeface="ＭＳ Ｐゴシック" charset="0"/>
                </a:defRPr>
              </a:lvl5pPr>
              <a:lvl6pPr marL="2098675" fontAlgn="base">
                <a:spcBef>
                  <a:spcPct val="0"/>
                </a:spcBef>
                <a:spcAft>
                  <a:spcPct val="0"/>
                </a:spcAft>
                <a:defRPr>
                  <a:solidFill>
                    <a:schemeClr val="tx1"/>
                  </a:solidFill>
                  <a:latin typeface="Arial" charset="0"/>
                  <a:ea typeface="ＭＳ Ｐゴシック" charset="0"/>
                </a:defRPr>
              </a:lvl6pPr>
              <a:lvl7pPr marL="2555875" fontAlgn="base">
                <a:spcBef>
                  <a:spcPct val="0"/>
                </a:spcBef>
                <a:spcAft>
                  <a:spcPct val="0"/>
                </a:spcAft>
                <a:defRPr>
                  <a:solidFill>
                    <a:schemeClr val="tx1"/>
                  </a:solidFill>
                  <a:latin typeface="Arial" charset="0"/>
                  <a:ea typeface="ＭＳ Ｐゴシック" charset="0"/>
                </a:defRPr>
              </a:lvl7pPr>
              <a:lvl8pPr marL="3013075" fontAlgn="base">
                <a:spcBef>
                  <a:spcPct val="0"/>
                </a:spcBef>
                <a:spcAft>
                  <a:spcPct val="0"/>
                </a:spcAft>
                <a:defRPr>
                  <a:solidFill>
                    <a:schemeClr val="tx1"/>
                  </a:solidFill>
                  <a:latin typeface="Arial" charset="0"/>
                  <a:ea typeface="ＭＳ Ｐゴシック" charset="0"/>
                </a:defRPr>
              </a:lvl8pPr>
              <a:lvl9pPr marL="3470275" fontAlgn="base">
                <a:spcBef>
                  <a:spcPct val="0"/>
                </a:spcBef>
                <a:spcAft>
                  <a:spcPct val="0"/>
                </a:spcAft>
                <a:defRPr>
                  <a:solidFill>
                    <a:schemeClr val="tx1"/>
                  </a:solidFill>
                  <a:latin typeface="Arial" charset="0"/>
                  <a:ea typeface="ＭＳ Ｐゴシック" charset="0"/>
                </a:defRPr>
              </a:lvl9pPr>
            </a:lstStyle>
            <a:p>
              <a:pPr algn="ctr">
                <a:lnSpc>
                  <a:spcPct val="90000"/>
                </a:lnSpc>
              </a:pPr>
              <a:r>
                <a:rPr lang="en-GB" sz="1500">
                  <a:solidFill>
                    <a:schemeClr val="accent2"/>
                  </a:solidFill>
                  <a:ea typeface="Arial Unicode MS" charset="0"/>
                  <a:cs typeface="Arial" charset="0"/>
                </a:rPr>
                <a:t>input terminal</a:t>
              </a:r>
            </a:p>
          </p:txBody>
        </p:sp>
      </p:grpSp>
      <p:grpSp>
        <p:nvGrpSpPr>
          <p:cNvPr id="221197" name="Group 13"/>
          <p:cNvGrpSpPr>
            <a:grpSpLocks/>
          </p:cNvGrpSpPr>
          <p:nvPr/>
        </p:nvGrpSpPr>
        <p:grpSpPr bwMode="auto">
          <a:xfrm>
            <a:off x="2151063" y="2093913"/>
            <a:ext cx="1177925" cy="1335087"/>
            <a:chOff x="1355" y="1319"/>
            <a:chExt cx="742" cy="841"/>
          </a:xfrm>
        </p:grpSpPr>
        <p:sp>
          <p:nvSpPr>
            <p:cNvPr id="221198" name="Line 14"/>
            <p:cNvSpPr>
              <a:spLocks noChangeShapeType="1"/>
            </p:cNvSpPr>
            <p:nvPr/>
          </p:nvSpPr>
          <p:spPr bwMode="auto">
            <a:xfrm flipH="1">
              <a:off x="1437" y="1680"/>
              <a:ext cx="248" cy="48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221199" name="Text Box 15"/>
            <p:cNvSpPr txBox="1">
              <a:spLocks noChangeArrowheads="1"/>
            </p:cNvSpPr>
            <p:nvPr/>
          </p:nvSpPr>
          <p:spPr bwMode="auto">
            <a:xfrm>
              <a:off x="1355" y="1319"/>
              <a:ext cx="742"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012" tIns="41005" rIns="82012" bIns="41005">
              <a:spAutoFit/>
            </a:bodyPr>
            <a:lstStyle>
              <a:lvl1pPr>
                <a:defRPr>
                  <a:solidFill>
                    <a:schemeClr val="tx1"/>
                  </a:solidFill>
                  <a:latin typeface="Arial" charset="0"/>
                  <a:ea typeface="ＭＳ Ｐゴシック" charset="0"/>
                </a:defRPr>
              </a:lvl1pPr>
              <a:lvl2pPr marL="409575">
                <a:defRPr>
                  <a:solidFill>
                    <a:schemeClr val="tx1"/>
                  </a:solidFill>
                  <a:latin typeface="Arial" charset="0"/>
                  <a:ea typeface="ＭＳ Ｐゴシック" charset="0"/>
                </a:defRPr>
              </a:lvl2pPr>
              <a:lvl3pPr marL="820738">
                <a:defRPr>
                  <a:solidFill>
                    <a:schemeClr val="tx1"/>
                  </a:solidFill>
                  <a:latin typeface="Arial" charset="0"/>
                  <a:ea typeface="ＭＳ Ｐゴシック" charset="0"/>
                </a:defRPr>
              </a:lvl3pPr>
              <a:lvl4pPr marL="1230313">
                <a:defRPr>
                  <a:solidFill>
                    <a:schemeClr val="tx1"/>
                  </a:solidFill>
                  <a:latin typeface="Arial" charset="0"/>
                  <a:ea typeface="ＭＳ Ｐゴシック" charset="0"/>
                </a:defRPr>
              </a:lvl4pPr>
              <a:lvl5pPr marL="1641475">
                <a:defRPr>
                  <a:solidFill>
                    <a:schemeClr val="tx1"/>
                  </a:solidFill>
                  <a:latin typeface="Arial" charset="0"/>
                  <a:ea typeface="ＭＳ Ｐゴシック" charset="0"/>
                </a:defRPr>
              </a:lvl5pPr>
              <a:lvl6pPr marL="2098675" fontAlgn="base">
                <a:spcBef>
                  <a:spcPct val="0"/>
                </a:spcBef>
                <a:spcAft>
                  <a:spcPct val="0"/>
                </a:spcAft>
                <a:defRPr>
                  <a:solidFill>
                    <a:schemeClr val="tx1"/>
                  </a:solidFill>
                  <a:latin typeface="Arial" charset="0"/>
                  <a:ea typeface="ＭＳ Ｐゴシック" charset="0"/>
                </a:defRPr>
              </a:lvl6pPr>
              <a:lvl7pPr marL="2555875" fontAlgn="base">
                <a:spcBef>
                  <a:spcPct val="0"/>
                </a:spcBef>
                <a:spcAft>
                  <a:spcPct val="0"/>
                </a:spcAft>
                <a:defRPr>
                  <a:solidFill>
                    <a:schemeClr val="tx1"/>
                  </a:solidFill>
                  <a:latin typeface="Arial" charset="0"/>
                  <a:ea typeface="ＭＳ Ｐゴシック" charset="0"/>
                </a:defRPr>
              </a:lvl7pPr>
              <a:lvl8pPr marL="3013075" fontAlgn="base">
                <a:spcBef>
                  <a:spcPct val="0"/>
                </a:spcBef>
                <a:spcAft>
                  <a:spcPct val="0"/>
                </a:spcAft>
                <a:defRPr>
                  <a:solidFill>
                    <a:schemeClr val="tx1"/>
                  </a:solidFill>
                  <a:latin typeface="Arial" charset="0"/>
                  <a:ea typeface="ＭＳ Ｐゴシック" charset="0"/>
                </a:defRPr>
              </a:lvl8pPr>
              <a:lvl9pPr marL="3470275" fontAlgn="base">
                <a:spcBef>
                  <a:spcPct val="0"/>
                </a:spcBef>
                <a:spcAft>
                  <a:spcPct val="0"/>
                </a:spcAft>
                <a:defRPr>
                  <a:solidFill>
                    <a:schemeClr val="tx1"/>
                  </a:solidFill>
                  <a:latin typeface="Arial" charset="0"/>
                  <a:ea typeface="ＭＳ Ｐゴシック" charset="0"/>
                </a:defRPr>
              </a:lvl9pPr>
            </a:lstStyle>
            <a:p>
              <a:pPr algn="ctr">
                <a:lnSpc>
                  <a:spcPct val="90000"/>
                </a:lnSpc>
              </a:pPr>
              <a:r>
                <a:rPr lang="en-GB" sz="1500">
                  <a:solidFill>
                    <a:schemeClr val="accent2"/>
                  </a:solidFill>
                  <a:ea typeface="Arial Unicode MS" charset="0"/>
                  <a:cs typeface="Arial" charset="0"/>
                </a:rPr>
                <a:t>input connector</a:t>
              </a:r>
            </a:p>
          </p:txBody>
        </p:sp>
      </p:grpSp>
      <p:grpSp>
        <p:nvGrpSpPr>
          <p:cNvPr id="221200" name="Group 16"/>
          <p:cNvGrpSpPr>
            <a:grpSpLocks/>
          </p:cNvGrpSpPr>
          <p:nvPr/>
        </p:nvGrpSpPr>
        <p:grpSpPr bwMode="auto">
          <a:xfrm>
            <a:off x="6469063" y="1649413"/>
            <a:ext cx="1311275" cy="2416175"/>
            <a:chOff x="4075" y="1039"/>
            <a:chExt cx="826" cy="1522"/>
          </a:xfrm>
        </p:grpSpPr>
        <p:sp>
          <p:nvSpPr>
            <p:cNvPr id="221201" name="Text Box 17"/>
            <p:cNvSpPr txBox="1">
              <a:spLocks noChangeArrowheads="1"/>
            </p:cNvSpPr>
            <p:nvPr/>
          </p:nvSpPr>
          <p:spPr bwMode="auto">
            <a:xfrm>
              <a:off x="4075" y="1039"/>
              <a:ext cx="82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012" tIns="41005" rIns="82012" bIns="41005">
              <a:spAutoFit/>
            </a:bodyPr>
            <a:lstStyle>
              <a:lvl1pPr>
                <a:defRPr>
                  <a:solidFill>
                    <a:schemeClr val="tx1"/>
                  </a:solidFill>
                  <a:latin typeface="Arial" charset="0"/>
                  <a:ea typeface="ＭＳ Ｐゴシック" charset="0"/>
                </a:defRPr>
              </a:lvl1pPr>
              <a:lvl2pPr marL="409575">
                <a:defRPr>
                  <a:solidFill>
                    <a:schemeClr val="tx1"/>
                  </a:solidFill>
                  <a:latin typeface="Arial" charset="0"/>
                  <a:ea typeface="ＭＳ Ｐゴシック" charset="0"/>
                </a:defRPr>
              </a:lvl2pPr>
              <a:lvl3pPr marL="820738">
                <a:defRPr>
                  <a:solidFill>
                    <a:schemeClr val="tx1"/>
                  </a:solidFill>
                  <a:latin typeface="Arial" charset="0"/>
                  <a:ea typeface="ＭＳ Ｐゴシック" charset="0"/>
                </a:defRPr>
              </a:lvl3pPr>
              <a:lvl4pPr marL="1230313">
                <a:defRPr>
                  <a:solidFill>
                    <a:schemeClr val="tx1"/>
                  </a:solidFill>
                  <a:latin typeface="Arial" charset="0"/>
                  <a:ea typeface="ＭＳ Ｐゴシック" charset="0"/>
                </a:defRPr>
              </a:lvl4pPr>
              <a:lvl5pPr marL="1641475">
                <a:defRPr>
                  <a:solidFill>
                    <a:schemeClr val="tx1"/>
                  </a:solidFill>
                  <a:latin typeface="Arial" charset="0"/>
                  <a:ea typeface="ＭＳ Ｐゴシック" charset="0"/>
                </a:defRPr>
              </a:lvl5pPr>
              <a:lvl6pPr marL="2098675" fontAlgn="base">
                <a:spcBef>
                  <a:spcPct val="0"/>
                </a:spcBef>
                <a:spcAft>
                  <a:spcPct val="0"/>
                </a:spcAft>
                <a:defRPr>
                  <a:solidFill>
                    <a:schemeClr val="tx1"/>
                  </a:solidFill>
                  <a:latin typeface="Arial" charset="0"/>
                  <a:ea typeface="ＭＳ Ｐゴシック" charset="0"/>
                </a:defRPr>
              </a:lvl6pPr>
              <a:lvl7pPr marL="2555875" fontAlgn="base">
                <a:spcBef>
                  <a:spcPct val="0"/>
                </a:spcBef>
                <a:spcAft>
                  <a:spcPct val="0"/>
                </a:spcAft>
                <a:defRPr>
                  <a:solidFill>
                    <a:schemeClr val="tx1"/>
                  </a:solidFill>
                  <a:latin typeface="Arial" charset="0"/>
                  <a:ea typeface="ＭＳ Ｐゴシック" charset="0"/>
                </a:defRPr>
              </a:lvl7pPr>
              <a:lvl8pPr marL="3013075" fontAlgn="base">
                <a:spcBef>
                  <a:spcPct val="0"/>
                </a:spcBef>
                <a:spcAft>
                  <a:spcPct val="0"/>
                </a:spcAft>
                <a:defRPr>
                  <a:solidFill>
                    <a:schemeClr val="tx1"/>
                  </a:solidFill>
                  <a:latin typeface="Arial" charset="0"/>
                  <a:ea typeface="ＭＳ Ｐゴシック" charset="0"/>
                </a:defRPr>
              </a:lvl8pPr>
              <a:lvl9pPr marL="3470275" fontAlgn="base">
                <a:spcBef>
                  <a:spcPct val="0"/>
                </a:spcBef>
                <a:spcAft>
                  <a:spcPct val="0"/>
                </a:spcAft>
                <a:defRPr>
                  <a:solidFill>
                    <a:schemeClr val="tx1"/>
                  </a:solidFill>
                  <a:latin typeface="Arial" charset="0"/>
                  <a:ea typeface="ＭＳ Ｐゴシック" charset="0"/>
                </a:defRPr>
              </a:lvl9pPr>
            </a:lstStyle>
            <a:p>
              <a:pPr algn="ctr">
                <a:lnSpc>
                  <a:spcPct val="90000"/>
                </a:lnSpc>
              </a:pPr>
              <a:r>
                <a:rPr lang="en-GB" sz="1500">
                  <a:solidFill>
                    <a:schemeClr val="accent2"/>
                  </a:solidFill>
                  <a:ea typeface="Arial Unicode MS" charset="0"/>
                  <a:cs typeface="Arial" charset="0"/>
                </a:rPr>
                <a:t>output connectors</a:t>
              </a:r>
            </a:p>
          </p:txBody>
        </p:sp>
        <p:sp>
          <p:nvSpPr>
            <p:cNvPr id="221202" name="Line 18"/>
            <p:cNvSpPr>
              <a:spLocks noChangeShapeType="1"/>
            </p:cNvSpPr>
            <p:nvPr/>
          </p:nvSpPr>
          <p:spPr bwMode="auto">
            <a:xfrm flipH="1">
              <a:off x="4323" y="1359"/>
              <a:ext cx="124" cy="52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221203" name="Line 19"/>
            <p:cNvSpPr>
              <a:spLocks noChangeShapeType="1"/>
            </p:cNvSpPr>
            <p:nvPr/>
          </p:nvSpPr>
          <p:spPr bwMode="auto">
            <a:xfrm>
              <a:off x="4488" y="1359"/>
              <a:ext cx="124" cy="1202"/>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grpSp>
      <p:grpSp>
        <p:nvGrpSpPr>
          <p:cNvPr id="221204" name="Group 20"/>
          <p:cNvGrpSpPr>
            <a:grpSpLocks/>
          </p:cNvGrpSpPr>
          <p:nvPr/>
        </p:nvGrpSpPr>
        <p:grpSpPr bwMode="auto">
          <a:xfrm>
            <a:off x="3581400" y="1504950"/>
            <a:ext cx="1179513" cy="1362075"/>
            <a:chOff x="2256" y="948"/>
            <a:chExt cx="743" cy="858"/>
          </a:xfrm>
        </p:grpSpPr>
        <p:sp>
          <p:nvSpPr>
            <p:cNvPr id="221205" name="Text Box 21"/>
            <p:cNvSpPr txBox="1">
              <a:spLocks noChangeArrowheads="1"/>
            </p:cNvSpPr>
            <p:nvPr/>
          </p:nvSpPr>
          <p:spPr bwMode="auto">
            <a:xfrm>
              <a:off x="2256" y="948"/>
              <a:ext cx="743"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012" tIns="41005" rIns="82012" bIns="41005">
              <a:spAutoFit/>
            </a:bodyPr>
            <a:lstStyle>
              <a:lvl1pPr>
                <a:defRPr>
                  <a:solidFill>
                    <a:schemeClr val="tx1"/>
                  </a:solidFill>
                  <a:latin typeface="Arial" charset="0"/>
                  <a:ea typeface="ＭＳ Ｐゴシック" charset="0"/>
                </a:defRPr>
              </a:lvl1pPr>
              <a:lvl2pPr marL="409575">
                <a:defRPr>
                  <a:solidFill>
                    <a:schemeClr val="tx1"/>
                  </a:solidFill>
                  <a:latin typeface="Arial" charset="0"/>
                  <a:ea typeface="ＭＳ Ｐゴシック" charset="0"/>
                </a:defRPr>
              </a:lvl2pPr>
              <a:lvl3pPr marL="820738">
                <a:defRPr>
                  <a:solidFill>
                    <a:schemeClr val="tx1"/>
                  </a:solidFill>
                  <a:latin typeface="Arial" charset="0"/>
                  <a:ea typeface="ＭＳ Ｐゴシック" charset="0"/>
                </a:defRPr>
              </a:lvl3pPr>
              <a:lvl4pPr marL="1230313">
                <a:defRPr>
                  <a:solidFill>
                    <a:schemeClr val="tx1"/>
                  </a:solidFill>
                  <a:latin typeface="Arial" charset="0"/>
                  <a:ea typeface="ＭＳ Ｐゴシック" charset="0"/>
                </a:defRPr>
              </a:lvl4pPr>
              <a:lvl5pPr marL="1641475">
                <a:defRPr>
                  <a:solidFill>
                    <a:schemeClr val="tx1"/>
                  </a:solidFill>
                  <a:latin typeface="Arial" charset="0"/>
                  <a:ea typeface="ＭＳ Ｐゴシック" charset="0"/>
                </a:defRPr>
              </a:lvl5pPr>
              <a:lvl6pPr marL="2098675" fontAlgn="base">
                <a:spcBef>
                  <a:spcPct val="0"/>
                </a:spcBef>
                <a:spcAft>
                  <a:spcPct val="0"/>
                </a:spcAft>
                <a:defRPr>
                  <a:solidFill>
                    <a:schemeClr val="tx1"/>
                  </a:solidFill>
                  <a:latin typeface="Arial" charset="0"/>
                  <a:ea typeface="ＭＳ Ｐゴシック" charset="0"/>
                </a:defRPr>
              </a:lvl6pPr>
              <a:lvl7pPr marL="2555875" fontAlgn="base">
                <a:spcBef>
                  <a:spcPct val="0"/>
                </a:spcBef>
                <a:spcAft>
                  <a:spcPct val="0"/>
                </a:spcAft>
                <a:defRPr>
                  <a:solidFill>
                    <a:schemeClr val="tx1"/>
                  </a:solidFill>
                  <a:latin typeface="Arial" charset="0"/>
                  <a:ea typeface="ＭＳ Ｐゴシック" charset="0"/>
                </a:defRPr>
              </a:lvl7pPr>
              <a:lvl8pPr marL="3013075" fontAlgn="base">
                <a:spcBef>
                  <a:spcPct val="0"/>
                </a:spcBef>
                <a:spcAft>
                  <a:spcPct val="0"/>
                </a:spcAft>
                <a:defRPr>
                  <a:solidFill>
                    <a:schemeClr val="tx1"/>
                  </a:solidFill>
                  <a:latin typeface="Arial" charset="0"/>
                  <a:ea typeface="ＭＳ Ｐゴシック" charset="0"/>
                </a:defRPr>
              </a:lvl8pPr>
              <a:lvl9pPr marL="3470275" fontAlgn="base">
                <a:spcBef>
                  <a:spcPct val="0"/>
                </a:spcBef>
                <a:spcAft>
                  <a:spcPct val="0"/>
                </a:spcAft>
                <a:defRPr>
                  <a:solidFill>
                    <a:schemeClr val="tx1"/>
                  </a:solidFill>
                  <a:latin typeface="Arial" charset="0"/>
                  <a:ea typeface="ＭＳ Ｐゴシック" charset="0"/>
                </a:defRPr>
              </a:lvl9pPr>
            </a:lstStyle>
            <a:p>
              <a:pPr algn="ctr">
                <a:lnSpc>
                  <a:spcPct val="90000"/>
                </a:lnSpc>
              </a:pPr>
              <a:r>
                <a:rPr lang="en-GB" sz="1500">
                  <a:solidFill>
                    <a:schemeClr val="accent2"/>
                  </a:solidFill>
                  <a:ea typeface="Arial Unicode MS" charset="0"/>
                  <a:cs typeface="Arial" charset="0"/>
                </a:rPr>
                <a:t>node</a:t>
              </a:r>
            </a:p>
          </p:txBody>
        </p:sp>
        <p:sp>
          <p:nvSpPr>
            <p:cNvPr id="221206" name="Line 22"/>
            <p:cNvSpPr>
              <a:spLocks noChangeShapeType="1"/>
            </p:cNvSpPr>
            <p:nvPr/>
          </p:nvSpPr>
          <p:spPr bwMode="auto">
            <a:xfrm>
              <a:off x="2624" y="1127"/>
              <a:ext cx="86" cy="679"/>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grpSp>
      <p:grpSp>
        <p:nvGrpSpPr>
          <p:cNvPr id="221207" name="Group 23"/>
          <p:cNvGrpSpPr>
            <a:grpSpLocks/>
          </p:cNvGrpSpPr>
          <p:nvPr/>
        </p:nvGrpSpPr>
        <p:grpSpPr bwMode="auto">
          <a:xfrm>
            <a:off x="317500" y="3937000"/>
            <a:ext cx="1179513" cy="1528763"/>
            <a:chOff x="200" y="2480"/>
            <a:chExt cx="743" cy="963"/>
          </a:xfrm>
        </p:grpSpPr>
        <p:sp>
          <p:nvSpPr>
            <p:cNvPr id="221208" name="Text Box 24"/>
            <p:cNvSpPr txBox="1">
              <a:spLocks noChangeArrowheads="1"/>
            </p:cNvSpPr>
            <p:nvPr/>
          </p:nvSpPr>
          <p:spPr bwMode="auto">
            <a:xfrm>
              <a:off x="200" y="3001"/>
              <a:ext cx="74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012" tIns="41005" rIns="82012" bIns="41005">
              <a:spAutoFit/>
            </a:bodyPr>
            <a:lstStyle>
              <a:lvl1pPr>
                <a:defRPr>
                  <a:solidFill>
                    <a:schemeClr val="tx1"/>
                  </a:solidFill>
                  <a:latin typeface="Arial" charset="0"/>
                  <a:ea typeface="ＭＳ Ｐゴシック" charset="0"/>
                </a:defRPr>
              </a:lvl1pPr>
              <a:lvl2pPr marL="409575">
                <a:defRPr>
                  <a:solidFill>
                    <a:schemeClr val="tx1"/>
                  </a:solidFill>
                  <a:latin typeface="Arial" charset="0"/>
                  <a:ea typeface="ＭＳ Ｐゴシック" charset="0"/>
                </a:defRPr>
              </a:lvl2pPr>
              <a:lvl3pPr marL="820738">
                <a:defRPr>
                  <a:solidFill>
                    <a:schemeClr val="tx1"/>
                  </a:solidFill>
                  <a:latin typeface="Arial" charset="0"/>
                  <a:ea typeface="ＭＳ Ｐゴシック" charset="0"/>
                </a:defRPr>
              </a:lvl3pPr>
              <a:lvl4pPr marL="1230313">
                <a:defRPr>
                  <a:solidFill>
                    <a:schemeClr val="tx1"/>
                  </a:solidFill>
                  <a:latin typeface="Arial" charset="0"/>
                  <a:ea typeface="ＭＳ Ｐゴシック" charset="0"/>
                </a:defRPr>
              </a:lvl4pPr>
              <a:lvl5pPr marL="1641475">
                <a:defRPr>
                  <a:solidFill>
                    <a:schemeClr val="tx1"/>
                  </a:solidFill>
                  <a:latin typeface="Arial" charset="0"/>
                  <a:ea typeface="ＭＳ Ｐゴシック" charset="0"/>
                </a:defRPr>
              </a:lvl5pPr>
              <a:lvl6pPr marL="2098675" fontAlgn="base">
                <a:spcBef>
                  <a:spcPct val="0"/>
                </a:spcBef>
                <a:spcAft>
                  <a:spcPct val="0"/>
                </a:spcAft>
                <a:defRPr>
                  <a:solidFill>
                    <a:schemeClr val="tx1"/>
                  </a:solidFill>
                  <a:latin typeface="Arial" charset="0"/>
                  <a:ea typeface="ＭＳ Ｐゴシック" charset="0"/>
                </a:defRPr>
              </a:lvl6pPr>
              <a:lvl7pPr marL="2555875" fontAlgn="base">
                <a:spcBef>
                  <a:spcPct val="0"/>
                </a:spcBef>
                <a:spcAft>
                  <a:spcPct val="0"/>
                </a:spcAft>
                <a:defRPr>
                  <a:solidFill>
                    <a:schemeClr val="tx1"/>
                  </a:solidFill>
                  <a:latin typeface="Arial" charset="0"/>
                  <a:ea typeface="ＭＳ Ｐゴシック" charset="0"/>
                </a:defRPr>
              </a:lvl7pPr>
              <a:lvl8pPr marL="3013075" fontAlgn="base">
                <a:spcBef>
                  <a:spcPct val="0"/>
                </a:spcBef>
                <a:spcAft>
                  <a:spcPct val="0"/>
                </a:spcAft>
                <a:defRPr>
                  <a:solidFill>
                    <a:schemeClr val="tx1"/>
                  </a:solidFill>
                  <a:latin typeface="Arial" charset="0"/>
                  <a:ea typeface="ＭＳ Ｐゴシック" charset="0"/>
                </a:defRPr>
              </a:lvl8pPr>
              <a:lvl9pPr marL="3470275" fontAlgn="base">
                <a:spcBef>
                  <a:spcPct val="0"/>
                </a:spcBef>
                <a:spcAft>
                  <a:spcPct val="0"/>
                </a:spcAft>
                <a:defRPr>
                  <a:solidFill>
                    <a:schemeClr val="tx1"/>
                  </a:solidFill>
                  <a:latin typeface="Arial" charset="0"/>
                  <a:ea typeface="ＭＳ Ｐゴシック" charset="0"/>
                </a:defRPr>
              </a:lvl9pPr>
            </a:lstStyle>
            <a:p>
              <a:pPr algn="ctr">
                <a:lnSpc>
                  <a:spcPct val="90000"/>
                </a:lnSpc>
              </a:pPr>
              <a:r>
                <a:rPr lang="en-GB" sz="1500">
                  <a:solidFill>
                    <a:schemeClr val="accent2"/>
                  </a:solidFill>
                  <a:ea typeface="Arial Unicode MS" charset="0"/>
                  <a:cs typeface="Arial" charset="0"/>
                </a:rPr>
                <a:t>input message tree</a:t>
              </a:r>
            </a:p>
          </p:txBody>
        </p:sp>
        <p:sp>
          <p:nvSpPr>
            <p:cNvPr id="221209" name="Line 25"/>
            <p:cNvSpPr>
              <a:spLocks noChangeShapeType="1"/>
            </p:cNvSpPr>
            <p:nvPr/>
          </p:nvSpPr>
          <p:spPr bwMode="auto">
            <a:xfrm flipH="1" flipV="1">
              <a:off x="488" y="2480"/>
              <a:ext cx="42" cy="521"/>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grpSp>
      <p:grpSp>
        <p:nvGrpSpPr>
          <p:cNvPr id="221210" name="Group 26"/>
          <p:cNvGrpSpPr>
            <a:grpSpLocks/>
          </p:cNvGrpSpPr>
          <p:nvPr/>
        </p:nvGrpSpPr>
        <p:grpSpPr bwMode="auto">
          <a:xfrm>
            <a:off x="5445125" y="3184525"/>
            <a:ext cx="1309688" cy="2398713"/>
            <a:chOff x="3430" y="2006"/>
            <a:chExt cx="825" cy="1511"/>
          </a:xfrm>
        </p:grpSpPr>
        <p:sp>
          <p:nvSpPr>
            <p:cNvPr id="221211" name="Line 27"/>
            <p:cNvSpPr>
              <a:spLocks noChangeShapeType="1"/>
            </p:cNvSpPr>
            <p:nvPr/>
          </p:nvSpPr>
          <p:spPr bwMode="auto">
            <a:xfrm flipH="1" flipV="1">
              <a:off x="3430" y="2406"/>
              <a:ext cx="454" cy="761"/>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221212" name="Text Box 28"/>
            <p:cNvSpPr txBox="1">
              <a:spLocks noChangeArrowheads="1"/>
            </p:cNvSpPr>
            <p:nvPr/>
          </p:nvSpPr>
          <p:spPr bwMode="auto">
            <a:xfrm>
              <a:off x="3513" y="3206"/>
              <a:ext cx="742"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012" tIns="41005" rIns="82012" bIns="41005">
              <a:spAutoFit/>
            </a:bodyPr>
            <a:lstStyle>
              <a:lvl1pPr>
                <a:defRPr>
                  <a:solidFill>
                    <a:schemeClr val="tx1"/>
                  </a:solidFill>
                  <a:latin typeface="Arial" charset="0"/>
                  <a:ea typeface="ＭＳ Ｐゴシック" charset="0"/>
                </a:defRPr>
              </a:lvl1pPr>
              <a:lvl2pPr marL="409575">
                <a:defRPr>
                  <a:solidFill>
                    <a:schemeClr val="tx1"/>
                  </a:solidFill>
                  <a:latin typeface="Arial" charset="0"/>
                  <a:ea typeface="ＭＳ Ｐゴシック" charset="0"/>
                </a:defRPr>
              </a:lvl2pPr>
              <a:lvl3pPr marL="820738">
                <a:defRPr>
                  <a:solidFill>
                    <a:schemeClr val="tx1"/>
                  </a:solidFill>
                  <a:latin typeface="Arial" charset="0"/>
                  <a:ea typeface="ＭＳ Ｐゴシック" charset="0"/>
                </a:defRPr>
              </a:lvl3pPr>
              <a:lvl4pPr marL="1230313">
                <a:defRPr>
                  <a:solidFill>
                    <a:schemeClr val="tx1"/>
                  </a:solidFill>
                  <a:latin typeface="Arial" charset="0"/>
                  <a:ea typeface="ＭＳ Ｐゴシック" charset="0"/>
                </a:defRPr>
              </a:lvl4pPr>
              <a:lvl5pPr marL="1641475">
                <a:defRPr>
                  <a:solidFill>
                    <a:schemeClr val="tx1"/>
                  </a:solidFill>
                  <a:latin typeface="Arial" charset="0"/>
                  <a:ea typeface="ＭＳ Ｐゴシック" charset="0"/>
                </a:defRPr>
              </a:lvl5pPr>
              <a:lvl6pPr marL="2098675" fontAlgn="base">
                <a:spcBef>
                  <a:spcPct val="0"/>
                </a:spcBef>
                <a:spcAft>
                  <a:spcPct val="0"/>
                </a:spcAft>
                <a:defRPr>
                  <a:solidFill>
                    <a:schemeClr val="tx1"/>
                  </a:solidFill>
                  <a:latin typeface="Arial" charset="0"/>
                  <a:ea typeface="ＭＳ Ｐゴシック" charset="0"/>
                </a:defRPr>
              </a:lvl6pPr>
              <a:lvl7pPr marL="2555875" fontAlgn="base">
                <a:spcBef>
                  <a:spcPct val="0"/>
                </a:spcBef>
                <a:spcAft>
                  <a:spcPct val="0"/>
                </a:spcAft>
                <a:defRPr>
                  <a:solidFill>
                    <a:schemeClr val="tx1"/>
                  </a:solidFill>
                  <a:latin typeface="Arial" charset="0"/>
                  <a:ea typeface="ＭＳ Ｐゴシック" charset="0"/>
                </a:defRPr>
              </a:lvl7pPr>
              <a:lvl8pPr marL="3013075" fontAlgn="base">
                <a:spcBef>
                  <a:spcPct val="0"/>
                </a:spcBef>
                <a:spcAft>
                  <a:spcPct val="0"/>
                </a:spcAft>
                <a:defRPr>
                  <a:solidFill>
                    <a:schemeClr val="tx1"/>
                  </a:solidFill>
                  <a:latin typeface="Arial" charset="0"/>
                  <a:ea typeface="ＭＳ Ｐゴシック" charset="0"/>
                </a:defRPr>
              </a:lvl8pPr>
              <a:lvl9pPr marL="3470275" fontAlgn="base">
                <a:spcBef>
                  <a:spcPct val="0"/>
                </a:spcBef>
                <a:spcAft>
                  <a:spcPct val="0"/>
                </a:spcAft>
                <a:defRPr>
                  <a:solidFill>
                    <a:schemeClr val="tx1"/>
                  </a:solidFill>
                  <a:latin typeface="Arial" charset="0"/>
                  <a:ea typeface="ＭＳ Ｐゴシック" charset="0"/>
                </a:defRPr>
              </a:lvl9pPr>
            </a:lstStyle>
            <a:p>
              <a:pPr algn="ctr">
                <a:lnSpc>
                  <a:spcPct val="90000"/>
                </a:lnSpc>
              </a:pPr>
              <a:r>
                <a:rPr lang="en-GB" sz="1500">
                  <a:solidFill>
                    <a:schemeClr val="accent2"/>
                  </a:solidFill>
                  <a:ea typeface="Arial Unicode MS" charset="0"/>
                  <a:cs typeface="Arial" charset="0"/>
                </a:rPr>
                <a:t>output terminals</a:t>
              </a:r>
            </a:p>
          </p:txBody>
        </p:sp>
        <p:sp>
          <p:nvSpPr>
            <p:cNvPr id="221213" name="Line 29"/>
            <p:cNvSpPr>
              <a:spLocks noChangeShapeType="1"/>
            </p:cNvSpPr>
            <p:nvPr/>
          </p:nvSpPr>
          <p:spPr bwMode="auto">
            <a:xfrm flipH="1" flipV="1">
              <a:off x="3471" y="2166"/>
              <a:ext cx="453" cy="1001"/>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221214" name="Line 30"/>
            <p:cNvSpPr>
              <a:spLocks noChangeShapeType="1"/>
            </p:cNvSpPr>
            <p:nvPr/>
          </p:nvSpPr>
          <p:spPr bwMode="auto">
            <a:xfrm flipH="1" flipV="1">
              <a:off x="3513" y="2006"/>
              <a:ext cx="453" cy="1161"/>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grpSp>
      <p:grpSp>
        <p:nvGrpSpPr>
          <p:cNvPr id="221215" name="Group 31"/>
          <p:cNvGrpSpPr>
            <a:grpSpLocks/>
          </p:cNvGrpSpPr>
          <p:nvPr/>
        </p:nvGrpSpPr>
        <p:grpSpPr bwMode="auto">
          <a:xfrm>
            <a:off x="5060950" y="1636713"/>
            <a:ext cx="1179513" cy="1284287"/>
            <a:chOff x="3188" y="1031"/>
            <a:chExt cx="743" cy="809"/>
          </a:xfrm>
        </p:grpSpPr>
        <p:sp>
          <p:nvSpPr>
            <p:cNvPr id="221216" name="Text Box 32"/>
            <p:cNvSpPr txBox="1">
              <a:spLocks noChangeArrowheads="1"/>
            </p:cNvSpPr>
            <p:nvPr/>
          </p:nvSpPr>
          <p:spPr bwMode="auto">
            <a:xfrm>
              <a:off x="3188" y="1031"/>
              <a:ext cx="743"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012" tIns="41005" rIns="82012" bIns="41005">
              <a:spAutoFit/>
            </a:bodyPr>
            <a:lstStyle>
              <a:lvl1pPr>
                <a:defRPr>
                  <a:solidFill>
                    <a:schemeClr val="tx1"/>
                  </a:solidFill>
                  <a:latin typeface="Arial" charset="0"/>
                  <a:ea typeface="ＭＳ Ｐゴシック" charset="0"/>
                </a:defRPr>
              </a:lvl1pPr>
              <a:lvl2pPr marL="409575">
                <a:defRPr>
                  <a:solidFill>
                    <a:schemeClr val="tx1"/>
                  </a:solidFill>
                  <a:latin typeface="Arial" charset="0"/>
                  <a:ea typeface="ＭＳ Ｐゴシック" charset="0"/>
                </a:defRPr>
              </a:lvl2pPr>
              <a:lvl3pPr marL="820738">
                <a:defRPr>
                  <a:solidFill>
                    <a:schemeClr val="tx1"/>
                  </a:solidFill>
                  <a:latin typeface="Arial" charset="0"/>
                  <a:ea typeface="ＭＳ Ｐゴシック" charset="0"/>
                </a:defRPr>
              </a:lvl3pPr>
              <a:lvl4pPr marL="1230313">
                <a:defRPr>
                  <a:solidFill>
                    <a:schemeClr val="tx1"/>
                  </a:solidFill>
                  <a:latin typeface="Arial" charset="0"/>
                  <a:ea typeface="ＭＳ Ｐゴシック" charset="0"/>
                </a:defRPr>
              </a:lvl4pPr>
              <a:lvl5pPr marL="1641475">
                <a:defRPr>
                  <a:solidFill>
                    <a:schemeClr val="tx1"/>
                  </a:solidFill>
                  <a:latin typeface="Arial" charset="0"/>
                  <a:ea typeface="ＭＳ Ｐゴシック" charset="0"/>
                </a:defRPr>
              </a:lvl5pPr>
              <a:lvl6pPr marL="2098675" fontAlgn="base">
                <a:spcBef>
                  <a:spcPct val="0"/>
                </a:spcBef>
                <a:spcAft>
                  <a:spcPct val="0"/>
                </a:spcAft>
                <a:defRPr>
                  <a:solidFill>
                    <a:schemeClr val="tx1"/>
                  </a:solidFill>
                  <a:latin typeface="Arial" charset="0"/>
                  <a:ea typeface="ＭＳ Ｐゴシック" charset="0"/>
                </a:defRPr>
              </a:lvl6pPr>
              <a:lvl7pPr marL="2555875" fontAlgn="base">
                <a:spcBef>
                  <a:spcPct val="0"/>
                </a:spcBef>
                <a:spcAft>
                  <a:spcPct val="0"/>
                </a:spcAft>
                <a:defRPr>
                  <a:solidFill>
                    <a:schemeClr val="tx1"/>
                  </a:solidFill>
                  <a:latin typeface="Arial" charset="0"/>
                  <a:ea typeface="ＭＳ Ｐゴシック" charset="0"/>
                </a:defRPr>
              </a:lvl7pPr>
              <a:lvl8pPr marL="3013075" fontAlgn="base">
                <a:spcBef>
                  <a:spcPct val="0"/>
                </a:spcBef>
                <a:spcAft>
                  <a:spcPct val="0"/>
                </a:spcAft>
                <a:defRPr>
                  <a:solidFill>
                    <a:schemeClr val="tx1"/>
                  </a:solidFill>
                  <a:latin typeface="Arial" charset="0"/>
                  <a:ea typeface="ＭＳ Ｐゴシック" charset="0"/>
                </a:defRPr>
              </a:lvl8pPr>
              <a:lvl9pPr marL="3470275" fontAlgn="base">
                <a:spcBef>
                  <a:spcPct val="0"/>
                </a:spcBef>
                <a:spcAft>
                  <a:spcPct val="0"/>
                </a:spcAft>
                <a:defRPr>
                  <a:solidFill>
                    <a:schemeClr val="tx1"/>
                  </a:solidFill>
                  <a:latin typeface="Arial" charset="0"/>
                  <a:ea typeface="ＭＳ Ｐゴシック" charset="0"/>
                </a:defRPr>
              </a:lvl9pPr>
            </a:lstStyle>
            <a:p>
              <a:pPr algn="ctr">
                <a:lnSpc>
                  <a:spcPct val="90000"/>
                </a:lnSpc>
              </a:pPr>
              <a:r>
                <a:rPr lang="en-GB" sz="1500">
                  <a:solidFill>
                    <a:schemeClr val="accent2"/>
                  </a:solidFill>
                  <a:ea typeface="Arial Unicode MS" charset="0"/>
                  <a:cs typeface="Arial" charset="0"/>
                </a:rPr>
                <a:t>error terminal</a:t>
              </a:r>
            </a:p>
          </p:txBody>
        </p:sp>
        <p:sp>
          <p:nvSpPr>
            <p:cNvPr id="221217" name="Line 33"/>
            <p:cNvSpPr>
              <a:spLocks noChangeShapeType="1"/>
            </p:cNvSpPr>
            <p:nvPr/>
          </p:nvSpPr>
          <p:spPr bwMode="auto">
            <a:xfrm flipH="1">
              <a:off x="3396" y="1338"/>
              <a:ext cx="134" cy="502"/>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grpSp>
      <p:grpSp>
        <p:nvGrpSpPr>
          <p:cNvPr id="221218" name="Group 34"/>
          <p:cNvGrpSpPr>
            <a:grpSpLocks/>
          </p:cNvGrpSpPr>
          <p:nvPr/>
        </p:nvGrpSpPr>
        <p:grpSpPr bwMode="auto">
          <a:xfrm>
            <a:off x="381000" y="2819400"/>
            <a:ext cx="1201738" cy="912813"/>
            <a:chOff x="1524" y="552"/>
            <a:chExt cx="3149" cy="2047"/>
          </a:xfrm>
        </p:grpSpPr>
        <p:sp>
          <p:nvSpPr>
            <p:cNvPr id="221219" name="AutoShape 35"/>
            <p:cNvSpPr>
              <a:spLocks noChangeArrowheads="1"/>
            </p:cNvSpPr>
            <p:nvPr/>
          </p:nvSpPr>
          <p:spPr bwMode="auto">
            <a:xfrm>
              <a:off x="2798" y="552"/>
              <a:ext cx="933"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1220" name="AutoShape 36"/>
            <p:cNvSpPr>
              <a:spLocks noChangeArrowheads="1"/>
            </p:cNvSpPr>
            <p:nvPr/>
          </p:nvSpPr>
          <p:spPr bwMode="auto">
            <a:xfrm>
              <a:off x="1848" y="1387"/>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1221" name="AutoShape 37"/>
            <p:cNvSpPr>
              <a:spLocks noChangeArrowheads="1"/>
            </p:cNvSpPr>
            <p:nvPr/>
          </p:nvSpPr>
          <p:spPr bwMode="auto">
            <a:xfrm>
              <a:off x="2422" y="1387"/>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1222" name="AutoShape 38"/>
            <p:cNvSpPr>
              <a:spLocks noChangeArrowheads="1"/>
            </p:cNvSpPr>
            <p:nvPr/>
          </p:nvSpPr>
          <p:spPr bwMode="auto">
            <a:xfrm>
              <a:off x="2996" y="1387"/>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1223" name="AutoShape 39"/>
            <p:cNvSpPr>
              <a:spLocks noChangeArrowheads="1"/>
            </p:cNvSpPr>
            <p:nvPr/>
          </p:nvSpPr>
          <p:spPr bwMode="auto">
            <a:xfrm>
              <a:off x="3570" y="1387"/>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1224" name="AutoShape 40"/>
            <p:cNvSpPr>
              <a:spLocks noChangeArrowheads="1"/>
            </p:cNvSpPr>
            <p:nvPr/>
          </p:nvSpPr>
          <p:spPr bwMode="auto">
            <a:xfrm>
              <a:off x="4145" y="1387"/>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1225" name="AutoShape 41"/>
            <p:cNvSpPr>
              <a:spLocks noChangeArrowheads="1"/>
            </p:cNvSpPr>
            <p:nvPr/>
          </p:nvSpPr>
          <p:spPr bwMode="auto">
            <a:xfrm>
              <a:off x="1524" y="2193"/>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1226" name="AutoShape 42"/>
            <p:cNvSpPr>
              <a:spLocks noChangeArrowheads="1"/>
            </p:cNvSpPr>
            <p:nvPr/>
          </p:nvSpPr>
          <p:spPr bwMode="auto">
            <a:xfrm>
              <a:off x="2107" y="2193"/>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cxnSp>
          <p:nvCxnSpPr>
            <p:cNvPr id="221227" name="AutoShape 43"/>
            <p:cNvCxnSpPr>
              <a:cxnSpLocks noChangeShapeType="1"/>
              <a:stCxn id="221220" idx="0"/>
              <a:endCxn id="221219" idx="2"/>
            </p:cNvCxnSpPr>
            <p:nvPr/>
          </p:nvCxnSpPr>
          <p:spPr bwMode="auto">
            <a:xfrm rot="16200000">
              <a:off x="2474" y="596"/>
              <a:ext cx="429" cy="1153"/>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1228" name="AutoShape 44"/>
            <p:cNvCxnSpPr>
              <a:cxnSpLocks noChangeShapeType="1"/>
              <a:stCxn id="221221" idx="0"/>
              <a:endCxn id="221219" idx="2"/>
            </p:cNvCxnSpPr>
            <p:nvPr/>
          </p:nvCxnSpPr>
          <p:spPr bwMode="auto">
            <a:xfrm rot="16200000">
              <a:off x="2761" y="883"/>
              <a:ext cx="429" cy="579"/>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1229" name="AutoShape 45"/>
            <p:cNvCxnSpPr>
              <a:cxnSpLocks noChangeShapeType="1"/>
              <a:stCxn id="221222" idx="0"/>
              <a:endCxn id="221219" idx="2"/>
            </p:cNvCxnSpPr>
            <p:nvPr/>
          </p:nvCxnSpPr>
          <p:spPr bwMode="auto">
            <a:xfrm rot="16200000">
              <a:off x="3048" y="1170"/>
              <a:ext cx="429" cy="5"/>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1230" name="AutoShape 46"/>
            <p:cNvCxnSpPr>
              <a:cxnSpLocks noChangeShapeType="1"/>
              <a:stCxn id="221223" idx="0"/>
              <a:endCxn id="221219" idx="2"/>
            </p:cNvCxnSpPr>
            <p:nvPr/>
          </p:nvCxnSpPr>
          <p:spPr bwMode="auto">
            <a:xfrm rot="5400000" flipH="1">
              <a:off x="3335" y="888"/>
              <a:ext cx="429" cy="569"/>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1231" name="AutoShape 47"/>
            <p:cNvCxnSpPr>
              <a:cxnSpLocks noChangeShapeType="1"/>
              <a:stCxn id="221224" idx="0"/>
              <a:endCxn id="221219" idx="2"/>
            </p:cNvCxnSpPr>
            <p:nvPr/>
          </p:nvCxnSpPr>
          <p:spPr bwMode="auto">
            <a:xfrm rot="5400000" flipH="1">
              <a:off x="3622" y="601"/>
              <a:ext cx="429" cy="1144"/>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1232" name="AutoShape 48"/>
            <p:cNvCxnSpPr>
              <a:cxnSpLocks noChangeShapeType="1"/>
              <a:stCxn id="221225" idx="0"/>
              <a:endCxn id="221220" idx="2"/>
            </p:cNvCxnSpPr>
            <p:nvPr/>
          </p:nvCxnSpPr>
          <p:spPr bwMode="auto">
            <a:xfrm rot="16200000">
              <a:off x="1750" y="1831"/>
              <a:ext cx="400" cy="32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1233" name="AutoShape 49"/>
            <p:cNvCxnSpPr>
              <a:cxnSpLocks noChangeShapeType="1"/>
              <a:stCxn id="221226" idx="0"/>
              <a:endCxn id="221220" idx="2"/>
            </p:cNvCxnSpPr>
            <p:nvPr/>
          </p:nvCxnSpPr>
          <p:spPr bwMode="auto">
            <a:xfrm rot="5400000" flipH="1">
              <a:off x="2042" y="1863"/>
              <a:ext cx="400" cy="259"/>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21234" name="Group 50"/>
          <p:cNvGrpSpPr>
            <a:grpSpLocks/>
          </p:cNvGrpSpPr>
          <p:nvPr/>
        </p:nvGrpSpPr>
        <p:grpSpPr bwMode="auto">
          <a:xfrm>
            <a:off x="7620000" y="3657600"/>
            <a:ext cx="1004888" cy="912813"/>
            <a:chOff x="3063" y="992"/>
            <a:chExt cx="1145" cy="943"/>
          </a:xfrm>
        </p:grpSpPr>
        <p:sp>
          <p:nvSpPr>
            <p:cNvPr id="221235" name="AutoShape 51"/>
            <p:cNvSpPr>
              <a:spLocks noChangeArrowheads="1"/>
            </p:cNvSpPr>
            <p:nvPr/>
          </p:nvSpPr>
          <p:spPr bwMode="auto">
            <a:xfrm>
              <a:off x="3470" y="992"/>
              <a:ext cx="399" cy="187"/>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1236" name="AutoShape 52"/>
            <p:cNvSpPr>
              <a:spLocks noChangeArrowheads="1"/>
            </p:cNvSpPr>
            <p:nvPr/>
          </p:nvSpPr>
          <p:spPr bwMode="auto">
            <a:xfrm>
              <a:off x="3063" y="1377"/>
              <a:ext cx="226" cy="187"/>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1237" name="AutoShape 53"/>
            <p:cNvSpPr>
              <a:spLocks noChangeArrowheads="1"/>
            </p:cNvSpPr>
            <p:nvPr/>
          </p:nvSpPr>
          <p:spPr bwMode="auto">
            <a:xfrm>
              <a:off x="3309" y="1377"/>
              <a:ext cx="226" cy="187"/>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1238" name="AutoShape 54"/>
            <p:cNvSpPr>
              <a:spLocks noChangeArrowheads="1"/>
            </p:cNvSpPr>
            <p:nvPr/>
          </p:nvSpPr>
          <p:spPr bwMode="auto">
            <a:xfrm>
              <a:off x="3555" y="1377"/>
              <a:ext cx="226" cy="187"/>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1239" name="AutoShape 55"/>
            <p:cNvSpPr>
              <a:spLocks noChangeArrowheads="1"/>
            </p:cNvSpPr>
            <p:nvPr/>
          </p:nvSpPr>
          <p:spPr bwMode="auto">
            <a:xfrm>
              <a:off x="3800" y="1377"/>
              <a:ext cx="227" cy="187"/>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1240" name="AutoShape 56"/>
            <p:cNvSpPr>
              <a:spLocks noChangeArrowheads="1"/>
            </p:cNvSpPr>
            <p:nvPr/>
          </p:nvSpPr>
          <p:spPr bwMode="auto">
            <a:xfrm>
              <a:off x="3644" y="1748"/>
              <a:ext cx="226" cy="187"/>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1241" name="AutoShape 57"/>
            <p:cNvSpPr>
              <a:spLocks noChangeArrowheads="1"/>
            </p:cNvSpPr>
            <p:nvPr/>
          </p:nvSpPr>
          <p:spPr bwMode="auto">
            <a:xfrm>
              <a:off x="3982" y="1748"/>
              <a:ext cx="226" cy="187"/>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cxnSp>
          <p:nvCxnSpPr>
            <p:cNvPr id="221242" name="AutoShape 58"/>
            <p:cNvCxnSpPr>
              <a:cxnSpLocks noChangeShapeType="1"/>
              <a:stCxn id="221236" idx="0"/>
              <a:endCxn id="221235" idx="2"/>
            </p:cNvCxnSpPr>
            <p:nvPr/>
          </p:nvCxnSpPr>
          <p:spPr bwMode="auto">
            <a:xfrm rot="16200000">
              <a:off x="3324" y="1031"/>
              <a:ext cx="198" cy="494"/>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1243" name="AutoShape 59"/>
            <p:cNvCxnSpPr>
              <a:cxnSpLocks noChangeShapeType="1"/>
              <a:stCxn id="221237" idx="0"/>
              <a:endCxn id="221235" idx="2"/>
            </p:cNvCxnSpPr>
            <p:nvPr/>
          </p:nvCxnSpPr>
          <p:spPr bwMode="auto">
            <a:xfrm rot="16200000">
              <a:off x="3447" y="1154"/>
              <a:ext cx="198" cy="248"/>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1244" name="AutoShape 60"/>
            <p:cNvCxnSpPr>
              <a:cxnSpLocks noChangeShapeType="1"/>
              <a:stCxn id="221238" idx="0"/>
              <a:endCxn id="221235" idx="2"/>
            </p:cNvCxnSpPr>
            <p:nvPr/>
          </p:nvCxnSpPr>
          <p:spPr bwMode="auto">
            <a:xfrm rot="16200000">
              <a:off x="3570" y="1277"/>
              <a:ext cx="198" cy="2"/>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1245" name="AutoShape 61"/>
            <p:cNvCxnSpPr>
              <a:cxnSpLocks noChangeShapeType="1"/>
              <a:stCxn id="221239" idx="0"/>
              <a:endCxn id="221235" idx="2"/>
            </p:cNvCxnSpPr>
            <p:nvPr/>
          </p:nvCxnSpPr>
          <p:spPr bwMode="auto">
            <a:xfrm rot="5400000" flipH="1">
              <a:off x="3693" y="1156"/>
              <a:ext cx="198" cy="244"/>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1246" name="AutoShape 62"/>
            <p:cNvCxnSpPr>
              <a:cxnSpLocks noChangeShapeType="1"/>
              <a:stCxn id="221240" idx="0"/>
              <a:endCxn id="221238" idx="2"/>
            </p:cNvCxnSpPr>
            <p:nvPr/>
          </p:nvCxnSpPr>
          <p:spPr bwMode="auto">
            <a:xfrm rot="5400000" flipH="1">
              <a:off x="3621" y="1611"/>
              <a:ext cx="184" cy="89"/>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1247" name="AutoShape 63"/>
            <p:cNvCxnSpPr>
              <a:cxnSpLocks noChangeShapeType="1"/>
              <a:stCxn id="221241" idx="0"/>
              <a:endCxn id="221239" idx="2"/>
            </p:cNvCxnSpPr>
            <p:nvPr/>
          </p:nvCxnSpPr>
          <p:spPr bwMode="auto">
            <a:xfrm rot="5400000" flipH="1">
              <a:off x="3913" y="1565"/>
              <a:ext cx="184" cy="181"/>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1248" name="AutoShape 64"/>
            <p:cNvSpPr>
              <a:spLocks noChangeArrowheads="1"/>
            </p:cNvSpPr>
            <p:nvPr/>
          </p:nvSpPr>
          <p:spPr bwMode="auto">
            <a:xfrm>
              <a:off x="3380" y="1748"/>
              <a:ext cx="226" cy="187"/>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cxnSp>
          <p:nvCxnSpPr>
            <p:cNvPr id="221249" name="AutoShape 65"/>
            <p:cNvCxnSpPr>
              <a:cxnSpLocks noChangeShapeType="1"/>
              <a:stCxn id="221248" idx="0"/>
              <a:endCxn id="221238" idx="2"/>
            </p:cNvCxnSpPr>
            <p:nvPr/>
          </p:nvCxnSpPr>
          <p:spPr bwMode="auto">
            <a:xfrm rot="16200000">
              <a:off x="3489" y="1568"/>
              <a:ext cx="184" cy="17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21250" name="Group 66"/>
          <p:cNvGrpSpPr>
            <a:grpSpLocks/>
          </p:cNvGrpSpPr>
          <p:nvPr/>
        </p:nvGrpSpPr>
        <p:grpSpPr bwMode="auto">
          <a:xfrm>
            <a:off x="7543800" y="2514600"/>
            <a:ext cx="1201738" cy="912813"/>
            <a:chOff x="1524" y="552"/>
            <a:chExt cx="3149" cy="2047"/>
          </a:xfrm>
        </p:grpSpPr>
        <p:sp>
          <p:nvSpPr>
            <p:cNvPr id="221251" name="AutoShape 67"/>
            <p:cNvSpPr>
              <a:spLocks noChangeArrowheads="1"/>
            </p:cNvSpPr>
            <p:nvPr/>
          </p:nvSpPr>
          <p:spPr bwMode="auto">
            <a:xfrm>
              <a:off x="2798" y="552"/>
              <a:ext cx="933"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1252" name="AutoShape 68"/>
            <p:cNvSpPr>
              <a:spLocks noChangeArrowheads="1"/>
            </p:cNvSpPr>
            <p:nvPr/>
          </p:nvSpPr>
          <p:spPr bwMode="auto">
            <a:xfrm>
              <a:off x="1848" y="1387"/>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1253" name="AutoShape 69"/>
            <p:cNvSpPr>
              <a:spLocks noChangeArrowheads="1"/>
            </p:cNvSpPr>
            <p:nvPr/>
          </p:nvSpPr>
          <p:spPr bwMode="auto">
            <a:xfrm>
              <a:off x="2422" y="1387"/>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1254" name="AutoShape 70"/>
            <p:cNvSpPr>
              <a:spLocks noChangeArrowheads="1"/>
            </p:cNvSpPr>
            <p:nvPr/>
          </p:nvSpPr>
          <p:spPr bwMode="auto">
            <a:xfrm>
              <a:off x="2996" y="1387"/>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1255" name="AutoShape 71"/>
            <p:cNvSpPr>
              <a:spLocks noChangeArrowheads="1"/>
            </p:cNvSpPr>
            <p:nvPr/>
          </p:nvSpPr>
          <p:spPr bwMode="auto">
            <a:xfrm>
              <a:off x="3570" y="1387"/>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1256" name="AutoShape 72"/>
            <p:cNvSpPr>
              <a:spLocks noChangeArrowheads="1"/>
            </p:cNvSpPr>
            <p:nvPr/>
          </p:nvSpPr>
          <p:spPr bwMode="auto">
            <a:xfrm>
              <a:off x="4145" y="1387"/>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1257" name="AutoShape 73"/>
            <p:cNvSpPr>
              <a:spLocks noChangeArrowheads="1"/>
            </p:cNvSpPr>
            <p:nvPr/>
          </p:nvSpPr>
          <p:spPr bwMode="auto">
            <a:xfrm>
              <a:off x="1524" y="2193"/>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1258" name="AutoShape 74"/>
            <p:cNvSpPr>
              <a:spLocks noChangeArrowheads="1"/>
            </p:cNvSpPr>
            <p:nvPr/>
          </p:nvSpPr>
          <p:spPr bwMode="auto">
            <a:xfrm>
              <a:off x="2107" y="2193"/>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cxnSp>
          <p:nvCxnSpPr>
            <p:cNvPr id="221259" name="AutoShape 75"/>
            <p:cNvCxnSpPr>
              <a:cxnSpLocks noChangeShapeType="1"/>
              <a:stCxn id="221252" idx="0"/>
              <a:endCxn id="221251" idx="2"/>
            </p:cNvCxnSpPr>
            <p:nvPr/>
          </p:nvCxnSpPr>
          <p:spPr bwMode="auto">
            <a:xfrm rot="16200000">
              <a:off x="2474" y="596"/>
              <a:ext cx="429" cy="1153"/>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1260" name="AutoShape 76"/>
            <p:cNvCxnSpPr>
              <a:cxnSpLocks noChangeShapeType="1"/>
              <a:stCxn id="221253" idx="0"/>
              <a:endCxn id="221251" idx="2"/>
            </p:cNvCxnSpPr>
            <p:nvPr/>
          </p:nvCxnSpPr>
          <p:spPr bwMode="auto">
            <a:xfrm rot="16200000">
              <a:off x="2761" y="883"/>
              <a:ext cx="429" cy="579"/>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1261" name="AutoShape 77"/>
            <p:cNvCxnSpPr>
              <a:cxnSpLocks noChangeShapeType="1"/>
              <a:stCxn id="221254" idx="0"/>
              <a:endCxn id="221251" idx="2"/>
            </p:cNvCxnSpPr>
            <p:nvPr/>
          </p:nvCxnSpPr>
          <p:spPr bwMode="auto">
            <a:xfrm rot="16200000">
              <a:off x="3048" y="1170"/>
              <a:ext cx="429" cy="5"/>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1262" name="AutoShape 78"/>
            <p:cNvCxnSpPr>
              <a:cxnSpLocks noChangeShapeType="1"/>
              <a:stCxn id="221255" idx="0"/>
              <a:endCxn id="221251" idx="2"/>
            </p:cNvCxnSpPr>
            <p:nvPr/>
          </p:nvCxnSpPr>
          <p:spPr bwMode="auto">
            <a:xfrm rot="5400000" flipH="1">
              <a:off x="3335" y="888"/>
              <a:ext cx="429" cy="569"/>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1263" name="AutoShape 79"/>
            <p:cNvCxnSpPr>
              <a:cxnSpLocks noChangeShapeType="1"/>
              <a:stCxn id="221256" idx="0"/>
              <a:endCxn id="221251" idx="2"/>
            </p:cNvCxnSpPr>
            <p:nvPr/>
          </p:nvCxnSpPr>
          <p:spPr bwMode="auto">
            <a:xfrm rot="5400000" flipH="1">
              <a:off x="3622" y="601"/>
              <a:ext cx="429" cy="1144"/>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1264" name="AutoShape 80"/>
            <p:cNvCxnSpPr>
              <a:cxnSpLocks noChangeShapeType="1"/>
              <a:stCxn id="221257" idx="0"/>
              <a:endCxn id="221252" idx="2"/>
            </p:cNvCxnSpPr>
            <p:nvPr/>
          </p:nvCxnSpPr>
          <p:spPr bwMode="auto">
            <a:xfrm rot="16200000">
              <a:off x="1750" y="1831"/>
              <a:ext cx="400" cy="32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1265" name="AutoShape 81"/>
            <p:cNvCxnSpPr>
              <a:cxnSpLocks noChangeShapeType="1"/>
              <a:stCxn id="221258" idx="0"/>
              <a:endCxn id="221252" idx="2"/>
            </p:cNvCxnSpPr>
            <p:nvPr/>
          </p:nvCxnSpPr>
          <p:spPr bwMode="auto">
            <a:xfrm rot="5400000" flipH="1">
              <a:off x="2042" y="1863"/>
              <a:ext cx="400" cy="259"/>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21266" name="Group 82"/>
          <p:cNvGrpSpPr>
            <a:grpSpLocks/>
          </p:cNvGrpSpPr>
          <p:nvPr/>
        </p:nvGrpSpPr>
        <p:grpSpPr bwMode="auto">
          <a:xfrm>
            <a:off x="7059613" y="3365500"/>
            <a:ext cx="1311275" cy="2671763"/>
            <a:chOff x="4447" y="2120"/>
            <a:chExt cx="826" cy="1683"/>
          </a:xfrm>
        </p:grpSpPr>
        <p:sp>
          <p:nvSpPr>
            <p:cNvPr id="221267" name="Text Box 83"/>
            <p:cNvSpPr txBox="1">
              <a:spLocks noChangeArrowheads="1"/>
            </p:cNvSpPr>
            <p:nvPr/>
          </p:nvSpPr>
          <p:spPr bwMode="auto">
            <a:xfrm>
              <a:off x="4447" y="3361"/>
              <a:ext cx="82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012" tIns="41005" rIns="82012" bIns="41005">
              <a:spAutoFit/>
            </a:bodyPr>
            <a:lstStyle>
              <a:lvl1pPr>
                <a:defRPr>
                  <a:solidFill>
                    <a:schemeClr val="tx1"/>
                  </a:solidFill>
                  <a:latin typeface="Arial" charset="0"/>
                  <a:ea typeface="ＭＳ Ｐゴシック" charset="0"/>
                </a:defRPr>
              </a:lvl1pPr>
              <a:lvl2pPr marL="409575">
                <a:defRPr>
                  <a:solidFill>
                    <a:schemeClr val="tx1"/>
                  </a:solidFill>
                  <a:latin typeface="Arial" charset="0"/>
                  <a:ea typeface="ＭＳ Ｐゴシック" charset="0"/>
                </a:defRPr>
              </a:lvl2pPr>
              <a:lvl3pPr marL="820738">
                <a:defRPr>
                  <a:solidFill>
                    <a:schemeClr val="tx1"/>
                  </a:solidFill>
                  <a:latin typeface="Arial" charset="0"/>
                  <a:ea typeface="ＭＳ Ｐゴシック" charset="0"/>
                </a:defRPr>
              </a:lvl3pPr>
              <a:lvl4pPr marL="1230313">
                <a:defRPr>
                  <a:solidFill>
                    <a:schemeClr val="tx1"/>
                  </a:solidFill>
                  <a:latin typeface="Arial" charset="0"/>
                  <a:ea typeface="ＭＳ Ｐゴシック" charset="0"/>
                </a:defRPr>
              </a:lvl4pPr>
              <a:lvl5pPr marL="1641475">
                <a:defRPr>
                  <a:solidFill>
                    <a:schemeClr val="tx1"/>
                  </a:solidFill>
                  <a:latin typeface="Arial" charset="0"/>
                  <a:ea typeface="ＭＳ Ｐゴシック" charset="0"/>
                </a:defRPr>
              </a:lvl5pPr>
              <a:lvl6pPr marL="2098675" fontAlgn="base">
                <a:spcBef>
                  <a:spcPct val="0"/>
                </a:spcBef>
                <a:spcAft>
                  <a:spcPct val="0"/>
                </a:spcAft>
                <a:defRPr>
                  <a:solidFill>
                    <a:schemeClr val="tx1"/>
                  </a:solidFill>
                  <a:latin typeface="Arial" charset="0"/>
                  <a:ea typeface="ＭＳ Ｐゴシック" charset="0"/>
                </a:defRPr>
              </a:lvl6pPr>
              <a:lvl7pPr marL="2555875" fontAlgn="base">
                <a:spcBef>
                  <a:spcPct val="0"/>
                </a:spcBef>
                <a:spcAft>
                  <a:spcPct val="0"/>
                </a:spcAft>
                <a:defRPr>
                  <a:solidFill>
                    <a:schemeClr val="tx1"/>
                  </a:solidFill>
                  <a:latin typeface="Arial" charset="0"/>
                  <a:ea typeface="ＭＳ Ｐゴシック" charset="0"/>
                </a:defRPr>
              </a:lvl7pPr>
              <a:lvl8pPr marL="3013075" fontAlgn="base">
                <a:spcBef>
                  <a:spcPct val="0"/>
                </a:spcBef>
                <a:spcAft>
                  <a:spcPct val="0"/>
                </a:spcAft>
                <a:defRPr>
                  <a:solidFill>
                    <a:schemeClr val="tx1"/>
                  </a:solidFill>
                  <a:latin typeface="Arial" charset="0"/>
                  <a:ea typeface="ＭＳ Ｐゴシック" charset="0"/>
                </a:defRPr>
              </a:lvl8pPr>
              <a:lvl9pPr marL="3470275" fontAlgn="base">
                <a:spcBef>
                  <a:spcPct val="0"/>
                </a:spcBef>
                <a:spcAft>
                  <a:spcPct val="0"/>
                </a:spcAft>
                <a:defRPr>
                  <a:solidFill>
                    <a:schemeClr val="tx1"/>
                  </a:solidFill>
                  <a:latin typeface="Arial" charset="0"/>
                  <a:ea typeface="ＭＳ Ｐゴシック" charset="0"/>
                </a:defRPr>
              </a:lvl9pPr>
            </a:lstStyle>
            <a:p>
              <a:pPr algn="ctr">
                <a:lnSpc>
                  <a:spcPct val="90000"/>
                </a:lnSpc>
              </a:pPr>
              <a:r>
                <a:rPr lang="en-GB" sz="1500">
                  <a:solidFill>
                    <a:schemeClr val="accent2"/>
                  </a:solidFill>
                  <a:ea typeface="Arial Unicode MS" charset="0"/>
                  <a:cs typeface="Arial" charset="0"/>
                </a:rPr>
                <a:t>output message trees</a:t>
              </a:r>
            </a:p>
          </p:txBody>
        </p:sp>
        <p:sp>
          <p:nvSpPr>
            <p:cNvPr id="221268" name="Line 84"/>
            <p:cNvSpPr>
              <a:spLocks noChangeShapeType="1"/>
            </p:cNvSpPr>
            <p:nvPr/>
          </p:nvSpPr>
          <p:spPr bwMode="auto">
            <a:xfrm flipV="1">
              <a:off x="5025" y="3080"/>
              <a:ext cx="123" cy="24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221269" name="Line 85"/>
            <p:cNvSpPr>
              <a:spLocks noChangeShapeType="1"/>
            </p:cNvSpPr>
            <p:nvPr/>
          </p:nvSpPr>
          <p:spPr bwMode="auto">
            <a:xfrm flipV="1">
              <a:off x="4859" y="2120"/>
              <a:ext cx="207" cy="120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grpSp>
      <p:sp>
        <p:nvSpPr>
          <p:cNvPr id="2" name="Title 1"/>
          <p:cNvSpPr>
            <a:spLocks noGrp="1"/>
          </p:cNvSpPr>
          <p:nvPr>
            <p:ph type="title"/>
          </p:nvPr>
        </p:nvSpPr>
        <p:spPr/>
        <p:txBody>
          <a:bodyPr/>
          <a:lstStyle/>
          <a:p>
            <a:r>
              <a:rPr lang="en-US" dirty="0" smtClean="0"/>
              <a:t>Node terminology</a:t>
            </a:r>
            <a:endParaRPr lang="en-US" dirty="0"/>
          </a:p>
        </p:txBody>
      </p:sp>
      <p:sp>
        <p:nvSpPr>
          <p:cNvPr id="5" name="Slide Number Placeholder 4"/>
          <p:cNvSpPr>
            <a:spLocks noGrp="1"/>
          </p:cNvSpPr>
          <p:nvPr>
            <p:ph type="sldNum" sz="quarter" idx="10"/>
          </p:nvPr>
        </p:nvSpPr>
        <p:spPr/>
        <p:txBody>
          <a:bodyPr/>
          <a:lstStyle/>
          <a:p>
            <a:fld id="{9B6B7A19-9BD6-654B-9E7A-5FCB6FF99B9F}" type="slidenum">
              <a:rPr lang="en-US" smtClean="0"/>
              <a:pPr/>
              <a:t>16</a:t>
            </a:fld>
            <a:endParaRPr lang="en-US" dirty="0"/>
          </a:p>
        </p:txBody>
      </p:sp>
    </p:spTree>
    <p:extLst>
      <p:ext uri="{BB962C8B-B14F-4D97-AF65-F5344CB8AC3E}">
        <p14:creationId xmlns:p14="http://schemas.microsoft.com/office/powerpoint/2010/main" val="281038692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21207"/>
                                        </p:tgtEl>
                                        <p:attrNameLst>
                                          <p:attrName>style.visibility</p:attrName>
                                        </p:attrNameLst>
                                      </p:cBhvr>
                                      <p:to>
                                        <p:strVal val="visible"/>
                                      </p:to>
                                    </p:set>
                                    <p:animEffect transition="in" filter="dissolve">
                                      <p:cBhvr>
                                        <p:cTn id="7" dur="500"/>
                                        <p:tgtEl>
                                          <p:spTgt spid="221207"/>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21266"/>
                                        </p:tgtEl>
                                        <p:attrNameLst>
                                          <p:attrName>style.visibility</p:attrName>
                                        </p:attrNameLst>
                                      </p:cBhvr>
                                      <p:to>
                                        <p:strVal val="visible"/>
                                      </p:to>
                                    </p:set>
                                    <p:animEffect transition="in" filter="dissolve">
                                      <p:cBhvr>
                                        <p:cTn id="11" dur="500"/>
                                        <p:tgtEl>
                                          <p:spTgt spid="221266"/>
                                        </p:tgtEl>
                                      </p:cBhvr>
                                    </p:animEffect>
                                  </p:childTnLst>
                                </p:cTn>
                              </p:par>
                            </p:childTnLst>
                          </p:cTn>
                        </p:par>
                        <p:par>
                          <p:cTn id="12" fill="hold" nodeType="afterGroup">
                            <p:stCondLst>
                              <p:cond delay="1500"/>
                            </p:stCondLst>
                            <p:childTnLst>
                              <p:par>
                                <p:cTn id="13" presetID="9" presetClass="entr" presetSubtype="0" fill="hold" nodeType="afterEffect">
                                  <p:stCondLst>
                                    <p:cond delay="0"/>
                                  </p:stCondLst>
                                  <p:childTnLst>
                                    <p:set>
                                      <p:cBhvr>
                                        <p:cTn id="14" dur="1" fill="hold">
                                          <p:stCondLst>
                                            <p:cond delay="0"/>
                                          </p:stCondLst>
                                        </p:cTn>
                                        <p:tgtEl>
                                          <p:spTgt spid="221200"/>
                                        </p:tgtEl>
                                        <p:attrNameLst>
                                          <p:attrName>style.visibility</p:attrName>
                                        </p:attrNameLst>
                                      </p:cBhvr>
                                      <p:to>
                                        <p:strVal val="visible"/>
                                      </p:to>
                                    </p:set>
                                    <p:animEffect transition="in" filter="dissolve">
                                      <p:cBhvr>
                                        <p:cTn id="15" dur="500"/>
                                        <p:tgtEl>
                                          <p:spTgt spid="221200"/>
                                        </p:tgtEl>
                                      </p:cBhvr>
                                    </p:animEffect>
                                  </p:childTnLst>
                                </p:cTn>
                              </p:par>
                            </p:childTnLst>
                          </p:cTn>
                        </p:par>
                        <p:par>
                          <p:cTn id="16" fill="hold" nodeType="afterGroup">
                            <p:stCondLst>
                              <p:cond delay="2000"/>
                            </p:stCondLst>
                            <p:childTnLst>
                              <p:par>
                                <p:cTn id="17" presetID="9" presetClass="entr" presetSubtype="0" fill="hold" nodeType="afterEffect">
                                  <p:stCondLst>
                                    <p:cond delay="0"/>
                                  </p:stCondLst>
                                  <p:childTnLst>
                                    <p:set>
                                      <p:cBhvr>
                                        <p:cTn id="18" dur="1" fill="hold">
                                          <p:stCondLst>
                                            <p:cond delay="0"/>
                                          </p:stCondLst>
                                        </p:cTn>
                                        <p:tgtEl>
                                          <p:spTgt spid="221197"/>
                                        </p:tgtEl>
                                        <p:attrNameLst>
                                          <p:attrName>style.visibility</p:attrName>
                                        </p:attrNameLst>
                                      </p:cBhvr>
                                      <p:to>
                                        <p:strVal val="visible"/>
                                      </p:to>
                                    </p:set>
                                    <p:animEffect transition="in" filter="dissolve">
                                      <p:cBhvr>
                                        <p:cTn id="19" dur="500"/>
                                        <p:tgtEl>
                                          <p:spTgt spid="221197"/>
                                        </p:tgtEl>
                                      </p:cBhvr>
                                    </p:animEffect>
                                  </p:childTnLst>
                                </p:cTn>
                              </p:par>
                            </p:childTnLst>
                          </p:cTn>
                        </p:par>
                        <p:par>
                          <p:cTn id="20" fill="hold" nodeType="afterGroup">
                            <p:stCondLst>
                              <p:cond delay="2500"/>
                            </p:stCondLst>
                            <p:childTnLst>
                              <p:par>
                                <p:cTn id="21" presetID="9" presetClass="entr" presetSubtype="0" fill="hold" nodeType="afterEffect">
                                  <p:stCondLst>
                                    <p:cond delay="0"/>
                                  </p:stCondLst>
                                  <p:childTnLst>
                                    <p:set>
                                      <p:cBhvr>
                                        <p:cTn id="22" dur="1" fill="hold">
                                          <p:stCondLst>
                                            <p:cond delay="0"/>
                                          </p:stCondLst>
                                        </p:cTn>
                                        <p:tgtEl>
                                          <p:spTgt spid="221204"/>
                                        </p:tgtEl>
                                        <p:attrNameLst>
                                          <p:attrName>style.visibility</p:attrName>
                                        </p:attrNameLst>
                                      </p:cBhvr>
                                      <p:to>
                                        <p:strVal val="visible"/>
                                      </p:to>
                                    </p:set>
                                    <p:animEffect transition="in" filter="dissolve">
                                      <p:cBhvr>
                                        <p:cTn id="23" dur="500"/>
                                        <p:tgtEl>
                                          <p:spTgt spid="221204"/>
                                        </p:tgtEl>
                                      </p:cBhvr>
                                    </p:animEffect>
                                  </p:childTnLst>
                                </p:cTn>
                              </p:par>
                            </p:childTnLst>
                          </p:cTn>
                        </p:par>
                        <p:par>
                          <p:cTn id="24" fill="hold" nodeType="afterGroup">
                            <p:stCondLst>
                              <p:cond delay="3000"/>
                            </p:stCondLst>
                            <p:childTnLst>
                              <p:par>
                                <p:cTn id="25" presetID="9" presetClass="entr" presetSubtype="0" fill="hold" nodeType="afterEffect">
                                  <p:stCondLst>
                                    <p:cond delay="0"/>
                                  </p:stCondLst>
                                  <p:childTnLst>
                                    <p:set>
                                      <p:cBhvr>
                                        <p:cTn id="26" dur="1" fill="hold">
                                          <p:stCondLst>
                                            <p:cond delay="0"/>
                                          </p:stCondLst>
                                        </p:cTn>
                                        <p:tgtEl>
                                          <p:spTgt spid="221215"/>
                                        </p:tgtEl>
                                        <p:attrNameLst>
                                          <p:attrName>style.visibility</p:attrName>
                                        </p:attrNameLst>
                                      </p:cBhvr>
                                      <p:to>
                                        <p:strVal val="visible"/>
                                      </p:to>
                                    </p:set>
                                    <p:animEffect transition="in" filter="dissolve">
                                      <p:cBhvr>
                                        <p:cTn id="27" dur="500"/>
                                        <p:tgtEl>
                                          <p:spTgt spid="221215"/>
                                        </p:tgtEl>
                                      </p:cBhvr>
                                    </p:animEffect>
                                  </p:childTnLst>
                                </p:cTn>
                              </p:par>
                            </p:childTnLst>
                          </p:cTn>
                        </p:par>
                        <p:par>
                          <p:cTn id="28" fill="hold" nodeType="afterGroup">
                            <p:stCondLst>
                              <p:cond delay="3500"/>
                            </p:stCondLst>
                            <p:childTnLst>
                              <p:par>
                                <p:cTn id="29" presetID="9" presetClass="entr" presetSubtype="0" fill="hold" nodeType="afterEffect">
                                  <p:stCondLst>
                                    <p:cond delay="0"/>
                                  </p:stCondLst>
                                  <p:childTnLst>
                                    <p:set>
                                      <p:cBhvr>
                                        <p:cTn id="30" dur="1" fill="hold">
                                          <p:stCondLst>
                                            <p:cond delay="0"/>
                                          </p:stCondLst>
                                        </p:cTn>
                                        <p:tgtEl>
                                          <p:spTgt spid="221210"/>
                                        </p:tgtEl>
                                        <p:attrNameLst>
                                          <p:attrName>style.visibility</p:attrName>
                                        </p:attrNameLst>
                                      </p:cBhvr>
                                      <p:to>
                                        <p:strVal val="visible"/>
                                      </p:to>
                                    </p:set>
                                    <p:animEffect transition="in" filter="dissolve">
                                      <p:cBhvr>
                                        <p:cTn id="31" dur="500"/>
                                        <p:tgtEl>
                                          <p:spTgt spid="221210"/>
                                        </p:tgtEl>
                                      </p:cBhvr>
                                    </p:animEffect>
                                  </p:childTnLst>
                                </p:cTn>
                              </p:par>
                            </p:childTnLst>
                          </p:cTn>
                        </p:par>
                        <p:par>
                          <p:cTn id="32" fill="hold" nodeType="afterGroup">
                            <p:stCondLst>
                              <p:cond delay="4000"/>
                            </p:stCondLst>
                            <p:childTnLst>
                              <p:par>
                                <p:cTn id="33" presetID="9" presetClass="entr" presetSubtype="0" fill="hold" nodeType="afterEffect">
                                  <p:stCondLst>
                                    <p:cond delay="0"/>
                                  </p:stCondLst>
                                  <p:childTnLst>
                                    <p:set>
                                      <p:cBhvr>
                                        <p:cTn id="34" dur="1" fill="hold">
                                          <p:stCondLst>
                                            <p:cond delay="0"/>
                                          </p:stCondLst>
                                        </p:cTn>
                                        <p:tgtEl>
                                          <p:spTgt spid="221194"/>
                                        </p:tgtEl>
                                        <p:attrNameLst>
                                          <p:attrName>style.visibility</p:attrName>
                                        </p:attrNameLst>
                                      </p:cBhvr>
                                      <p:to>
                                        <p:strVal val="visible"/>
                                      </p:to>
                                    </p:set>
                                    <p:animEffect transition="in" filter="dissolve">
                                      <p:cBhvr>
                                        <p:cTn id="35" dur="500"/>
                                        <p:tgtEl>
                                          <p:spTgt spid="221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6" name="Rectangle 4"/>
          <p:cNvSpPr>
            <a:spLocks noGrp="1" noChangeArrowheads="1"/>
          </p:cNvSpPr>
          <p:nvPr>
            <p:ph type="body" idx="1"/>
          </p:nvPr>
        </p:nvSpPr>
        <p:spPr>
          <a:xfrm>
            <a:off x="457200" y="1447800"/>
            <a:ext cx="7913688" cy="4876800"/>
          </a:xfrm>
        </p:spPr>
        <p:txBody>
          <a:bodyPr/>
          <a:lstStyle/>
          <a:p>
            <a:pPr>
              <a:lnSpc>
                <a:spcPct val="80000"/>
              </a:lnSpc>
            </a:pPr>
            <a:r>
              <a:rPr lang="en-GB" sz="1200"/>
              <a:t>Message nodes provide the individual processing elements that make up a message flow.</a:t>
            </a:r>
          </a:p>
          <a:p>
            <a:pPr>
              <a:lnSpc>
                <a:spcPct val="80000"/>
              </a:lnSpc>
            </a:pPr>
            <a:endParaRPr lang="en-GB" sz="1200"/>
          </a:p>
          <a:p>
            <a:pPr lvl="1">
              <a:lnSpc>
                <a:spcPct val="80000"/>
              </a:lnSpc>
            </a:pPr>
            <a:r>
              <a:rPr lang="en-GB" sz="1200"/>
              <a:t>We've seen that a message flow is the combination of operations required to achieve application integration. We build a message flow from small units called nodes; these nodes represent the base elements required to connect messaging applications together.</a:t>
            </a:r>
          </a:p>
          <a:p>
            <a:pPr lvl="1">
              <a:lnSpc>
                <a:spcPct val="80000"/>
              </a:lnSpc>
            </a:pPr>
            <a:endParaRPr lang="en-GB" sz="1200"/>
          </a:p>
          <a:p>
            <a:pPr lvl="1">
              <a:lnSpc>
                <a:spcPct val="80000"/>
              </a:lnSpc>
            </a:pPr>
            <a:r>
              <a:rPr lang="en-GB" sz="1200"/>
              <a:t>Looking at a message flow, you can see several objects identifiable with this processing.</a:t>
            </a:r>
          </a:p>
          <a:p>
            <a:pPr lvl="2">
              <a:lnSpc>
                <a:spcPct val="80000"/>
              </a:lnSpc>
            </a:pPr>
            <a:r>
              <a:rPr lang="en-GB" sz="1200"/>
              <a:t>Nodes represent functional routines encapsulating integration logic</a:t>
            </a:r>
          </a:p>
          <a:p>
            <a:pPr lvl="2">
              <a:lnSpc>
                <a:spcPct val="80000"/>
              </a:lnSpc>
            </a:pPr>
            <a:r>
              <a:rPr lang="en-GB" sz="1200"/>
              <a:t>Terminals represent the various outcomes possible from node processing</a:t>
            </a:r>
          </a:p>
          <a:p>
            <a:pPr lvl="2">
              <a:lnSpc>
                <a:spcPct val="80000"/>
              </a:lnSpc>
            </a:pPr>
            <a:r>
              <a:rPr lang="en-GB" sz="1200"/>
              <a:t>Connectors join the various nodes through their terminals</a:t>
            </a:r>
          </a:p>
          <a:p>
            <a:pPr lvl="2">
              <a:lnSpc>
                <a:spcPct val="80000"/>
              </a:lnSpc>
            </a:pPr>
            <a:endParaRPr lang="en-GB" sz="1200"/>
          </a:p>
          <a:p>
            <a:pPr lvl="2">
              <a:lnSpc>
                <a:spcPct val="80000"/>
              </a:lnSpc>
            </a:pPr>
            <a:endParaRPr lang="en-GB" sz="1200"/>
          </a:p>
          <a:p>
            <a:pPr>
              <a:lnSpc>
                <a:spcPct val="80000"/>
              </a:lnSpc>
            </a:pPr>
            <a:r>
              <a:rPr lang="en-GB" sz="1200"/>
              <a:t>A message processing node defines a single logical operation on a message.</a:t>
            </a:r>
          </a:p>
          <a:p>
            <a:pPr>
              <a:lnSpc>
                <a:spcPct val="80000"/>
              </a:lnSpc>
            </a:pPr>
            <a:endParaRPr lang="en-GB" sz="1200"/>
          </a:p>
          <a:p>
            <a:pPr lvl="1">
              <a:lnSpc>
                <a:spcPct val="80000"/>
              </a:lnSpc>
            </a:pPr>
            <a:r>
              <a:rPr lang="en-GB" sz="1200"/>
              <a:t>A message processing node is a stand alone procedure that receives a message, performs a specific action against it, and outputs zero or more messages as a result of the action it has taken.</a:t>
            </a:r>
          </a:p>
          <a:p>
            <a:pPr lvl="1">
              <a:lnSpc>
                <a:spcPct val="80000"/>
              </a:lnSpc>
            </a:pPr>
            <a:endParaRPr lang="en-GB" sz="1200"/>
          </a:p>
          <a:p>
            <a:pPr lvl="1">
              <a:lnSpc>
                <a:spcPct val="80000"/>
              </a:lnSpc>
            </a:pPr>
            <a:r>
              <a:rPr lang="en-GB" sz="1200"/>
              <a:t>The action represented by a message processing node encapsulates a useful and reusable piece of integration logic.  Nodes can be thought of as reusable components in an integration library. </a:t>
            </a:r>
          </a:p>
          <a:p>
            <a:pPr lvl="1">
              <a:lnSpc>
                <a:spcPct val="80000"/>
              </a:lnSpc>
            </a:pPr>
            <a:endParaRPr lang="en-GB" sz="1200"/>
          </a:p>
        </p:txBody>
      </p:sp>
      <p:sp>
        <p:nvSpPr>
          <p:cNvPr id="2" name="Title 1"/>
          <p:cNvSpPr>
            <a:spLocks noGrp="1"/>
          </p:cNvSpPr>
          <p:nvPr>
            <p:ph type="title"/>
          </p:nvPr>
        </p:nvSpPr>
        <p:spPr/>
        <p:txBody>
          <a:bodyPr/>
          <a:lstStyle/>
          <a:p>
            <a:r>
              <a:rPr lang="en-US" dirty="0" smtClean="0"/>
              <a:t>Notes</a:t>
            </a:r>
            <a:endParaRPr lang="en-US"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17</a:t>
            </a:fld>
            <a:endParaRPr lang="en-US" dirty="0"/>
          </a:p>
        </p:txBody>
      </p:sp>
    </p:spTree>
    <p:extLst>
      <p:ext uri="{BB962C8B-B14F-4D97-AF65-F5344CB8AC3E}">
        <p14:creationId xmlns:p14="http://schemas.microsoft.com/office/powerpoint/2010/main" val="34909246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4" name="Rectangle 4"/>
          <p:cNvSpPr>
            <a:spLocks noGrp="1" noChangeArrowheads="1"/>
          </p:cNvSpPr>
          <p:nvPr>
            <p:ph type="body" idx="1"/>
          </p:nvPr>
        </p:nvSpPr>
        <p:spPr>
          <a:xfrm>
            <a:off x="457200" y="1447800"/>
            <a:ext cx="7913688" cy="4876800"/>
          </a:xfrm>
        </p:spPr>
        <p:txBody>
          <a:bodyPr/>
          <a:lstStyle/>
          <a:p>
            <a:pPr>
              <a:lnSpc>
                <a:spcPct val="80000"/>
              </a:lnSpc>
            </a:pPr>
            <a:r>
              <a:rPr lang="en-GB" sz="1200"/>
              <a:t>A node is joined to its neighbours in the data flow through connectors attached to its data terminals.</a:t>
            </a:r>
          </a:p>
          <a:p>
            <a:pPr>
              <a:lnSpc>
                <a:spcPct val="80000"/>
              </a:lnSpc>
            </a:pPr>
            <a:endParaRPr lang="en-GB" sz="1200"/>
          </a:p>
          <a:p>
            <a:pPr lvl="1">
              <a:lnSpc>
                <a:spcPct val="80000"/>
              </a:lnSpc>
            </a:pPr>
            <a:r>
              <a:rPr lang="en-GB" sz="1200"/>
              <a:t>Every node has a fixed number of connection points known as "input" terminals and "output" terminals. These allow it to be connected to its neighbours. Each node normally has one input terminal upon which it receives messages, and multiple output terminals for different processing results within the node. Different types of node have different numbers of terminals.</a:t>
            </a:r>
          </a:p>
          <a:p>
            <a:pPr lvl="1">
              <a:lnSpc>
                <a:spcPct val="80000"/>
              </a:lnSpc>
            </a:pPr>
            <a:endParaRPr lang="en-GB" sz="1200"/>
          </a:p>
          <a:p>
            <a:pPr lvl="1">
              <a:lnSpc>
                <a:spcPct val="80000"/>
              </a:lnSpc>
            </a:pPr>
            <a:r>
              <a:rPr lang="en-GB" sz="1200"/>
              <a:t>A connector joins an output terminal of one node to an input terminal of the next node in the message flow. You can leave an output terminal unconnected, or you can connect a single output terminal to more than one target node. </a:t>
            </a:r>
          </a:p>
          <a:p>
            <a:pPr lvl="1">
              <a:lnSpc>
                <a:spcPct val="80000"/>
              </a:lnSpc>
            </a:pPr>
            <a:endParaRPr lang="en-GB" sz="1200"/>
          </a:p>
          <a:p>
            <a:pPr lvl="1">
              <a:lnSpc>
                <a:spcPct val="80000"/>
              </a:lnSpc>
            </a:pPr>
            <a:r>
              <a:rPr lang="en-GB" sz="1200"/>
              <a:t>After a node has finished processing a message, the connectors defined from the node</a:t>
            </a:r>
            <a:r>
              <a:rPr lang="ja-JP" altLang="en-GB" sz="1200">
                <a:latin typeface="Arial"/>
              </a:rPr>
              <a:t>’</a:t>
            </a:r>
            <a:r>
              <a:rPr lang="en-GB" sz="1200"/>
              <a:t>s output terminals determine which nodes process the message next. If a node has more than one output terminal connected to a target node, it is the node (not you) that determines the order in which the different execution paths are executed. If a single output terminal has more than one connector to a target node, it is the broker (again, not you) which determines this execution order.</a:t>
            </a:r>
          </a:p>
          <a:p>
            <a:pPr lvl="1">
              <a:lnSpc>
                <a:spcPct val="80000"/>
              </a:lnSpc>
            </a:pPr>
            <a:endParaRPr lang="en-GB" sz="1200"/>
          </a:p>
          <a:p>
            <a:pPr lvl="1">
              <a:lnSpc>
                <a:spcPct val="80000"/>
              </a:lnSpc>
            </a:pPr>
            <a:r>
              <a:rPr lang="en-GB" sz="1200"/>
              <a:t>A node does not always produce an output message for every output terminal: often it produces one output for a specific terminal depending on the message received. E.g. a filter node will typically send a message on either the true or false terminal, but not both.</a:t>
            </a:r>
          </a:p>
          <a:p>
            <a:pPr lvl="1">
              <a:lnSpc>
                <a:spcPct val="80000"/>
              </a:lnSpc>
            </a:pPr>
            <a:endParaRPr lang="en-GB" sz="1200"/>
          </a:p>
          <a:p>
            <a:pPr lvl="1">
              <a:lnSpc>
                <a:spcPct val="80000"/>
              </a:lnSpc>
            </a:pPr>
            <a:r>
              <a:rPr lang="en-GB" sz="1200"/>
              <a:t>When the processing determined by one connector has been completed, the node reissues the message to the next connector, until all possible paths are completed. Updates to a message are never propagated to previously executed nodes, only to following nodes.</a:t>
            </a:r>
          </a:p>
          <a:p>
            <a:pPr lvl="1">
              <a:lnSpc>
                <a:spcPct val="80000"/>
              </a:lnSpc>
            </a:pPr>
            <a:endParaRPr lang="en-GB" sz="1200"/>
          </a:p>
          <a:p>
            <a:pPr lvl="1">
              <a:lnSpc>
                <a:spcPct val="80000"/>
              </a:lnSpc>
            </a:pPr>
            <a:r>
              <a:rPr lang="en-GB" sz="1200"/>
              <a:t>The message flow can only start processing the next message when all paths through the message flow (that is, all connected nodes from all output terminals, as appropriate) have been completed.</a:t>
            </a:r>
          </a:p>
        </p:txBody>
      </p:sp>
      <p:sp>
        <p:nvSpPr>
          <p:cNvPr id="2" name="Title 1"/>
          <p:cNvSpPr>
            <a:spLocks noGrp="1"/>
          </p:cNvSpPr>
          <p:nvPr>
            <p:ph type="title"/>
          </p:nvPr>
        </p:nvSpPr>
        <p:spPr/>
        <p:txBody>
          <a:bodyPr/>
          <a:lstStyle/>
          <a:p>
            <a:r>
              <a:rPr lang="en-US" dirty="0" smtClean="0"/>
              <a:t>Notes</a:t>
            </a:r>
            <a:endParaRPr lang="en-US"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18</a:t>
            </a:fld>
            <a:endParaRPr lang="en-US" dirty="0"/>
          </a:p>
        </p:txBody>
      </p:sp>
    </p:spTree>
    <p:extLst>
      <p:ext uri="{BB962C8B-B14F-4D97-AF65-F5344CB8AC3E}">
        <p14:creationId xmlns:p14="http://schemas.microsoft.com/office/powerpoint/2010/main" val="34265431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7331" name="Group 3"/>
          <p:cNvGrpSpPr>
            <a:grpSpLocks/>
          </p:cNvGrpSpPr>
          <p:nvPr/>
        </p:nvGrpSpPr>
        <p:grpSpPr bwMode="auto">
          <a:xfrm>
            <a:off x="2570163" y="2917825"/>
            <a:ext cx="4721225" cy="690563"/>
            <a:chOff x="1619" y="1838"/>
            <a:chExt cx="2974" cy="435"/>
          </a:xfrm>
        </p:grpSpPr>
        <p:pic>
          <p:nvPicPr>
            <p:cNvPr id="2273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 y="1849"/>
              <a:ext cx="536" cy="412"/>
            </a:xfrm>
            <a:prstGeom prst="rect">
              <a:avLst/>
            </a:prstGeom>
            <a:noFill/>
            <a:extLst>
              <a:ext uri="{909E8E84-426E-40dd-AFC4-6F175D3DCCD1}">
                <a14:hiddenFill xmlns:a14="http://schemas.microsoft.com/office/drawing/2010/main">
                  <a:solidFill>
                    <a:srgbClr val="FFFFFF"/>
                  </a:solidFill>
                </a14:hiddenFill>
              </a:ext>
            </a:extLst>
          </p:spPr>
        </p:pic>
        <p:pic>
          <p:nvPicPr>
            <p:cNvPr id="2273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 y="1849"/>
              <a:ext cx="660" cy="424"/>
            </a:xfrm>
            <a:prstGeom prst="rect">
              <a:avLst/>
            </a:prstGeom>
            <a:noFill/>
            <a:extLst>
              <a:ext uri="{909E8E84-426E-40dd-AFC4-6F175D3DCCD1}">
                <a14:hiddenFill xmlns:a14="http://schemas.microsoft.com/office/drawing/2010/main">
                  <a:solidFill>
                    <a:srgbClr val="FFFFFF"/>
                  </a:solidFill>
                </a14:hiddenFill>
              </a:ext>
            </a:extLst>
          </p:spPr>
        </p:pic>
        <p:sp>
          <p:nvSpPr>
            <p:cNvPr id="227334" name="Line 6"/>
            <p:cNvSpPr>
              <a:spLocks noChangeShapeType="1"/>
            </p:cNvSpPr>
            <p:nvPr/>
          </p:nvSpPr>
          <p:spPr bwMode="auto">
            <a:xfrm>
              <a:off x="2155" y="2049"/>
              <a:ext cx="181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pic>
          <p:nvPicPr>
            <p:cNvPr id="22733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6" y="1838"/>
              <a:ext cx="619" cy="4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7336" name="Group 8"/>
          <p:cNvGrpSpPr>
            <a:grpSpLocks/>
          </p:cNvGrpSpPr>
          <p:nvPr/>
        </p:nvGrpSpPr>
        <p:grpSpPr bwMode="auto">
          <a:xfrm>
            <a:off x="41275" y="1354138"/>
            <a:ext cx="5143500" cy="1908175"/>
            <a:chOff x="26" y="853"/>
            <a:chExt cx="3240" cy="1202"/>
          </a:xfrm>
        </p:grpSpPr>
        <p:pic>
          <p:nvPicPr>
            <p:cNvPr id="227337" name="Picture 9" descr="j02320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 y="853"/>
              <a:ext cx="734" cy="841"/>
            </a:xfrm>
            <a:prstGeom prst="rect">
              <a:avLst/>
            </a:prstGeom>
            <a:noFill/>
            <a:extLst>
              <a:ext uri="{909E8E84-426E-40dd-AFC4-6F175D3DCCD1}">
                <a14:hiddenFill xmlns:a14="http://schemas.microsoft.com/office/drawing/2010/main">
                  <a:solidFill>
                    <a:srgbClr val="FFFFFF"/>
                  </a:solidFill>
                </a14:hiddenFill>
              </a:ext>
            </a:extLst>
          </p:spPr>
        </p:pic>
        <p:sp>
          <p:nvSpPr>
            <p:cNvPr id="227338" name="Rectangle 10"/>
            <p:cNvSpPr>
              <a:spLocks noChangeArrowheads="1"/>
            </p:cNvSpPr>
            <p:nvPr/>
          </p:nvSpPr>
          <p:spPr bwMode="auto">
            <a:xfrm>
              <a:off x="3142" y="1214"/>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a:t>
              </a:r>
            </a:p>
          </p:txBody>
        </p:sp>
        <p:sp>
          <p:nvSpPr>
            <p:cNvPr id="227339" name="Rectangle 11"/>
            <p:cNvSpPr>
              <a:spLocks noChangeArrowheads="1"/>
            </p:cNvSpPr>
            <p:nvPr/>
          </p:nvSpPr>
          <p:spPr bwMode="auto">
            <a:xfrm>
              <a:off x="3019" y="1214"/>
              <a:ext cx="123"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d</a:t>
              </a:r>
            </a:p>
          </p:txBody>
        </p:sp>
        <p:sp>
          <p:nvSpPr>
            <p:cNvPr id="227340" name="Rectangle 12"/>
            <p:cNvSpPr>
              <a:spLocks noChangeArrowheads="1"/>
            </p:cNvSpPr>
            <p:nvPr/>
          </p:nvSpPr>
          <p:spPr bwMode="auto">
            <a:xfrm>
              <a:off x="2895" y="1214"/>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r</a:t>
              </a:r>
            </a:p>
          </p:txBody>
        </p:sp>
        <p:sp>
          <p:nvSpPr>
            <p:cNvPr id="227341" name="Rectangle 13"/>
            <p:cNvSpPr>
              <a:spLocks noChangeArrowheads="1"/>
            </p:cNvSpPr>
            <p:nvPr/>
          </p:nvSpPr>
          <p:spPr bwMode="auto">
            <a:xfrm>
              <a:off x="2771" y="1214"/>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a</a:t>
              </a:r>
            </a:p>
          </p:txBody>
        </p:sp>
        <p:sp>
          <p:nvSpPr>
            <p:cNvPr id="227342" name="Rectangle 14"/>
            <p:cNvSpPr>
              <a:spLocks noChangeArrowheads="1"/>
            </p:cNvSpPr>
            <p:nvPr/>
          </p:nvSpPr>
          <p:spPr bwMode="auto">
            <a:xfrm>
              <a:off x="2647" y="1214"/>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C</a:t>
              </a:r>
            </a:p>
          </p:txBody>
        </p:sp>
        <p:sp>
          <p:nvSpPr>
            <p:cNvPr id="227343" name="Rectangle 15"/>
            <p:cNvSpPr>
              <a:spLocks noChangeArrowheads="1"/>
            </p:cNvSpPr>
            <p:nvPr/>
          </p:nvSpPr>
          <p:spPr bwMode="auto">
            <a:xfrm>
              <a:off x="2523" y="1214"/>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endParaRPr lang="en-US" sz="1200" b="1">
                <a:latin typeface="Courier New" charset="0"/>
              </a:endParaRPr>
            </a:p>
          </p:txBody>
        </p:sp>
        <p:sp>
          <p:nvSpPr>
            <p:cNvPr id="227344" name="Rectangle 16"/>
            <p:cNvSpPr>
              <a:spLocks noChangeArrowheads="1"/>
            </p:cNvSpPr>
            <p:nvPr/>
          </p:nvSpPr>
          <p:spPr bwMode="auto">
            <a:xfrm>
              <a:off x="2400" y="1214"/>
              <a:ext cx="123"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s</a:t>
              </a:r>
            </a:p>
          </p:txBody>
        </p:sp>
        <p:sp>
          <p:nvSpPr>
            <p:cNvPr id="227345" name="Rectangle 17"/>
            <p:cNvSpPr>
              <a:spLocks noChangeArrowheads="1"/>
            </p:cNvSpPr>
            <p:nvPr/>
          </p:nvSpPr>
          <p:spPr bwMode="auto">
            <a:xfrm>
              <a:off x="2276" y="1214"/>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c</a:t>
              </a:r>
            </a:p>
          </p:txBody>
        </p:sp>
        <p:sp>
          <p:nvSpPr>
            <p:cNvPr id="227346" name="Rectangle 18"/>
            <p:cNvSpPr>
              <a:spLocks noChangeArrowheads="1"/>
            </p:cNvSpPr>
            <p:nvPr/>
          </p:nvSpPr>
          <p:spPr bwMode="auto">
            <a:xfrm>
              <a:off x="2153" y="1214"/>
              <a:ext cx="123"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i</a:t>
              </a:r>
            </a:p>
          </p:txBody>
        </p:sp>
        <p:sp>
          <p:nvSpPr>
            <p:cNvPr id="227347" name="Rectangle 19"/>
            <p:cNvSpPr>
              <a:spLocks noChangeArrowheads="1"/>
            </p:cNvSpPr>
            <p:nvPr/>
          </p:nvSpPr>
          <p:spPr bwMode="auto">
            <a:xfrm>
              <a:off x="2029" y="1214"/>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h</a:t>
              </a:r>
            </a:p>
          </p:txBody>
        </p:sp>
        <p:sp>
          <p:nvSpPr>
            <p:cNvPr id="227348" name="Rectangle 20"/>
            <p:cNvSpPr>
              <a:spLocks noChangeArrowheads="1"/>
            </p:cNvSpPr>
            <p:nvPr/>
          </p:nvSpPr>
          <p:spPr bwMode="auto">
            <a:xfrm>
              <a:off x="1905" y="1214"/>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p</a:t>
              </a:r>
            </a:p>
          </p:txBody>
        </p:sp>
        <p:sp>
          <p:nvSpPr>
            <p:cNvPr id="227349" name="Rectangle 21"/>
            <p:cNvSpPr>
              <a:spLocks noChangeArrowheads="1"/>
            </p:cNvSpPr>
            <p:nvPr/>
          </p:nvSpPr>
          <p:spPr bwMode="auto">
            <a:xfrm>
              <a:off x="1782" y="1214"/>
              <a:ext cx="123"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a</a:t>
              </a:r>
            </a:p>
          </p:txBody>
        </p:sp>
        <p:sp>
          <p:nvSpPr>
            <p:cNvPr id="227350" name="Rectangle 22"/>
            <p:cNvSpPr>
              <a:spLocks noChangeArrowheads="1"/>
            </p:cNvSpPr>
            <p:nvPr/>
          </p:nvSpPr>
          <p:spPr bwMode="auto">
            <a:xfrm>
              <a:off x="1657" y="1214"/>
              <a:ext cx="125"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r</a:t>
              </a:r>
            </a:p>
          </p:txBody>
        </p:sp>
        <p:sp>
          <p:nvSpPr>
            <p:cNvPr id="227351" name="Rectangle 23"/>
            <p:cNvSpPr>
              <a:spLocks noChangeArrowheads="1"/>
            </p:cNvSpPr>
            <p:nvPr/>
          </p:nvSpPr>
          <p:spPr bwMode="auto">
            <a:xfrm>
              <a:off x="1535" y="1214"/>
              <a:ext cx="122"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G</a:t>
              </a:r>
            </a:p>
          </p:txBody>
        </p:sp>
        <p:sp>
          <p:nvSpPr>
            <p:cNvPr id="227352" name="Rectangle 24"/>
            <p:cNvSpPr>
              <a:spLocks noChangeArrowheads="1"/>
            </p:cNvSpPr>
            <p:nvPr/>
          </p:nvSpPr>
          <p:spPr bwMode="auto">
            <a:xfrm>
              <a:off x="1410" y="1214"/>
              <a:ext cx="125"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a:t>
              </a:r>
            </a:p>
          </p:txBody>
        </p:sp>
        <p:sp>
          <p:nvSpPr>
            <p:cNvPr id="227353" name="Rectangle 25"/>
            <p:cNvSpPr>
              <a:spLocks noChangeArrowheads="1"/>
            </p:cNvSpPr>
            <p:nvPr/>
          </p:nvSpPr>
          <p:spPr bwMode="auto">
            <a:xfrm>
              <a:off x="1286" y="1214"/>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h</a:t>
              </a:r>
            </a:p>
          </p:txBody>
        </p:sp>
        <p:sp>
          <p:nvSpPr>
            <p:cNvPr id="227354" name="Rectangle 26"/>
            <p:cNvSpPr>
              <a:spLocks noChangeArrowheads="1"/>
            </p:cNvSpPr>
            <p:nvPr/>
          </p:nvSpPr>
          <p:spPr bwMode="auto">
            <a:xfrm>
              <a:off x="1163" y="1214"/>
              <a:ext cx="123"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t</a:t>
              </a:r>
            </a:p>
          </p:txBody>
        </p:sp>
        <p:sp>
          <p:nvSpPr>
            <p:cNvPr id="227355" name="Rectangle 27"/>
            <p:cNvSpPr>
              <a:spLocks noChangeArrowheads="1"/>
            </p:cNvSpPr>
            <p:nvPr/>
          </p:nvSpPr>
          <p:spPr bwMode="auto">
            <a:xfrm>
              <a:off x="1039" y="1214"/>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i</a:t>
              </a:r>
            </a:p>
          </p:txBody>
        </p:sp>
        <p:sp>
          <p:nvSpPr>
            <p:cNvPr id="227356" name="Rectangle 28"/>
            <p:cNvSpPr>
              <a:spLocks noChangeArrowheads="1"/>
            </p:cNvSpPr>
            <p:nvPr/>
          </p:nvSpPr>
          <p:spPr bwMode="auto">
            <a:xfrm>
              <a:off x="916" y="1214"/>
              <a:ext cx="123"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m</a:t>
              </a:r>
            </a:p>
          </p:txBody>
        </p:sp>
        <p:sp>
          <p:nvSpPr>
            <p:cNvPr id="227357" name="Rectangle 29"/>
            <p:cNvSpPr>
              <a:spLocks noChangeArrowheads="1"/>
            </p:cNvSpPr>
            <p:nvPr/>
          </p:nvSpPr>
          <p:spPr bwMode="auto">
            <a:xfrm>
              <a:off x="792" y="1214"/>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S</a:t>
              </a:r>
            </a:p>
          </p:txBody>
        </p:sp>
        <p:sp>
          <p:nvSpPr>
            <p:cNvPr id="227358" name="Rectangle 30"/>
            <p:cNvSpPr>
              <a:spLocks noChangeArrowheads="1"/>
            </p:cNvSpPr>
            <p:nvPr/>
          </p:nvSpPr>
          <p:spPr bwMode="auto">
            <a:xfrm>
              <a:off x="668" y="1214"/>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endParaRPr lang="en-US" sz="1200" b="1">
                <a:latin typeface="Courier New" charset="0"/>
              </a:endParaRPr>
            </a:p>
          </p:txBody>
        </p:sp>
        <p:sp>
          <p:nvSpPr>
            <p:cNvPr id="227359" name="Rectangle 31"/>
            <p:cNvSpPr>
              <a:spLocks noChangeArrowheads="1"/>
            </p:cNvSpPr>
            <p:nvPr/>
          </p:nvSpPr>
          <p:spPr bwMode="auto">
            <a:xfrm>
              <a:off x="544" y="1214"/>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d</a:t>
              </a:r>
            </a:p>
          </p:txBody>
        </p:sp>
        <p:sp>
          <p:nvSpPr>
            <p:cNvPr id="227360" name="Rectangle 32"/>
            <p:cNvSpPr>
              <a:spLocks noChangeArrowheads="1"/>
            </p:cNvSpPr>
            <p:nvPr/>
          </p:nvSpPr>
          <p:spPr bwMode="auto">
            <a:xfrm>
              <a:off x="420" y="1214"/>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e</a:t>
              </a:r>
            </a:p>
          </p:txBody>
        </p:sp>
        <p:sp>
          <p:nvSpPr>
            <p:cNvPr id="227361" name="Rectangle 33"/>
            <p:cNvSpPr>
              <a:spLocks noChangeArrowheads="1"/>
            </p:cNvSpPr>
            <p:nvPr/>
          </p:nvSpPr>
          <p:spPr bwMode="auto">
            <a:xfrm>
              <a:off x="297" y="1214"/>
              <a:ext cx="123"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r</a:t>
              </a:r>
            </a:p>
          </p:txBody>
        </p:sp>
        <p:sp>
          <p:nvSpPr>
            <p:cNvPr id="227362" name="Rectangle 34"/>
            <p:cNvSpPr>
              <a:spLocks noChangeArrowheads="1"/>
            </p:cNvSpPr>
            <p:nvPr/>
          </p:nvSpPr>
          <p:spPr bwMode="auto">
            <a:xfrm>
              <a:off x="173" y="1214"/>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F</a:t>
              </a:r>
            </a:p>
          </p:txBody>
        </p:sp>
        <p:sp>
          <p:nvSpPr>
            <p:cNvPr id="227363" name="Line 35"/>
            <p:cNvSpPr>
              <a:spLocks noChangeShapeType="1"/>
            </p:cNvSpPr>
            <p:nvPr/>
          </p:nvSpPr>
          <p:spPr bwMode="auto">
            <a:xfrm>
              <a:off x="173" y="1214"/>
              <a:ext cx="3093" cy="0"/>
            </a:xfrm>
            <a:prstGeom prst="line">
              <a:avLst/>
            </a:prstGeom>
            <a:noFill/>
            <a:ln w="12700" cap="sq">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64" name="Line 36"/>
            <p:cNvSpPr>
              <a:spLocks noChangeShapeType="1"/>
            </p:cNvSpPr>
            <p:nvPr/>
          </p:nvSpPr>
          <p:spPr bwMode="auto">
            <a:xfrm>
              <a:off x="173" y="1329"/>
              <a:ext cx="3093" cy="0"/>
            </a:xfrm>
            <a:prstGeom prst="line">
              <a:avLst/>
            </a:prstGeom>
            <a:noFill/>
            <a:ln w="12700" cap="sq">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65" name="Line 37"/>
            <p:cNvSpPr>
              <a:spLocks noChangeShapeType="1"/>
            </p:cNvSpPr>
            <p:nvPr/>
          </p:nvSpPr>
          <p:spPr bwMode="auto">
            <a:xfrm>
              <a:off x="173" y="1214"/>
              <a:ext cx="0" cy="115"/>
            </a:xfrm>
            <a:prstGeom prst="line">
              <a:avLst/>
            </a:prstGeom>
            <a:noFill/>
            <a:ln w="12700" cap="sq">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66" name="Line 38"/>
            <p:cNvSpPr>
              <a:spLocks noChangeShapeType="1"/>
            </p:cNvSpPr>
            <p:nvPr/>
          </p:nvSpPr>
          <p:spPr bwMode="auto">
            <a:xfrm>
              <a:off x="297" y="1214"/>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67" name="Line 39"/>
            <p:cNvSpPr>
              <a:spLocks noChangeShapeType="1"/>
            </p:cNvSpPr>
            <p:nvPr/>
          </p:nvSpPr>
          <p:spPr bwMode="auto">
            <a:xfrm>
              <a:off x="420" y="1214"/>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68" name="Line 40"/>
            <p:cNvSpPr>
              <a:spLocks noChangeShapeType="1"/>
            </p:cNvSpPr>
            <p:nvPr/>
          </p:nvSpPr>
          <p:spPr bwMode="auto">
            <a:xfrm>
              <a:off x="544" y="1214"/>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69" name="Line 41"/>
            <p:cNvSpPr>
              <a:spLocks noChangeShapeType="1"/>
            </p:cNvSpPr>
            <p:nvPr/>
          </p:nvSpPr>
          <p:spPr bwMode="auto">
            <a:xfrm>
              <a:off x="668" y="1214"/>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70" name="Line 42"/>
            <p:cNvSpPr>
              <a:spLocks noChangeShapeType="1"/>
            </p:cNvSpPr>
            <p:nvPr/>
          </p:nvSpPr>
          <p:spPr bwMode="auto">
            <a:xfrm>
              <a:off x="792" y="1214"/>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71" name="Line 43"/>
            <p:cNvSpPr>
              <a:spLocks noChangeShapeType="1"/>
            </p:cNvSpPr>
            <p:nvPr/>
          </p:nvSpPr>
          <p:spPr bwMode="auto">
            <a:xfrm>
              <a:off x="916" y="1214"/>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72" name="Line 44"/>
            <p:cNvSpPr>
              <a:spLocks noChangeShapeType="1"/>
            </p:cNvSpPr>
            <p:nvPr/>
          </p:nvSpPr>
          <p:spPr bwMode="auto">
            <a:xfrm>
              <a:off x="1039" y="1214"/>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73" name="Line 45"/>
            <p:cNvSpPr>
              <a:spLocks noChangeShapeType="1"/>
            </p:cNvSpPr>
            <p:nvPr/>
          </p:nvSpPr>
          <p:spPr bwMode="auto">
            <a:xfrm>
              <a:off x="1163" y="1214"/>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74" name="Line 46"/>
            <p:cNvSpPr>
              <a:spLocks noChangeShapeType="1"/>
            </p:cNvSpPr>
            <p:nvPr/>
          </p:nvSpPr>
          <p:spPr bwMode="auto">
            <a:xfrm>
              <a:off x="1286" y="1214"/>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75" name="Line 47"/>
            <p:cNvSpPr>
              <a:spLocks noChangeShapeType="1"/>
            </p:cNvSpPr>
            <p:nvPr/>
          </p:nvSpPr>
          <p:spPr bwMode="auto">
            <a:xfrm>
              <a:off x="1410" y="1214"/>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76" name="Line 48"/>
            <p:cNvSpPr>
              <a:spLocks noChangeShapeType="1"/>
            </p:cNvSpPr>
            <p:nvPr/>
          </p:nvSpPr>
          <p:spPr bwMode="auto">
            <a:xfrm>
              <a:off x="1535" y="1214"/>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77" name="Line 49"/>
            <p:cNvSpPr>
              <a:spLocks noChangeShapeType="1"/>
            </p:cNvSpPr>
            <p:nvPr/>
          </p:nvSpPr>
          <p:spPr bwMode="auto">
            <a:xfrm>
              <a:off x="1657" y="1214"/>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78" name="Line 50"/>
            <p:cNvSpPr>
              <a:spLocks noChangeShapeType="1"/>
            </p:cNvSpPr>
            <p:nvPr/>
          </p:nvSpPr>
          <p:spPr bwMode="auto">
            <a:xfrm>
              <a:off x="1782" y="1214"/>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79" name="Line 51"/>
            <p:cNvSpPr>
              <a:spLocks noChangeShapeType="1"/>
            </p:cNvSpPr>
            <p:nvPr/>
          </p:nvSpPr>
          <p:spPr bwMode="auto">
            <a:xfrm>
              <a:off x="1905" y="1214"/>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80" name="Line 52"/>
            <p:cNvSpPr>
              <a:spLocks noChangeShapeType="1"/>
            </p:cNvSpPr>
            <p:nvPr/>
          </p:nvSpPr>
          <p:spPr bwMode="auto">
            <a:xfrm>
              <a:off x="2029" y="1214"/>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81" name="Line 53"/>
            <p:cNvSpPr>
              <a:spLocks noChangeShapeType="1"/>
            </p:cNvSpPr>
            <p:nvPr/>
          </p:nvSpPr>
          <p:spPr bwMode="auto">
            <a:xfrm>
              <a:off x="2153" y="1214"/>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82" name="Line 54"/>
            <p:cNvSpPr>
              <a:spLocks noChangeShapeType="1"/>
            </p:cNvSpPr>
            <p:nvPr/>
          </p:nvSpPr>
          <p:spPr bwMode="auto">
            <a:xfrm>
              <a:off x="2276" y="1214"/>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83" name="Line 55"/>
            <p:cNvSpPr>
              <a:spLocks noChangeShapeType="1"/>
            </p:cNvSpPr>
            <p:nvPr/>
          </p:nvSpPr>
          <p:spPr bwMode="auto">
            <a:xfrm>
              <a:off x="2400" y="1214"/>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84" name="Line 56"/>
            <p:cNvSpPr>
              <a:spLocks noChangeShapeType="1"/>
            </p:cNvSpPr>
            <p:nvPr/>
          </p:nvSpPr>
          <p:spPr bwMode="auto">
            <a:xfrm>
              <a:off x="2523" y="1214"/>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85" name="Line 57"/>
            <p:cNvSpPr>
              <a:spLocks noChangeShapeType="1"/>
            </p:cNvSpPr>
            <p:nvPr/>
          </p:nvSpPr>
          <p:spPr bwMode="auto">
            <a:xfrm>
              <a:off x="2647" y="1214"/>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86" name="Line 58"/>
            <p:cNvSpPr>
              <a:spLocks noChangeShapeType="1"/>
            </p:cNvSpPr>
            <p:nvPr/>
          </p:nvSpPr>
          <p:spPr bwMode="auto">
            <a:xfrm>
              <a:off x="2771" y="1214"/>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87" name="Line 59"/>
            <p:cNvSpPr>
              <a:spLocks noChangeShapeType="1"/>
            </p:cNvSpPr>
            <p:nvPr/>
          </p:nvSpPr>
          <p:spPr bwMode="auto">
            <a:xfrm>
              <a:off x="2895" y="1214"/>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88" name="Line 60"/>
            <p:cNvSpPr>
              <a:spLocks noChangeShapeType="1"/>
            </p:cNvSpPr>
            <p:nvPr/>
          </p:nvSpPr>
          <p:spPr bwMode="auto">
            <a:xfrm>
              <a:off x="3019" y="1214"/>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89" name="Line 61"/>
            <p:cNvSpPr>
              <a:spLocks noChangeShapeType="1"/>
            </p:cNvSpPr>
            <p:nvPr/>
          </p:nvSpPr>
          <p:spPr bwMode="auto">
            <a:xfrm>
              <a:off x="3142" y="1214"/>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90" name="Line 62"/>
            <p:cNvSpPr>
              <a:spLocks noChangeShapeType="1"/>
            </p:cNvSpPr>
            <p:nvPr/>
          </p:nvSpPr>
          <p:spPr bwMode="auto">
            <a:xfrm>
              <a:off x="3266" y="1214"/>
              <a:ext cx="0" cy="115"/>
            </a:xfrm>
            <a:prstGeom prst="line">
              <a:avLst/>
            </a:prstGeom>
            <a:noFill/>
            <a:ln w="12700" cap="sq">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391" name="Freeform 63"/>
            <p:cNvSpPr>
              <a:spLocks/>
            </p:cNvSpPr>
            <p:nvPr/>
          </p:nvSpPr>
          <p:spPr bwMode="auto">
            <a:xfrm>
              <a:off x="1408" y="1323"/>
              <a:ext cx="235" cy="732"/>
            </a:xfrm>
            <a:custGeom>
              <a:avLst/>
              <a:gdLst>
                <a:gd name="T0" fmla="*/ 0 w 235"/>
                <a:gd name="T1" fmla="*/ 0 h 732"/>
                <a:gd name="T2" fmla="*/ 0 w 235"/>
                <a:gd name="T3" fmla="*/ 732 h 732"/>
                <a:gd name="T4" fmla="*/ 235 w 235"/>
                <a:gd name="T5" fmla="*/ 732 h 732"/>
              </a:gdLst>
              <a:ahLst/>
              <a:cxnLst>
                <a:cxn ang="0">
                  <a:pos x="T0" y="T1"/>
                </a:cxn>
                <a:cxn ang="0">
                  <a:pos x="T2" y="T3"/>
                </a:cxn>
                <a:cxn ang="0">
                  <a:pos x="T4" y="T5"/>
                </a:cxn>
              </a:cxnLst>
              <a:rect l="0" t="0" r="r" b="b"/>
              <a:pathLst>
                <a:path w="235" h="732">
                  <a:moveTo>
                    <a:pt x="0" y="0"/>
                  </a:moveTo>
                  <a:lnTo>
                    <a:pt x="0" y="732"/>
                  </a:lnTo>
                  <a:lnTo>
                    <a:pt x="235" y="732"/>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sp>
          <p:nvSpPr>
            <p:cNvPr id="227392" name="Text Box 64"/>
            <p:cNvSpPr txBox="1">
              <a:spLocks noChangeArrowheads="1"/>
            </p:cNvSpPr>
            <p:nvPr/>
          </p:nvSpPr>
          <p:spPr bwMode="auto">
            <a:xfrm>
              <a:off x="673" y="970"/>
              <a:ext cx="168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012" tIns="41005" rIns="82012" bIns="41005">
              <a:spAutoFit/>
            </a:bodyPr>
            <a:lstStyle>
              <a:lvl1pPr>
                <a:defRPr>
                  <a:solidFill>
                    <a:schemeClr val="tx1"/>
                  </a:solidFill>
                  <a:latin typeface="Arial" charset="0"/>
                  <a:ea typeface="ＭＳ Ｐゴシック" charset="0"/>
                </a:defRPr>
              </a:lvl1pPr>
              <a:lvl2pPr marL="409575">
                <a:defRPr>
                  <a:solidFill>
                    <a:schemeClr val="tx1"/>
                  </a:solidFill>
                  <a:latin typeface="Arial" charset="0"/>
                  <a:ea typeface="ＭＳ Ｐゴシック" charset="0"/>
                </a:defRPr>
              </a:lvl2pPr>
              <a:lvl3pPr marL="820738">
                <a:defRPr>
                  <a:solidFill>
                    <a:schemeClr val="tx1"/>
                  </a:solidFill>
                  <a:latin typeface="Arial" charset="0"/>
                  <a:ea typeface="ＭＳ Ｐゴシック" charset="0"/>
                </a:defRPr>
              </a:lvl3pPr>
              <a:lvl4pPr marL="1230313">
                <a:defRPr>
                  <a:solidFill>
                    <a:schemeClr val="tx1"/>
                  </a:solidFill>
                  <a:latin typeface="Arial" charset="0"/>
                  <a:ea typeface="ＭＳ Ｐゴシック" charset="0"/>
                </a:defRPr>
              </a:lvl4pPr>
              <a:lvl5pPr marL="1641475">
                <a:defRPr>
                  <a:solidFill>
                    <a:schemeClr val="tx1"/>
                  </a:solidFill>
                  <a:latin typeface="Arial" charset="0"/>
                  <a:ea typeface="ＭＳ Ｐゴシック" charset="0"/>
                </a:defRPr>
              </a:lvl5pPr>
              <a:lvl6pPr marL="2098675" fontAlgn="base">
                <a:spcBef>
                  <a:spcPct val="0"/>
                </a:spcBef>
                <a:spcAft>
                  <a:spcPct val="0"/>
                </a:spcAft>
                <a:defRPr>
                  <a:solidFill>
                    <a:schemeClr val="tx1"/>
                  </a:solidFill>
                  <a:latin typeface="Arial" charset="0"/>
                  <a:ea typeface="ＭＳ Ｐゴシック" charset="0"/>
                </a:defRPr>
              </a:lvl6pPr>
              <a:lvl7pPr marL="2555875" fontAlgn="base">
                <a:spcBef>
                  <a:spcPct val="0"/>
                </a:spcBef>
                <a:spcAft>
                  <a:spcPct val="0"/>
                </a:spcAft>
                <a:defRPr>
                  <a:solidFill>
                    <a:schemeClr val="tx1"/>
                  </a:solidFill>
                  <a:latin typeface="Arial" charset="0"/>
                  <a:ea typeface="ＭＳ Ｐゴシック" charset="0"/>
                </a:defRPr>
              </a:lvl7pPr>
              <a:lvl8pPr marL="3013075" fontAlgn="base">
                <a:spcBef>
                  <a:spcPct val="0"/>
                </a:spcBef>
                <a:spcAft>
                  <a:spcPct val="0"/>
                </a:spcAft>
                <a:defRPr>
                  <a:solidFill>
                    <a:schemeClr val="tx1"/>
                  </a:solidFill>
                  <a:latin typeface="Arial" charset="0"/>
                  <a:ea typeface="ＭＳ Ｐゴシック" charset="0"/>
                </a:defRPr>
              </a:lvl8pPr>
              <a:lvl9pPr marL="3470275" fontAlgn="base">
                <a:spcBef>
                  <a:spcPct val="0"/>
                </a:spcBef>
                <a:spcAft>
                  <a:spcPct val="0"/>
                </a:spcAft>
                <a:defRPr>
                  <a:solidFill>
                    <a:schemeClr val="tx1"/>
                  </a:solidFill>
                  <a:latin typeface="Arial" charset="0"/>
                  <a:ea typeface="ＭＳ Ｐゴシック" charset="0"/>
                </a:defRPr>
              </a:lvl9pPr>
            </a:lstStyle>
            <a:p>
              <a:pPr>
                <a:lnSpc>
                  <a:spcPct val="90000"/>
                </a:lnSpc>
              </a:pPr>
              <a:r>
                <a:rPr lang="en-GB" sz="1200" b="1" dirty="0">
                  <a:solidFill>
                    <a:srgbClr val="FF0000"/>
                  </a:solidFill>
                  <a:latin typeface="Arial Unicode MS" charset="0"/>
                  <a:ea typeface="Arial Unicode MS" charset="0"/>
                  <a:cs typeface="Arial" charset="0"/>
                </a:rPr>
                <a:t>Input Message Bit-stream</a:t>
              </a:r>
            </a:p>
          </p:txBody>
        </p:sp>
      </p:grpSp>
      <p:grpSp>
        <p:nvGrpSpPr>
          <p:cNvPr id="227393" name="Group 65"/>
          <p:cNvGrpSpPr>
            <a:grpSpLocks/>
          </p:cNvGrpSpPr>
          <p:nvPr/>
        </p:nvGrpSpPr>
        <p:grpSpPr bwMode="auto">
          <a:xfrm>
            <a:off x="4062413" y="3330575"/>
            <a:ext cx="4999037" cy="2819400"/>
            <a:chOff x="2559" y="2098"/>
            <a:chExt cx="3149" cy="1776"/>
          </a:xfrm>
        </p:grpSpPr>
        <p:pic>
          <p:nvPicPr>
            <p:cNvPr id="227394" name="Picture 66" descr="j02320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3" y="3033"/>
              <a:ext cx="735" cy="841"/>
            </a:xfrm>
            <a:prstGeom prst="rect">
              <a:avLst/>
            </a:prstGeom>
            <a:noFill/>
            <a:extLst>
              <a:ext uri="{909E8E84-426E-40dd-AFC4-6F175D3DCCD1}">
                <a14:hiddenFill xmlns:a14="http://schemas.microsoft.com/office/drawing/2010/main">
                  <a:solidFill>
                    <a:srgbClr val="FFFFFF"/>
                  </a:solidFill>
                </a14:hiddenFill>
              </a:ext>
            </a:extLst>
          </p:spPr>
        </p:pic>
        <p:sp>
          <p:nvSpPr>
            <p:cNvPr id="227395" name="Rectangle 67"/>
            <p:cNvSpPr>
              <a:spLocks noChangeArrowheads="1"/>
            </p:cNvSpPr>
            <p:nvPr/>
          </p:nvSpPr>
          <p:spPr bwMode="auto">
            <a:xfrm>
              <a:off x="5528" y="3301"/>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a:t>
              </a:r>
            </a:p>
          </p:txBody>
        </p:sp>
        <p:sp>
          <p:nvSpPr>
            <p:cNvPr id="227396" name="Rectangle 68"/>
            <p:cNvSpPr>
              <a:spLocks noChangeArrowheads="1"/>
            </p:cNvSpPr>
            <p:nvPr/>
          </p:nvSpPr>
          <p:spPr bwMode="auto">
            <a:xfrm>
              <a:off x="5405" y="3301"/>
              <a:ext cx="123"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n</a:t>
              </a:r>
            </a:p>
          </p:txBody>
        </p:sp>
        <p:sp>
          <p:nvSpPr>
            <p:cNvPr id="227397" name="Rectangle 69"/>
            <p:cNvSpPr>
              <a:spLocks noChangeArrowheads="1"/>
            </p:cNvSpPr>
            <p:nvPr/>
          </p:nvSpPr>
          <p:spPr bwMode="auto">
            <a:xfrm>
              <a:off x="5281" y="3301"/>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a:t>
              </a:r>
            </a:p>
          </p:txBody>
        </p:sp>
        <p:sp>
          <p:nvSpPr>
            <p:cNvPr id="227398" name="Rectangle 70"/>
            <p:cNvSpPr>
              <a:spLocks noChangeArrowheads="1"/>
            </p:cNvSpPr>
            <p:nvPr/>
          </p:nvSpPr>
          <p:spPr bwMode="auto">
            <a:xfrm>
              <a:off x="5157" y="3301"/>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&lt;</a:t>
              </a:r>
            </a:p>
          </p:txBody>
        </p:sp>
        <p:sp>
          <p:nvSpPr>
            <p:cNvPr id="227399" name="Rectangle 71"/>
            <p:cNvSpPr>
              <a:spLocks noChangeArrowheads="1"/>
            </p:cNvSpPr>
            <p:nvPr/>
          </p:nvSpPr>
          <p:spPr bwMode="auto">
            <a:xfrm>
              <a:off x="5033" y="3301"/>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h</a:t>
              </a:r>
            </a:p>
          </p:txBody>
        </p:sp>
        <p:sp>
          <p:nvSpPr>
            <p:cNvPr id="227400" name="Rectangle 72"/>
            <p:cNvSpPr>
              <a:spLocks noChangeArrowheads="1"/>
            </p:cNvSpPr>
            <p:nvPr/>
          </p:nvSpPr>
          <p:spPr bwMode="auto">
            <a:xfrm>
              <a:off x="4909" y="3301"/>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t</a:t>
              </a:r>
            </a:p>
          </p:txBody>
        </p:sp>
        <p:sp>
          <p:nvSpPr>
            <p:cNvPr id="227401" name="Rectangle 73"/>
            <p:cNvSpPr>
              <a:spLocks noChangeArrowheads="1"/>
            </p:cNvSpPr>
            <p:nvPr/>
          </p:nvSpPr>
          <p:spPr bwMode="auto">
            <a:xfrm>
              <a:off x="4786" y="3301"/>
              <a:ext cx="123"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i</a:t>
              </a:r>
            </a:p>
          </p:txBody>
        </p:sp>
        <p:sp>
          <p:nvSpPr>
            <p:cNvPr id="227402" name="Rectangle 74"/>
            <p:cNvSpPr>
              <a:spLocks noChangeArrowheads="1"/>
            </p:cNvSpPr>
            <p:nvPr/>
          </p:nvSpPr>
          <p:spPr bwMode="auto">
            <a:xfrm>
              <a:off x="4662" y="3301"/>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m</a:t>
              </a:r>
            </a:p>
          </p:txBody>
        </p:sp>
        <p:sp>
          <p:nvSpPr>
            <p:cNvPr id="227403" name="Rectangle 75"/>
            <p:cNvSpPr>
              <a:spLocks noChangeArrowheads="1"/>
            </p:cNvSpPr>
            <p:nvPr/>
          </p:nvSpPr>
          <p:spPr bwMode="auto">
            <a:xfrm>
              <a:off x="4539" y="3301"/>
              <a:ext cx="123"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S</a:t>
              </a:r>
            </a:p>
          </p:txBody>
        </p:sp>
        <p:sp>
          <p:nvSpPr>
            <p:cNvPr id="227404" name="Rectangle 76"/>
            <p:cNvSpPr>
              <a:spLocks noChangeArrowheads="1"/>
            </p:cNvSpPr>
            <p:nvPr/>
          </p:nvSpPr>
          <p:spPr bwMode="auto">
            <a:xfrm>
              <a:off x="4415" y="3301"/>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a:t>
              </a:r>
            </a:p>
          </p:txBody>
        </p:sp>
        <p:sp>
          <p:nvSpPr>
            <p:cNvPr id="227405" name="Rectangle 77"/>
            <p:cNvSpPr>
              <a:spLocks noChangeArrowheads="1"/>
            </p:cNvSpPr>
            <p:nvPr/>
          </p:nvSpPr>
          <p:spPr bwMode="auto">
            <a:xfrm>
              <a:off x="4291" y="3301"/>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r</a:t>
              </a:r>
            </a:p>
          </p:txBody>
        </p:sp>
        <p:sp>
          <p:nvSpPr>
            <p:cNvPr id="227406" name="Rectangle 78"/>
            <p:cNvSpPr>
              <a:spLocks noChangeArrowheads="1"/>
            </p:cNvSpPr>
            <p:nvPr/>
          </p:nvSpPr>
          <p:spPr bwMode="auto">
            <a:xfrm>
              <a:off x="4168" y="3301"/>
              <a:ext cx="123"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M</a:t>
              </a:r>
            </a:p>
          </p:txBody>
        </p:sp>
        <p:sp>
          <p:nvSpPr>
            <p:cNvPr id="227407" name="Rectangle 79"/>
            <p:cNvSpPr>
              <a:spLocks noChangeArrowheads="1"/>
            </p:cNvSpPr>
            <p:nvPr/>
          </p:nvSpPr>
          <p:spPr bwMode="auto">
            <a:xfrm>
              <a:off x="4043" y="3301"/>
              <a:ext cx="125"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&gt;</a:t>
              </a:r>
            </a:p>
          </p:txBody>
        </p:sp>
        <p:sp>
          <p:nvSpPr>
            <p:cNvPr id="227408" name="Rectangle 80"/>
            <p:cNvSpPr>
              <a:spLocks noChangeArrowheads="1"/>
            </p:cNvSpPr>
            <p:nvPr/>
          </p:nvSpPr>
          <p:spPr bwMode="auto">
            <a:xfrm>
              <a:off x="3921" y="3301"/>
              <a:ext cx="122"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e</a:t>
              </a:r>
            </a:p>
          </p:txBody>
        </p:sp>
        <p:sp>
          <p:nvSpPr>
            <p:cNvPr id="227409" name="Rectangle 81"/>
            <p:cNvSpPr>
              <a:spLocks noChangeArrowheads="1"/>
            </p:cNvSpPr>
            <p:nvPr/>
          </p:nvSpPr>
          <p:spPr bwMode="auto">
            <a:xfrm>
              <a:off x="3796" y="3301"/>
              <a:ext cx="125"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m</a:t>
              </a:r>
            </a:p>
          </p:txBody>
        </p:sp>
        <p:sp>
          <p:nvSpPr>
            <p:cNvPr id="227410" name="Rectangle 82"/>
            <p:cNvSpPr>
              <a:spLocks noChangeArrowheads="1"/>
            </p:cNvSpPr>
            <p:nvPr/>
          </p:nvSpPr>
          <p:spPr bwMode="auto">
            <a:xfrm>
              <a:off x="3672" y="3301"/>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a</a:t>
              </a:r>
            </a:p>
          </p:txBody>
        </p:sp>
        <p:sp>
          <p:nvSpPr>
            <p:cNvPr id="227411" name="Rectangle 83"/>
            <p:cNvSpPr>
              <a:spLocks noChangeArrowheads="1"/>
            </p:cNvSpPr>
            <p:nvPr/>
          </p:nvSpPr>
          <p:spPr bwMode="auto">
            <a:xfrm>
              <a:off x="3549" y="3301"/>
              <a:ext cx="123"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n</a:t>
              </a:r>
            </a:p>
          </p:txBody>
        </p:sp>
        <p:sp>
          <p:nvSpPr>
            <p:cNvPr id="227412" name="Rectangle 84"/>
            <p:cNvSpPr>
              <a:spLocks noChangeArrowheads="1"/>
            </p:cNvSpPr>
            <p:nvPr/>
          </p:nvSpPr>
          <p:spPr bwMode="auto">
            <a:xfrm>
              <a:off x="3425" y="3301"/>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&lt;</a:t>
              </a:r>
            </a:p>
          </p:txBody>
        </p:sp>
        <p:sp>
          <p:nvSpPr>
            <p:cNvPr id="227413" name="Rectangle 85"/>
            <p:cNvSpPr>
              <a:spLocks noChangeArrowheads="1"/>
            </p:cNvSpPr>
            <p:nvPr/>
          </p:nvSpPr>
          <p:spPr bwMode="auto">
            <a:xfrm>
              <a:off x="3302" y="3301"/>
              <a:ext cx="123"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&gt;</a:t>
              </a:r>
            </a:p>
          </p:txBody>
        </p:sp>
        <p:sp>
          <p:nvSpPr>
            <p:cNvPr id="227414" name="Rectangle 86"/>
            <p:cNvSpPr>
              <a:spLocks noChangeArrowheads="1"/>
            </p:cNvSpPr>
            <p:nvPr/>
          </p:nvSpPr>
          <p:spPr bwMode="auto">
            <a:xfrm>
              <a:off x="3178" y="3301"/>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r</a:t>
              </a:r>
            </a:p>
          </p:txBody>
        </p:sp>
        <p:sp>
          <p:nvSpPr>
            <p:cNvPr id="227415" name="Rectangle 87"/>
            <p:cNvSpPr>
              <a:spLocks noChangeArrowheads="1"/>
            </p:cNvSpPr>
            <p:nvPr/>
          </p:nvSpPr>
          <p:spPr bwMode="auto">
            <a:xfrm>
              <a:off x="3054" y="3301"/>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e</a:t>
              </a:r>
            </a:p>
          </p:txBody>
        </p:sp>
        <p:sp>
          <p:nvSpPr>
            <p:cNvPr id="227416" name="Rectangle 88"/>
            <p:cNvSpPr>
              <a:spLocks noChangeArrowheads="1"/>
            </p:cNvSpPr>
            <p:nvPr/>
          </p:nvSpPr>
          <p:spPr bwMode="auto">
            <a:xfrm>
              <a:off x="2930" y="3301"/>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d</a:t>
              </a:r>
            </a:p>
          </p:txBody>
        </p:sp>
        <p:sp>
          <p:nvSpPr>
            <p:cNvPr id="227417" name="Rectangle 89"/>
            <p:cNvSpPr>
              <a:spLocks noChangeArrowheads="1"/>
            </p:cNvSpPr>
            <p:nvPr/>
          </p:nvSpPr>
          <p:spPr bwMode="auto">
            <a:xfrm>
              <a:off x="2806" y="3301"/>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r</a:t>
              </a:r>
            </a:p>
          </p:txBody>
        </p:sp>
        <p:sp>
          <p:nvSpPr>
            <p:cNvPr id="227418" name="Rectangle 90"/>
            <p:cNvSpPr>
              <a:spLocks noChangeArrowheads="1"/>
            </p:cNvSpPr>
            <p:nvPr/>
          </p:nvSpPr>
          <p:spPr bwMode="auto">
            <a:xfrm>
              <a:off x="2683" y="3301"/>
              <a:ext cx="123"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o</a:t>
              </a:r>
            </a:p>
          </p:txBody>
        </p:sp>
        <p:sp>
          <p:nvSpPr>
            <p:cNvPr id="227419" name="Rectangle 91"/>
            <p:cNvSpPr>
              <a:spLocks noChangeArrowheads="1"/>
            </p:cNvSpPr>
            <p:nvPr/>
          </p:nvSpPr>
          <p:spPr bwMode="auto">
            <a:xfrm>
              <a:off x="2559" y="3301"/>
              <a:ext cx="124" cy="115"/>
            </a:xfrm>
            <a:prstGeom prst="rect">
              <a:avLst/>
            </a:prstGeom>
            <a:gradFill rotWithShape="0">
              <a:gsLst>
                <a:gs pos="0">
                  <a:srgbClr val="F3FEBA"/>
                </a:gs>
                <a:gs pos="100000">
                  <a:srgbClr val="F3FEBA">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algn="ctr">
                <a:spcBef>
                  <a:spcPct val="20000"/>
                </a:spcBef>
              </a:pPr>
              <a:r>
                <a:rPr lang="en-GB" sz="1200" b="1">
                  <a:latin typeface="Courier New" charset="0"/>
                </a:rPr>
                <a:t>&lt;</a:t>
              </a:r>
            </a:p>
          </p:txBody>
        </p:sp>
        <p:sp>
          <p:nvSpPr>
            <p:cNvPr id="227420" name="Line 92"/>
            <p:cNvSpPr>
              <a:spLocks noChangeShapeType="1"/>
            </p:cNvSpPr>
            <p:nvPr/>
          </p:nvSpPr>
          <p:spPr bwMode="auto">
            <a:xfrm>
              <a:off x="2559" y="3301"/>
              <a:ext cx="3093" cy="0"/>
            </a:xfrm>
            <a:prstGeom prst="line">
              <a:avLst/>
            </a:prstGeom>
            <a:noFill/>
            <a:ln w="12700" cap="sq">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21" name="Line 93"/>
            <p:cNvSpPr>
              <a:spLocks noChangeShapeType="1"/>
            </p:cNvSpPr>
            <p:nvPr/>
          </p:nvSpPr>
          <p:spPr bwMode="auto">
            <a:xfrm>
              <a:off x="2559" y="3416"/>
              <a:ext cx="3093" cy="0"/>
            </a:xfrm>
            <a:prstGeom prst="line">
              <a:avLst/>
            </a:prstGeom>
            <a:noFill/>
            <a:ln w="12700" cap="sq">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22" name="Line 94"/>
            <p:cNvSpPr>
              <a:spLocks noChangeShapeType="1"/>
            </p:cNvSpPr>
            <p:nvPr/>
          </p:nvSpPr>
          <p:spPr bwMode="auto">
            <a:xfrm>
              <a:off x="2559" y="3301"/>
              <a:ext cx="0" cy="115"/>
            </a:xfrm>
            <a:prstGeom prst="line">
              <a:avLst/>
            </a:prstGeom>
            <a:noFill/>
            <a:ln w="12700" cap="sq">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23" name="Line 95"/>
            <p:cNvSpPr>
              <a:spLocks noChangeShapeType="1"/>
            </p:cNvSpPr>
            <p:nvPr/>
          </p:nvSpPr>
          <p:spPr bwMode="auto">
            <a:xfrm>
              <a:off x="2683" y="3301"/>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24" name="Line 96"/>
            <p:cNvSpPr>
              <a:spLocks noChangeShapeType="1"/>
            </p:cNvSpPr>
            <p:nvPr/>
          </p:nvSpPr>
          <p:spPr bwMode="auto">
            <a:xfrm>
              <a:off x="2806" y="3301"/>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25" name="Line 97"/>
            <p:cNvSpPr>
              <a:spLocks noChangeShapeType="1"/>
            </p:cNvSpPr>
            <p:nvPr/>
          </p:nvSpPr>
          <p:spPr bwMode="auto">
            <a:xfrm>
              <a:off x="2930" y="3301"/>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26" name="Line 98"/>
            <p:cNvSpPr>
              <a:spLocks noChangeShapeType="1"/>
            </p:cNvSpPr>
            <p:nvPr/>
          </p:nvSpPr>
          <p:spPr bwMode="auto">
            <a:xfrm>
              <a:off x="3054" y="3301"/>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27" name="Line 99"/>
            <p:cNvSpPr>
              <a:spLocks noChangeShapeType="1"/>
            </p:cNvSpPr>
            <p:nvPr/>
          </p:nvSpPr>
          <p:spPr bwMode="auto">
            <a:xfrm>
              <a:off x="3178" y="3301"/>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28" name="Line 100"/>
            <p:cNvSpPr>
              <a:spLocks noChangeShapeType="1"/>
            </p:cNvSpPr>
            <p:nvPr/>
          </p:nvSpPr>
          <p:spPr bwMode="auto">
            <a:xfrm>
              <a:off x="3302" y="3301"/>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29" name="Line 101"/>
            <p:cNvSpPr>
              <a:spLocks noChangeShapeType="1"/>
            </p:cNvSpPr>
            <p:nvPr/>
          </p:nvSpPr>
          <p:spPr bwMode="auto">
            <a:xfrm>
              <a:off x="3425" y="3301"/>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30" name="Line 102"/>
            <p:cNvSpPr>
              <a:spLocks noChangeShapeType="1"/>
            </p:cNvSpPr>
            <p:nvPr/>
          </p:nvSpPr>
          <p:spPr bwMode="auto">
            <a:xfrm>
              <a:off x="3549" y="3301"/>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31" name="Line 103"/>
            <p:cNvSpPr>
              <a:spLocks noChangeShapeType="1"/>
            </p:cNvSpPr>
            <p:nvPr/>
          </p:nvSpPr>
          <p:spPr bwMode="auto">
            <a:xfrm>
              <a:off x="3672" y="3301"/>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32" name="Line 104"/>
            <p:cNvSpPr>
              <a:spLocks noChangeShapeType="1"/>
            </p:cNvSpPr>
            <p:nvPr/>
          </p:nvSpPr>
          <p:spPr bwMode="auto">
            <a:xfrm>
              <a:off x="3796" y="3301"/>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33" name="Line 105"/>
            <p:cNvSpPr>
              <a:spLocks noChangeShapeType="1"/>
            </p:cNvSpPr>
            <p:nvPr/>
          </p:nvSpPr>
          <p:spPr bwMode="auto">
            <a:xfrm>
              <a:off x="3921" y="3301"/>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34" name="Line 106"/>
            <p:cNvSpPr>
              <a:spLocks noChangeShapeType="1"/>
            </p:cNvSpPr>
            <p:nvPr/>
          </p:nvSpPr>
          <p:spPr bwMode="auto">
            <a:xfrm>
              <a:off x="4043" y="3301"/>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35" name="Line 107"/>
            <p:cNvSpPr>
              <a:spLocks noChangeShapeType="1"/>
            </p:cNvSpPr>
            <p:nvPr/>
          </p:nvSpPr>
          <p:spPr bwMode="auto">
            <a:xfrm>
              <a:off x="4168" y="3301"/>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36" name="Line 108"/>
            <p:cNvSpPr>
              <a:spLocks noChangeShapeType="1"/>
            </p:cNvSpPr>
            <p:nvPr/>
          </p:nvSpPr>
          <p:spPr bwMode="auto">
            <a:xfrm>
              <a:off x="4291" y="3301"/>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37" name="Line 109"/>
            <p:cNvSpPr>
              <a:spLocks noChangeShapeType="1"/>
            </p:cNvSpPr>
            <p:nvPr/>
          </p:nvSpPr>
          <p:spPr bwMode="auto">
            <a:xfrm>
              <a:off x="4415" y="3301"/>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38" name="Line 110"/>
            <p:cNvSpPr>
              <a:spLocks noChangeShapeType="1"/>
            </p:cNvSpPr>
            <p:nvPr/>
          </p:nvSpPr>
          <p:spPr bwMode="auto">
            <a:xfrm>
              <a:off x="4539" y="3301"/>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39" name="Line 111"/>
            <p:cNvSpPr>
              <a:spLocks noChangeShapeType="1"/>
            </p:cNvSpPr>
            <p:nvPr/>
          </p:nvSpPr>
          <p:spPr bwMode="auto">
            <a:xfrm>
              <a:off x="4662" y="3301"/>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40" name="Line 112"/>
            <p:cNvSpPr>
              <a:spLocks noChangeShapeType="1"/>
            </p:cNvSpPr>
            <p:nvPr/>
          </p:nvSpPr>
          <p:spPr bwMode="auto">
            <a:xfrm>
              <a:off x="4786" y="3301"/>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41" name="Line 113"/>
            <p:cNvSpPr>
              <a:spLocks noChangeShapeType="1"/>
            </p:cNvSpPr>
            <p:nvPr/>
          </p:nvSpPr>
          <p:spPr bwMode="auto">
            <a:xfrm>
              <a:off x="4909" y="3301"/>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42" name="Line 114"/>
            <p:cNvSpPr>
              <a:spLocks noChangeShapeType="1"/>
            </p:cNvSpPr>
            <p:nvPr/>
          </p:nvSpPr>
          <p:spPr bwMode="auto">
            <a:xfrm>
              <a:off x="5033" y="3301"/>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43" name="Line 115"/>
            <p:cNvSpPr>
              <a:spLocks noChangeShapeType="1"/>
            </p:cNvSpPr>
            <p:nvPr/>
          </p:nvSpPr>
          <p:spPr bwMode="auto">
            <a:xfrm>
              <a:off x="5157" y="3301"/>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44" name="Line 116"/>
            <p:cNvSpPr>
              <a:spLocks noChangeShapeType="1"/>
            </p:cNvSpPr>
            <p:nvPr/>
          </p:nvSpPr>
          <p:spPr bwMode="auto">
            <a:xfrm>
              <a:off x="5281" y="3301"/>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45" name="Line 117"/>
            <p:cNvSpPr>
              <a:spLocks noChangeShapeType="1"/>
            </p:cNvSpPr>
            <p:nvPr/>
          </p:nvSpPr>
          <p:spPr bwMode="auto">
            <a:xfrm>
              <a:off x="5405" y="3301"/>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46" name="Line 118"/>
            <p:cNvSpPr>
              <a:spLocks noChangeShapeType="1"/>
            </p:cNvSpPr>
            <p:nvPr/>
          </p:nvSpPr>
          <p:spPr bwMode="auto">
            <a:xfrm>
              <a:off x="5528" y="3301"/>
              <a:ext cx="0" cy="115"/>
            </a:xfrm>
            <a:prstGeom prst="line">
              <a:avLst/>
            </a:prstGeom>
            <a:noFill/>
            <a:ln w="12700">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47" name="Line 119"/>
            <p:cNvSpPr>
              <a:spLocks noChangeShapeType="1"/>
            </p:cNvSpPr>
            <p:nvPr/>
          </p:nvSpPr>
          <p:spPr bwMode="auto">
            <a:xfrm>
              <a:off x="5652" y="3301"/>
              <a:ext cx="0" cy="115"/>
            </a:xfrm>
            <a:prstGeom prst="line">
              <a:avLst/>
            </a:prstGeom>
            <a:noFill/>
            <a:ln w="12700" cap="sq">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endParaRPr lang="en-US" sz="1600"/>
            </a:p>
          </p:txBody>
        </p:sp>
        <p:sp>
          <p:nvSpPr>
            <p:cNvPr id="227448" name="Text Box 120"/>
            <p:cNvSpPr txBox="1">
              <a:spLocks noChangeArrowheads="1"/>
            </p:cNvSpPr>
            <p:nvPr/>
          </p:nvSpPr>
          <p:spPr bwMode="auto">
            <a:xfrm>
              <a:off x="3227" y="3453"/>
              <a:ext cx="1711"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012" tIns="41005" rIns="82012" bIns="41005">
              <a:spAutoFit/>
            </a:bodyPr>
            <a:lstStyle>
              <a:lvl1pPr>
                <a:defRPr>
                  <a:solidFill>
                    <a:schemeClr val="tx1"/>
                  </a:solidFill>
                  <a:latin typeface="Arial" charset="0"/>
                  <a:ea typeface="ＭＳ Ｐゴシック" charset="0"/>
                </a:defRPr>
              </a:lvl1pPr>
              <a:lvl2pPr marL="409575">
                <a:defRPr>
                  <a:solidFill>
                    <a:schemeClr val="tx1"/>
                  </a:solidFill>
                  <a:latin typeface="Arial" charset="0"/>
                  <a:ea typeface="ＭＳ Ｐゴシック" charset="0"/>
                </a:defRPr>
              </a:lvl2pPr>
              <a:lvl3pPr marL="820738">
                <a:defRPr>
                  <a:solidFill>
                    <a:schemeClr val="tx1"/>
                  </a:solidFill>
                  <a:latin typeface="Arial" charset="0"/>
                  <a:ea typeface="ＭＳ Ｐゴシック" charset="0"/>
                </a:defRPr>
              </a:lvl3pPr>
              <a:lvl4pPr marL="1230313">
                <a:defRPr>
                  <a:solidFill>
                    <a:schemeClr val="tx1"/>
                  </a:solidFill>
                  <a:latin typeface="Arial" charset="0"/>
                  <a:ea typeface="ＭＳ Ｐゴシック" charset="0"/>
                </a:defRPr>
              </a:lvl4pPr>
              <a:lvl5pPr marL="1641475">
                <a:defRPr>
                  <a:solidFill>
                    <a:schemeClr val="tx1"/>
                  </a:solidFill>
                  <a:latin typeface="Arial" charset="0"/>
                  <a:ea typeface="ＭＳ Ｐゴシック" charset="0"/>
                </a:defRPr>
              </a:lvl5pPr>
              <a:lvl6pPr marL="2098675" fontAlgn="base">
                <a:spcBef>
                  <a:spcPct val="0"/>
                </a:spcBef>
                <a:spcAft>
                  <a:spcPct val="0"/>
                </a:spcAft>
                <a:defRPr>
                  <a:solidFill>
                    <a:schemeClr val="tx1"/>
                  </a:solidFill>
                  <a:latin typeface="Arial" charset="0"/>
                  <a:ea typeface="ＭＳ Ｐゴシック" charset="0"/>
                </a:defRPr>
              </a:lvl6pPr>
              <a:lvl7pPr marL="2555875" fontAlgn="base">
                <a:spcBef>
                  <a:spcPct val="0"/>
                </a:spcBef>
                <a:spcAft>
                  <a:spcPct val="0"/>
                </a:spcAft>
                <a:defRPr>
                  <a:solidFill>
                    <a:schemeClr val="tx1"/>
                  </a:solidFill>
                  <a:latin typeface="Arial" charset="0"/>
                  <a:ea typeface="ＭＳ Ｐゴシック" charset="0"/>
                </a:defRPr>
              </a:lvl7pPr>
              <a:lvl8pPr marL="3013075" fontAlgn="base">
                <a:spcBef>
                  <a:spcPct val="0"/>
                </a:spcBef>
                <a:spcAft>
                  <a:spcPct val="0"/>
                </a:spcAft>
                <a:defRPr>
                  <a:solidFill>
                    <a:schemeClr val="tx1"/>
                  </a:solidFill>
                  <a:latin typeface="Arial" charset="0"/>
                  <a:ea typeface="ＭＳ Ｐゴシック" charset="0"/>
                </a:defRPr>
              </a:lvl8pPr>
              <a:lvl9pPr marL="3470275" fontAlgn="base">
                <a:spcBef>
                  <a:spcPct val="0"/>
                </a:spcBef>
                <a:spcAft>
                  <a:spcPct val="0"/>
                </a:spcAft>
                <a:defRPr>
                  <a:solidFill>
                    <a:schemeClr val="tx1"/>
                  </a:solidFill>
                  <a:latin typeface="Arial" charset="0"/>
                  <a:ea typeface="ＭＳ Ｐゴシック" charset="0"/>
                </a:defRPr>
              </a:lvl9pPr>
            </a:lstStyle>
            <a:p>
              <a:pPr algn="r">
                <a:lnSpc>
                  <a:spcPct val="90000"/>
                </a:lnSpc>
              </a:pPr>
              <a:r>
                <a:rPr lang="en-GB" sz="1200" b="1">
                  <a:solidFill>
                    <a:srgbClr val="FF0000"/>
                  </a:solidFill>
                  <a:latin typeface="Arial Unicode MS" charset="0"/>
                  <a:ea typeface="Arial Unicode MS" charset="0"/>
                  <a:cs typeface="Arial" charset="0"/>
                </a:rPr>
                <a:t>Output Message Bit-stream</a:t>
              </a:r>
            </a:p>
          </p:txBody>
        </p:sp>
        <p:sp>
          <p:nvSpPr>
            <p:cNvPr id="227449" name="Freeform 121"/>
            <p:cNvSpPr>
              <a:spLocks/>
            </p:cNvSpPr>
            <p:nvPr/>
          </p:nvSpPr>
          <p:spPr bwMode="auto">
            <a:xfrm>
              <a:off x="4558" y="2098"/>
              <a:ext cx="157" cy="1194"/>
            </a:xfrm>
            <a:custGeom>
              <a:avLst/>
              <a:gdLst>
                <a:gd name="T0" fmla="*/ 0 w 157"/>
                <a:gd name="T1" fmla="*/ 0 h 1194"/>
                <a:gd name="T2" fmla="*/ 157 w 157"/>
                <a:gd name="T3" fmla="*/ 0 h 1194"/>
                <a:gd name="T4" fmla="*/ 157 w 157"/>
                <a:gd name="T5" fmla="*/ 1194 h 1194"/>
              </a:gdLst>
              <a:ahLst/>
              <a:cxnLst>
                <a:cxn ang="0">
                  <a:pos x="T0" y="T1"/>
                </a:cxn>
                <a:cxn ang="0">
                  <a:pos x="T2" y="T3"/>
                </a:cxn>
                <a:cxn ang="0">
                  <a:pos x="T4" y="T5"/>
                </a:cxn>
              </a:cxnLst>
              <a:rect l="0" t="0" r="r" b="b"/>
              <a:pathLst>
                <a:path w="157" h="1194">
                  <a:moveTo>
                    <a:pt x="0" y="0"/>
                  </a:moveTo>
                  <a:cubicBezTo>
                    <a:pt x="52" y="0"/>
                    <a:pt x="105" y="0"/>
                    <a:pt x="157" y="0"/>
                  </a:cubicBezTo>
                  <a:lnTo>
                    <a:pt x="157" y="1194"/>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00"/>
            </a:p>
          </p:txBody>
        </p:sp>
      </p:grpSp>
      <p:grpSp>
        <p:nvGrpSpPr>
          <p:cNvPr id="227450" name="Group 122"/>
          <p:cNvGrpSpPr>
            <a:grpSpLocks/>
          </p:cNvGrpSpPr>
          <p:nvPr/>
        </p:nvGrpSpPr>
        <p:grpSpPr bwMode="auto">
          <a:xfrm>
            <a:off x="457200" y="3081338"/>
            <a:ext cx="2420938" cy="3090862"/>
            <a:chOff x="288" y="1941"/>
            <a:chExt cx="1525" cy="1947"/>
          </a:xfrm>
        </p:grpSpPr>
        <p:grpSp>
          <p:nvGrpSpPr>
            <p:cNvPr id="227451" name="Group 123"/>
            <p:cNvGrpSpPr>
              <a:grpSpLocks/>
            </p:cNvGrpSpPr>
            <p:nvPr/>
          </p:nvGrpSpPr>
          <p:grpSpPr bwMode="auto">
            <a:xfrm>
              <a:off x="533" y="1941"/>
              <a:ext cx="1280" cy="1417"/>
              <a:chOff x="533" y="1941"/>
              <a:chExt cx="1280" cy="1417"/>
            </a:xfrm>
          </p:grpSpPr>
          <p:sp>
            <p:nvSpPr>
              <p:cNvPr id="227452" name="AutoShape 124"/>
              <p:cNvSpPr>
                <a:spLocks noChangeArrowheads="1"/>
              </p:cNvSpPr>
              <p:nvPr/>
            </p:nvSpPr>
            <p:spPr bwMode="auto">
              <a:xfrm>
                <a:off x="1593" y="1941"/>
                <a:ext cx="220" cy="221"/>
              </a:xfrm>
              <a:prstGeom prst="star5">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7453" name="Text Box 125"/>
              <p:cNvSpPr txBox="1">
                <a:spLocks noChangeArrowheads="1"/>
              </p:cNvSpPr>
              <p:nvPr/>
            </p:nvSpPr>
            <p:spPr bwMode="auto">
              <a:xfrm>
                <a:off x="547" y="2775"/>
                <a:ext cx="1249" cy="583"/>
              </a:xfrm>
              <a:prstGeom prst="rect">
                <a:avLst/>
              </a:prstGeom>
              <a:gradFill rotWithShape="1">
                <a:gsLst>
                  <a:gs pos="0">
                    <a:srgbClr val="F3FEBA"/>
                  </a:gs>
                  <a:gs pos="50000">
                    <a:srgbClr val="F3FEBA">
                      <a:gamma/>
                      <a:tint val="0"/>
                      <a:invGamma/>
                    </a:srgbClr>
                  </a:gs>
                  <a:gs pos="100000">
                    <a:srgbClr val="F3FEBA"/>
                  </a:gs>
                </a:gsLst>
                <a:lin ang="5400000" scaled="1"/>
              </a:gradFill>
              <a:ln w="952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GB">
                    <a:cs typeface="Arial" charset="0"/>
                  </a:rPr>
                  <a:t>Parser converts bit-stream to logical structure</a:t>
                </a:r>
              </a:p>
            </p:txBody>
          </p:sp>
          <p:sp>
            <p:nvSpPr>
              <p:cNvPr id="227454" name="Line 126"/>
              <p:cNvSpPr>
                <a:spLocks noChangeShapeType="1"/>
              </p:cNvSpPr>
              <p:nvPr/>
            </p:nvSpPr>
            <p:spPr bwMode="auto">
              <a:xfrm flipH="1">
                <a:off x="533" y="2034"/>
                <a:ext cx="1067" cy="739"/>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7455" name="Line 127"/>
              <p:cNvSpPr>
                <a:spLocks noChangeShapeType="1"/>
              </p:cNvSpPr>
              <p:nvPr/>
            </p:nvSpPr>
            <p:spPr bwMode="auto">
              <a:xfrm>
                <a:off x="1761" y="2123"/>
                <a:ext cx="34" cy="646"/>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227456" name="AutoShape 128"/>
            <p:cNvSpPr>
              <a:spLocks noChangeArrowheads="1"/>
            </p:cNvSpPr>
            <p:nvPr/>
          </p:nvSpPr>
          <p:spPr bwMode="auto">
            <a:xfrm>
              <a:off x="288" y="3312"/>
              <a:ext cx="480" cy="576"/>
            </a:xfrm>
            <a:prstGeom prst="can">
              <a:avLst>
                <a:gd name="adj" fmla="val 30000"/>
              </a:avLst>
            </a:prstGeom>
            <a:gradFill rotWithShape="1">
              <a:gsLst>
                <a:gs pos="0">
                  <a:schemeClr val="accent1">
                    <a:gamma/>
                    <a:tint val="0"/>
                    <a:invGamma/>
                  </a:schemeClr>
                </a:gs>
                <a:gs pos="50000">
                  <a:schemeClr val="accent1"/>
                </a:gs>
                <a:gs pos="100000">
                  <a:schemeClr val="accent1">
                    <a:gamma/>
                    <a:tint val="0"/>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GB">
                  <a:cs typeface="Arial" charset="0"/>
                </a:rPr>
                <a:t>Model</a:t>
              </a:r>
            </a:p>
          </p:txBody>
        </p:sp>
      </p:grpSp>
      <p:grpSp>
        <p:nvGrpSpPr>
          <p:cNvPr id="227457" name="Group 129"/>
          <p:cNvGrpSpPr>
            <a:grpSpLocks/>
          </p:cNvGrpSpPr>
          <p:nvPr/>
        </p:nvGrpSpPr>
        <p:grpSpPr bwMode="auto">
          <a:xfrm>
            <a:off x="6677025" y="838200"/>
            <a:ext cx="2314575" cy="2598738"/>
            <a:chOff x="4206" y="528"/>
            <a:chExt cx="1458" cy="1637"/>
          </a:xfrm>
        </p:grpSpPr>
        <p:grpSp>
          <p:nvGrpSpPr>
            <p:cNvPr id="227458" name="Group 130"/>
            <p:cNvGrpSpPr>
              <a:grpSpLocks/>
            </p:cNvGrpSpPr>
            <p:nvPr/>
          </p:nvGrpSpPr>
          <p:grpSpPr bwMode="auto">
            <a:xfrm>
              <a:off x="4206" y="1021"/>
              <a:ext cx="1256" cy="1144"/>
              <a:chOff x="4206" y="1021"/>
              <a:chExt cx="1256" cy="1144"/>
            </a:xfrm>
          </p:grpSpPr>
          <p:sp>
            <p:nvSpPr>
              <p:cNvPr id="227459" name="AutoShape 131"/>
              <p:cNvSpPr>
                <a:spLocks noChangeArrowheads="1"/>
              </p:cNvSpPr>
              <p:nvPr/>
            </p:nvSpPr>
            <p:spPr bwMode="auto">
              <a:xfrm>
                <a:off x="4356" y="1944"/>
                <a:ext cx="220" cy="221"/>
              </a:xfrm>
              <a:prstGeom prst="star5">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7460" name="Text Box 132"/>
              <p:cNvSpPr txBox="1">
                <a:spLocks noChangeArrowheads="1"/>
              </p:cNvSpPr>
              <p:nvPr/>
            </p:nvSpPr>
            <p:spPr bwMode="auto">
              <a:xfrm>
                <a:off x="4213" y="1021"/>
                <a:ext cx="1249" cy="583"/>
              </a:xfrm>
              <a:prstGeom prst="rect">
                <a:avLst/>
              </a:prstGeom>
              <a:gradFill rotWithShape="1">
                <a:gsLst>
                  <a:gs pos="0">
                    <a:srgbClr val="F3FEBA"/>
                  </a:gs>
                  <a:gs pos="50000">
                    <a:srgbClr val="F3FEBA">
                      <a:gamma/>
                      <a:tint val="0"/>
                      <a:invGamma/>
                    </a:srgbClr>
                  </a:gs>
                  <a:gs pos="100000">
                    <a:srgbClr val="F3FEBA"/>
                  </a:gs>
                </a:gsLst>
                <a:lin ang="5400000" scaled="1"/>
              </a:gradFill>
              <a:ln w="952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GB">
                    <a:cs typeface="Arial" charset="0"/>
                  </a:rPr>
                  <a:t>Parser converts logical structure to bit-stream</a:t>
                </a:r>
              </a:p>
            </p:txBody>
          </p:sp>
          <p:sp>
            <p:nvSpPr>
              <p:cNvPr id="227461" name="Line 133"/>
              <p:cNvSpPr>
                <a:spLocks noChangeShapeType="1"/>
              </p:cNvSpPr>
              <p:nvPr/>
            </p:nvSpPr>
            <p:spPr bwMode="auto">
              <a:xfrm>
                <a:off x="4206" y="1596"/>
                <a:ext cx="156" cy="414"/>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7462" name="Line 134"/>
              <p:cNvSpPr>
                <a:spLocks noChangeShapeType="1"/>
              </p:cNvSpPr>
              <p:nvPr/>
            </p:nvSpPr>
            <p:spPr bwMode="auto">
              <a:xfrm flipH="1">
                <a:off x="4550" y="1592"/>
                <a:ext cx="904" cy="449"/>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227463" name="AutoShape 135"/>
            <p:cNvSpPr>
              <a:spLocks noChangeArrowheads="1"/>
            </p:cNvSpPr>
            <p:nvPr/>
          </p:nvSpPr>
          <p:spPr bwMode="auto">
            <a:xfrm>
              <a:off x="5184" y="528"/>
              <a:ext cx="480" cy="576"/>
            </a:xfrm>
            <a:prstGeom prst="can">
              <a:avLst>
                <a:gd name="adj" fmla="val 30000"/>
              </a:avLst>
            </a:prstGeom>
            <a:gradFill rotWithShape="1">
              <a:gsLst>
                <a:gs pos="0">
                  <a:schemeClr val="accent1">
                    <a:gamma/>
                    <a:tint val="0"/>
                    <a:invGamma/>
                  </a:schemeClr>
                </a:gs>
                <a:gs pos="50000">
                  <a:schemeClr val="accent1"/>
                </a:gs>
                <a:gs pos="100000">
                  <a:schemeClr val="accent1">
                    <a:gamma/>
                    <a:tint val="0"/>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GB">
                  <a:cs typeface="Arial" charset="0"/>
                </a:rPr>
                <a:t>Model</a:t>
              </a:r>
            </a:p>
          </p:txBody>
        </p:sp>
      </p:grpSp>
      <p:grpSp>
        <p:nvGrpSpPr>
          <p:cNvPr id="227464" name="Group 136"/>
          <p:cNvGrpSpPr>
            <a:grpSpLocks/>
          </p:cNvGrpSpPr>
          <p:nvPr/>
        </p:nvGrpSpPr>
        <p:grpSpPr bwMode="auto">
          <a:xfrm>
            <a:off x="2279650" y="2806700"/>
            <a:ext cx="1201738" cy="912813"/>
            <a:chOff x="1524" y="552"/>
            <a:chExt cx="3149" cy="2047"/>
          </a:xfrm>
        </p:grpSpPr>
        <p:sp>
          <p:nvSpPr>
            <p:cNvPr id="227465" name="AutoShape 137"/>
            <p:cNvSpPr>
              <a:spLocks noChangeArrowheads="1"/>
            </p:cNvSpPr>
            <p:nvPr/>
          </p:nvSpPr>
          <p:spPr bwMode="auto">
            <a:xfrm>
              <a:off x="2798" y="552"/>
              <a:ext cx="933"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7466" name="AutoShape 138"/>
            <p:cNvSpPr>
              <a:spLocks noChangeArrowheads="1"/>
            </p:cNvSpPr>
            <p:nvPr/>
          </p:nvSpPr>
          <p:spPr bwMode="auto">
            <a:xfrm>
              <a:off x="1848" y="1387"/>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7467" name="AutoShape 139"/>
            <p:cNvSpPr>
              <a:spLocks noChangeArrowheads="1"/>
            </p:cNvSpPr>
            <p:nvPr/>
          </p:nvSpPr>
          <p:spPr bwMode="auto">
            <a:xfrm>
              <a:off x="2422" y="1387"/>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7468" name="AutoShape 140"/>
            <p:cNvSpPr>
              <a:spLocks noChangeArrowheads="1"/>
            </p:cNvSpPr>
            <p:nvPr/>
          </p:nvSpPr>
          <p:spPr bwMode="auto">
            <a:xfrm>
              <a:off x="2996" y="1387"/>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7469" name="AutoShape 141"/>
            <p:cNvSpPr>
              <a:spLocks noChangeArrowheads="1"/>
            </p:cNvSpPr>
            <p:nvPr/>
          </p:nvSpPr>
          <p:spPr bwMode="auto">
            <a:xfrm>
              <a:off x="3570" y="1387"/>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7470" name="AutoShape 142"/>
            <p:cNvSpPr>
              <a:spLocks noChangeArrowheads="1"/>
            </p:cNvSpPr>
            <p:nvPr/>
          </p:nvSpPr>
          <p:spPr bwMode="auto">
            <a:xfrm>
              <a:off x="4145" y="1387"/>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7471" name="AutoShape 143"/>
            <p:cNvSpPr>
              <a:spLocks noChangeArrowheads="1"/>
            </p:cNvSpPr>
            <p:nvPr/>
          </p:nvSpPr>
          <p:spPr bwMode="auto">
            <a:xfrm>
              <a:off x="1524" y="2193"/>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7472" name="AutoShape 144"/>
            <p:cNvSpPr>
              <a:spLocks noChangeArrowheads="1"/>
            </p:cNvSpPr>
            <p:nvPr/>
          </p:nvSpPr>
          <p:spPr bwMode="auto">
            <a:xfrm>
              <a:off x="2107" y="2193"/>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cxnSp>
          <p:nvCxnSpPr>
            <p:cNvPr id="227473" name="AutoShape 145"/>
            <p:cNvCxnSpPr>
              <a:cxnSpLocks noChangeShapeType="1"/>
              <a:stCxn id="227466" idx="0"/>
              <a:endCxn id="227465" idx="2"/>
            </p:cNvCxnSpPr>
            <p:nvPr/>
          </p:nvCxnSpPr>
          <p:spPr bwMode="auto">
            <a:xfrm rot="16200000">
              <a:off x="2474" y="596"/>
              <a:ext cx="429" cy="1153"/>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7474" name="AutoShape 146"/>
            <p:cNvCxnSpPr>
              <a:cxnSpLocks noChangeShapeType="1"/>
              <a:stCxn id="227467" idx="0"/>
              <a:endCxn id="227465" idx="2"/>
            </p:cNvCxnSpPr>
            <p:nvPr/>
          </p:nvCxnSpPr>
          <p:spPr bwMode="auto">
            <a:xfrm rot="16200000">
              <a:off x="2761" y="883"/>
              <a:ext cx="429" cy="579"/>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7475" name="AutoShape 147"/>
            <p:cNvCxnSpPr>
              <a:cxnSpLocks noChangeShapeType="1"/>
              <a:stCxn id="227468" idx="0"/>
              <a:endCxn id="227465" idx="2"/>
            </p:cNvCxnSpPr>
            <p:nvPr/>
          </p:nvCxnSpPr>
          <p:spPr bwMode="auto">
            <a:xfrm rot="16200000">
              <a:off x="3048" y="1170"/>
              <a:ext cx="429" cy="5"/>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7476" name="AutoShape 148"/>
            <p:cNvCxnSpPr>
              <a:cxnSpLocks noChangeShapeType="1"/>
              <a:stCxn id="227469" idx="0"/>
              <a:endCxn id="227465" idx="2"/>
            </p:cNvCxnSpPr>
            <p:nvPr/>
          </p:nvCxnSpPr>
          <p:spPr bwMode="auto">
            <a:xfrm rot="5400000" flipH="1">
              <a:off x="3335" y="888"/>
              <a:ext cx="429" cy="569"/>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7477" name="AutoShape 149"/>
            <p:cNvCxnSpPr>
              <a:cxnSpLocks noChangeShapeType="1"/>
              <a:stCxn id="227470" idx="0"/>
              <a:endCxn id="227465" idx="2"/>
            </p:cNvCxnSpPr>
            <p:nvPr/>
          </p:nvCxnSpPr>
          <p:spPr bwMode="auto">
            <a:xfrm rot="5400000" flipH="1">
              <a:off x="3622" y="601"/>
              <a:ext cx="429" cy="1144"/>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7478" name="AutoShape 150"/>
            <p:cNvCxnSpPr>
              <a:cxnSpLocks noChangeShapeType="1"/>
              <a:stCxn id="227471" idx="0"/>
              <a:endCxn id="227466" idx="2"/>
            </p:cNvCxnSpPr>
            <p:nvPr/>
          </p:nvCxnSpPr>
          <p:spPr bwMode="auto">
            <a:xfrm rot="16200000">
              <a:off x="1750" y="1831"/>
              <a:ext cx="400" cy="32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7479" name="AutoShape 151"/>
            <p:cNvCxnSpPr>
              <a:cxnSpLocks noChangeShapeType="1"/>
              <a:stCxn id="227472" idx="0"/>
              <a:endCxn id="227466" idx="2"/>
            </p:cNvCxnSpPr>
            <p:nvPr/>
          </p:nvCxnSpPr>
          <p:spPr bwMode="auto">
            <a:xfrm rot="5400000" flipH="1">
              <a:off x="2042" y="1863"/>
              <a:ext cx="400" cy="259"/>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27480" name="Group 152"/>
          <p:cNvGrpSpPr>
            <a:grpSpLocks/>
          </p:cNvGrpSpPr>
          <p:nvPr/>
        </p:nvGrpSpPr>
        <p:grpSpPr bwMode="auto">
          <a:xfrm>
            <a:off x="4252913" y="2755900"/>
            <a:ext cx="1004887" cy="912813"/>
            <a:chOff x="3063" y="992"/>
            <a:chExt cx="1145" cy="943"/>
          </a:xfrm>
        </p:grpSpPr>
        <p:sp>
          <p:nvSpPr>
            <p:cNvPr id="227481" name="AutoShape 153"/>
            <p:cNvSpPr>
              <a:spLocks noChangeArrowheads="1"/>
            </p:cNvSpPr>
            <p:nvPr/>
          </p:nvSpPr>
          <p:spPr bwMode="auto">
            <a:xfrm>
              <a:off x="3470" y="992"/>
              <a:ext cx="399" cy="187"/>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7482" name="AutoShape 154"/>
            <p:cNvSpPr>
              <a:spLocks noChangeArrowheads="1"/>
            </p:cNvSpPr>
            <p:nvPr/>
          </p:nvSpPr>
          <p:spPr bwMode="auto">
            <a:xfrm>
              <a:off x="3063" y="1377"/>
              <a:ext cx="226" cy="187"/>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7483" name="AutoShape 155"/>
            <p:cNvSpPr>
              <a:spLocks noChangeArrowheads="1"/>
            </p:cNvSpPr>
            <p:nvPr/>
          </p:nvSpPr>
          <p:spPr bwMode="auto">
            <a:xfrm>
              <a:off x="3309" y="1377"/>
              <a:ext cx="226" cy="187"/>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7484" name="AutoShape 156"/>
            <p:cNvSpPr>
              <a:spLocks noChangeArrowheads="1"/>
            </p:cNvSpPr>
            <p:nvPr/>
          </p:nvSpPr>
          <p:spPr bwMode="auto">
            <a:xfrm>
              <a:off x="3555" y="1377"/>
              <a:ext cx="226" cy="187"/>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7485" name="AutoShape 157"/>
            <p:cNvSpPr>
              <a:spLocks noChangeArrowheads="1"/>
            </p:cNvSpPr>
            <p:nvPr/>
          </p:nvSpPr>
          <p:spPr bwMode="auto">
            <a:xfrm>
              <a:off x="3800" y="1377"/>
              <a:ext cx="227" cy="187"/>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7486" name="AutoShape 158"/>
            <p:cNvSpPr>
              <a:spLocks noChangeArrowheads="1"/>
            </p:cNvSpPr>
            <p:nvPr/>
          </p:nvSpPr>
          <p:spPr bwMode="auto">
            <a:xfrm>
              <a:off x="3644" y="1748"/>
              <a:ext cx="226" cy="187"/>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sp>
          <p:nvSpPr>
            <p:cNvPr id="227487" name="AutoShape 159"/>
            <p:cNvSpPr>
              <a:spLocks noChangeArrowheads="1"/>
            </p:cNvSpPr>
            <p:nvPr/>
          </p:nvSpPr>
          <p:spPr bwMode="auto">
            <a:xfrm>
              <a:off x="3982" y="1748"/>
              <a:ext cx="226" cy="187"/>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cxnSp>
          <p:nvCxnSpPr>
            <p:cNvPr id="227488" name="AutoShape 160"/>
            <p:cNvCxnSpPr>
              <a:cxnSpLocks noChangeShapeType="1"/>
              <a:stCxn id="227482" idx="0"/>
              <a:endCxn id="227481" idx="2"/>
            </p:cNvCxnSpPr>
            <p:nvPr/>
          </p:nvCxnSpPr>
          <p:spPr bwMode="auto">
            <a:xfrm rot="16200000">
              <a:off x="3324" y="1031"/>
              <a:ext cx="198" cy="494"/>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7489" name="AutoShape 161"/>
            <p:cNvCxnSpPr>
              <a:cxnSpLocks noChangeShapeType="1"/>
              <a:stCxn id="227483" idx="0"/>
              <a:endCxn id="227481" idx="2"/>
            </p:cNvCxnSpPr>
            <p:nvPr/>
          </p:nvCxnSpPr>
          <p:spPr bwMode="auto">
            <a:xfrm rot="16200000">
              <a:off x="3447" y="1154"/>
              <a:ext cx="198" cy="248"/>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7490" name="AutoShape 162"/>
            <p:cNvCxnSpPr>
              <a:cxnSpLocks noChangeShapeType="1"/>
              <a:stCxn id="227484" idx="0"/>
              <a:endCxn id="227481" idx="2"/>
            </p:cNvCxnSpPr>
            <p:nvPr/>
          </p:nvCxnSpPr>
          <p:spPr bwMode="auto">
            <a:xfrm rot="16200000">
              <a:off x="3570" y="1277"/>
              <a:ext cx="198" cy="2"/>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7491" name="AutoShape 163"/>
            <p:cNvCxnSpPr>
              <a:cxnSpLocks noChangeShapeType="1"/>
              <a:stCxn id="227485" idx="0"/>
              <a:endCxn id="227481" idx="2"/>
            </p:cNvCxnSpPr>
            <p:nvPr/>
          </p:nvCxnSpPr>
          <p:spPr bwMode="auto">
            <a:xfrm rot="5400000" flipH="1">
              <a:off x="3693" y="1156"/>
              <a:ext cx="198" cy="244"/>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7492" name="AutoShape 164"/>
            <p:cNvCxnSpPr>
              <a:cxnSpLocks noChangeShapeType="1"/>
              <a:stCxn id="227486" idx="0"/>
              <a:endCxn id="227484" idx="2"/>
            </p:cNvCxnSpPr>
            <p:nvPr/>
          </p:nvCxnSpPr>
          <p:spPr bwMode="auto">
            <a:xfrm rot="5400000" flipH="1">
              <a:off x="3621" y="1611"/>
              <a:ext cx="184" cy="89"/>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7493" name="AutoShape 165"/>
            <p:cNvCxnSpPr>
              <a:cxnSpLocks noChangeShapeType="1"/>
              <a:stCxn id="227487" idx="0"/>
              <a:endCxn id="227485" idx="2"/>
            </p:cNvCxnSpPr>
            <p:nvPr/>
          </p:nvCxnSpPr>
          <p:spPr bwMode="auto">
            <a:xfrm rot="5400000" flipH="1">
              <a:off x="3913" y="1565"/>
              <a:ext cx="184" cy="181"/>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7494" name="AutoShape 166"/>
            <p:cNvSpPr>
              <a:spLocks noChangeArrowheads="1"/>
            </p:cNvSpPr>
            <p:nvPr/>
          </p:nvSpPr>
          <p:spPr bwMode="auto">
            <a:xfrm>
              <a:off x="3380" y="1748"/>
              <a:ext cx="226" cy="187"/>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cs typeface="Arial" charset="0"/>
              </a:endParaRPr>
            </a:p>
          </p:txBody>
        </p:sp>
        <p:cxnSp>
          <p:nvCxnSpPr>
            <p:cNvPr id="227495" name="AutoShape 167"/>
            <p:cNvCxnSpPr>
              <a:cxnSpLocks noChangeShapeType="1"/>
              <a:stCxn id="227494" idx="0"/>
              <a:endCxn id="227484" idx="2"/>
            </p:cNvCxnSpPr>
            <p:nvPr/>
          </p:nvCxnSpPr>
          <p:spPr bwMode="auto">
            <a:xfrm rot="16200000">
              <a:off x="3489" y="1568"/>
              <a:ext cx="184" cy="17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3" name="Title 2"/>
          <p:cNvSpPr>
            <a:spLocks noGrp="1"/>
          </p:cNvSpPr>
          <p:nvPr>
            <p:ph type="title"/>
          </p:nvPr>
        </p:nvSpPr>
        <p:spPr/>
        <p:txBody>
          <a:bodyPr/>
          <a:lstStyle/>
          <a:p>
            <a:r>
              <a:rPr lang="en-US" dirty="0" smtClean="0"/>
              <a:t>Data parsing</a:t>
            </a:r>
            <a:endParaRPr lang="en-US"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19</a:t>
            </a:fld>
            <a:endParaRPr lang="en-US" dirty="0"/>
          </a:p>
        </p:txBody>
      </p:sp>
    </p:spTree>
    <p:extLst>
      <p:ext uri="{BB962C8B-B14F-4D97-AF65-F5344CB8AC3E}">
        <p14:creationId xmlns:p14="http://schemas.microsoft.com/office/powerpoint/2010/main" val="23569690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27450"/>
                                        </p:tgtEl>
                                        <p:attrNameLst>
                                          <p:attrName>style.visibility</p:attrName>
                                        </p:attrNameLst>
                                      </p:cBhvr>
                                      <p:to>
                                        <p:strVal val="visible"/>
                                      </p:to>
                                    </p:set>
                                    <p:animEffect transition="in" filter="wipe(down)">
                                      <p:cBhvr>
                                        <p:cTn id="7" dur="500"/>
                                        <p:tgtEl>
                                          <p:spTgt spid="227450"/>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27464"/>
                                        </p:tgtEl>
                                        <p:attrNameLst>
                                          <p:attrName>style.visibility</p:attrName>
                                        </p:attrNameLst>
                                      </p:cBhvr>
                                      <p:to>
                                        <p:strVal val="visible"/>
                                      </p:to>
                                    </p:set>
                                    <p:animEffect transition="in" filter="dissolve">
                                      <p:cBhvr>
                                        <p:cTn id="11" dur="2000"/>
                                        <p:tgtEl>
                                          <p:spTgt spid="22746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63" presetClass="path" presetSubtype="0" accel="50000" decel="50000" fill="hold" nodeType="clickEffect">
                                  <p:stCondLst>
                                    <p:cond delay="0"/>
                                  </p:stCondLst>
                                  <p:childTnLst>
                                    <p:animMotion origin="layout" path="M -3.33333E-6 2.59259E-6 L 0.20105 2.59259E-6 " pathEditMode="relative" rAng="0" ptsTypes="AA">
                                      <p:cBhvr>
                                        <p:cTn id="15" dur="2000" fill="hold"/>
                                        <p:tgtEl>
                                          <p:spTgt spid="227464"/>
                                        </p:tgtEl>
                                        <p:attrNameLst>
                                          <p:attrName>ppt_x</p:attrName>
                                          <p:attrName>ppt_y</p:attrName>
                                        </p:attrNameLst>
                                      </p:cBhvr>
                                      <p:rCtr x="10052" y="0"/>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xit" presetSubtype="0" fill="hold" nodeType="clickEffect">
                                  <p:stCondLst>
                                    <p:cond delay="0"/>
                                  </p:stCondLst>
                                  <p:childTnLst>
                                    <p:animEffect transition="out" filter="dissolve">
                                      <p:cBhvr>
                                        <p:cTn id="19" dur="500"/>
                                        <p:tgtEl>
                                          <p:spTgt spid="227464"/>
                                        </p:tgtEl>
                                      </p:cBhvr>
                                    </p:animEffect>
                                    <p:set>
                                      <p:cBhvr>
                                        <p:cTn id="20" dur="1" fill="hold">
                                          <p:stCondLst>
                                            <p:cond delay="499"/>
                                          </p:stCondLst>
                                        </p:cTn>
                                        <p:tgtEl>
                                          <p:spTgt spid="227464"/>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227480"/>
                                        </p:tgtEl>
                                        <p:attrNameLst>
                                          <p:attrName>style.visibility</p:attrName>
                                        </p:attrNameLst>
                                      </p:cBhvr>
                                      <p:to>
                                        <p:strVal val="visible"/>
                                      </p:to>
                                    </p:set>
                                    <p:animEffect transition="in" filter="dissolve">
                                      <p:cBhvr>
                                        <p:cTn id="23" dur="500"/>
                                        <p:tgtEl>
                                          <p:spTgt spid="22748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3" presetClass="path" presetSubtype="0" accel="50000" decel="50000" fill="hold" nodeType="clickEffect">
                                  <p:stCondLst>
                                    <p:cond delay="0"/>
                                  </p:stCondLst>
                                  <p:childTnLst>
                                    <p:animMotion origin="layout" path="M 2.22222E-6 2.59259E-6 L 0.21076 2.59259E-6 " pathEditMode="relative" rAng="0" ptsTypes="AA">
                                      <p:cBhvr>
                                        <p:cTn id="27" dur="2000" fill="hold"/>
                                        <p:tgtEl>
                                          <p:spTgt spid="227480"/>
                                        </p:tgtEl>
                                        <p:attrNameLst>
                                          <p:attrName>ppt_x</p:attrName>
                                          <p:attrName>ppt_y</p:attrName>
                                        </p:attrNameLst>
                                      </p:cBhvr>
                                      <p:rCtr x="10538" y="0"/>
                                    </p:animMotion>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xit" presetSubtype="0" fill="hold" nodeType="clickEffect">
                                  <p:stCondLst>
                                    <p:cond delay="0"/>
                                  </p:stCondLst>
                                  <p:childTnLst>
                                    <p:animEffect transition="out" filter="dissolve">
                                      <p:cBhvr>
                                        <p:cTn id="31" dur="2000"/>
                                        <p:tgtEl>
                                          <p:spTgt spid="227480"/>
                                        </p:tgtEl>
                                      </p:cBhvr>
                                    </p:animEffect>
                                    <p:set>
                                      <p:cBhvr>
                                        <p:cTn id="32" dur="1" fill="hold">
                                          <p:stCondLst>
                                            <p:cond delay="1999"/>
                                          </p:stCondLst>
                                        </p:cTn>
                                        <p:tgtEl>
                                          <p:spTgt spid="227480"/>
                                        </p:tgtEl>
                                        <p:attrNameLst>
                                          <p:attrName>style.visibility</p:attrName>
                                        </p:attrNameLst>
                                      </p:cBhvr>
                                      <p:to>
                                        <p:strVal val="hidden"/>
                                      </p:to>
                                    </p:set>
                                  </p:childTnLst>
                                </p:cTn>
                              </p:par>
                              <p:par>
                                <p:cTn id="33" presetID="22" presetClass="entr" presetSubtype="4" fill="hold" nodeType="withEffect">
                                  <p:stCondLst>
                                    <p:cond delay="0"/>
                                  </p:stCondLst>
                                  <p:childTnLst>
                                    <p:set>
                                      <p:cBhvr>
                                        <p:cTn id="34" dur="1" fill="hold">
                                          <p:stCondLst>
                                            <p:cond delay="0"/>
                                          </p:stCondLst>
                                        </p:cTn>
                                        <p:tgtEl>
                                          <p:spTgt spid="227457"/>
                                        </p:tgtEl>
                                        <p:attrNameLst>
                                          <p:attrName>style.visibility</p:attrName>
                                        </p:attrNameLst>
                                      </p:cBhvr>
                                      <p:to>
                                        <p:strVal val="visible"/>
                                      </p:to>
                                    </p:set>
                                    <p:animEffect transition="in" filter="wipe(down)">
                                      <p:cBhvr>
                                        <p:cTn id="35" dur="500"/>
                                        <p:tgtEl>
                                          <p:spTgt spid="227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IBM Integration Bus</a:t>
            </a:r>
            <a:endParaRPr lang="en-US" dirty="0"/>
          </a:p>
          <a:p>
            <a:r>
              <a:rPr lang="en-US" dirty="0" smtClean="0"/>
              <a:t>Key Concepts</a:t>
            </a:r>
          </a:p>
          <a:p>
            <a:r>
              <a:rPr lang="en-US" dirty="0" smtClean="0"/>
              <a:t>Product overview</a:t>
            </a:r>
          </a:p>
          <a:p>
            <a:pPr lvl="1"/>
            <a:r>
              <a:rPr lang="en-US" dirty="0" smtClean="0"/>
              <a:t>System design</a:t>
            </a:r>
          </a:p>
          <a:p>
            <a:pPr lvl="1"/>
            <a:r>
              <a:rPr lang="en-US" dirty="0" smtClean="0"/>
              <a:t>User roles and environments</a:t>
            </a:r>
          </a:p>
          <a:p>
            <a:pPr lvl="1"/>
            <a:r>
              <a:rPr lang="en-US" dirty="0" smtClean="0"/>
              <a:t>Some other useful features</a:t>
            </a:r>
          </a:p>
          <a:p>
            <a:r>
              <a:rPr lang="en-US" dirty="0" smtClean="0"/>
              <a:t>Getting Started</a:t>
            </a:r>
            <a:endParaRPr lang="en-US"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2</a:t>
            </a:fld>
            <a:endParaRPr lang="en-US" dirty="0"/>
          </a:p>
        </p:txBody>
      </p:sp>
    </p:spTree>
    <p:extLst>
      <p:ext uri="{BB962C8B-B14F-4D97-AF65-F5344CB8AC3E}">
        <p14:creationId xmlns:p14="http://schemas.microsoft.com/office/powerpoint/2010/main" val="12045449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0" name="Rectangle 4"/>
          <p:cNvSpPr>
            <a:spLocks noGrp="1" noChangeArrowheads="1"/>
          </p:cNvSpPr>
          <p:nvPr>
            <p:ph type="body" idx="1"/>
          </p:nvPr>
        </p:nvSpPr>
        <p:spPr>
          <a:xfrm>
            <a:off x="407988" y="1287463"/>
            <a:ext cx="8278812" cy="4838700"/>
          </a:xfrm>
        </p:spPr>
        <p:txBody>
          <a:bodyPr>
            <a:normAutofit lnSpcReduction="10000"/>
          </a:bodyPr>
          <a:lstStyle/>
          <a:p>
            <a:r>
              <a:rPr lang="en-GB" sz="1200"/>
              <a:t>On the previous slide we saw that objects called </a:t>
            </a:r>
            <a:r>
              <a:rPr lang="ja-JP" altLang="en-GB" sz="1200">
                <a:latin typeface="Arial"/>
              </a:rPr>
              <a:t>“</a:t>
            </a:r>
            <a:r>
              <a:rPr lang="en-GB" sz="1200"/>
              <a:t>message trees</a:t>
            </a:r>
            <a:r>
              <a:rPr lang="ja-JP" altLang="en-GB" sz="1200">
                <a:latin typeface="Arial"/>
              </a:rPr>
              <a:t>”</a:t>
            </a:r>
            <a:r>
              <a:rPr lang="en-GB" sz="1200"/>
              <a:t> are sent to a node</a:t>
            </a:r>
            <a:r>
              <a:rPr lang="ja-JP" altLang="en-GB" sz="1200">
                <a:latin typeface="Arial"/>
              </a:rPr>
              <a:t>’</a:t>
            </a:r>
            <a:r>
              <a:rPr lang="en-GB" sz="1200"/>
              <a:t>s input terminals, and either the same or different message tree is propagated from a node</a:t>
            </a:r>
            <a:r>
              <a:rPr lang="ja-JP" altLang="en-GB" sz="1200">
                <a:latin typeface="Arial"/>
              </a:rPr>
              <a:t>’</a:t>
            </a:r>
            <a:r>
              <a:rPr lang="en-GB" sz="1200"/>
              <a:t>s output terminals.</a:t>
            </a:r>
          </a:p>
          <a:p>
            <a:endParaRPr lang="en-GB" sz="1200"/>
          </a:p>
          <a:p>
            <a:r>
              <a:rPr lang="en-GB" sz="1200"/>
              <a:t>The message tree is a logical definition of a message processed by the broker. It</a:t>
            </a:r>
            <a:r>
              <a:rPr lang="ja-JP" altLang="en-GB" sz="1200">
                <a:latin typeface="Arial"/>
              </a:rPr>
              <a:t>’</a:t>
            </a:r>
            <a:r>
              <a:rPr lang="en-GB" sz="1200"/>
              <a:t>s described as a tree because messages are typically hierarchical in structure; a good example of this is XML. Other message formats too, are also often derived from complex structures which themselves can be derived from complex structures, and so on, which gives them a tree-like shape with leaf nodes representing simple data types.</a:t>
            </a:r>
          </a:p>
          <a:p>
            <a:endParaRPr lang="en-GB" sz="1200"/>
          </a:p>
          <a:p>
            <a:r>
              <a:rPr lang="en-GB" sz="1200"/>
              <a:t>In WebSphere Message Broker, parsers have the job of converting between physical messages (bit-streams) and logical trees. When a message arrives at the broker through an input node, the message bit-stream is converted into a tree structure by the parser, which typically uses a model to drive the form of the logical tree. Built-in parsers handle well known headers within the message (MQMD, MQRFH2 etc.). Finally the user data is parsed into the tree using the domain parser as identified in the MQRFH2 (or input node). Message Broker</a:t>
            </a:r>
            <a:r>
              <a:rPr lang="ja-JP" altLang="en-GB" sz="1200">
                <a:latin typeface="Arial"/>
              </a:rPr>
              <a:t>’</a:t>
            </a:r>
            <a:r>
              <a:rPr lang="en-GB" sz="1200"/>
              <a:t>s built-in parsers support multiple domains (MRM, SOAP, XMLNSC, Data Object, XMLNS, JMSMap, JMSStream, MIME, IDOC, BLOB and XML) to enable parsing of user and industry standard formats.</a:t>
            </a:r>
          </a:p>
          <a:p>
            <a:endParaRPr lang="en-GB" sz="1200"/>
          </a:p>
          <a:p>
            <a:r>
              <a:rPr lang="en-GB" sz="1200"/>
              <a:t>As the logical tree is passed from node to node, the form of the logical tree may change depending on what the node is doing.</a:t>
            </a:r>
          </a:p>
          <a:p>
            <a:endParaRPr lang="en-GB" sz="1200"/>
          </a:p>
          <a:p>
            <a:r>
              <a:rPr lang="en-GB" sz="1200"/>
              <a:t>When the message arrives at an output node, the parser converts the logical tree back into a physical bit-stream where it can be output to the external resource, where it can be read by the target (receiving) application. However, note that an output node need not indicate the end of a flow; it is possible to output to multiple destinations within a single invocation of a message flow. In this case, the logical tree can be passed on to other nodes and manipulated further, even after it has been converted back into a physical bit-stream for this particular output node.</a:t>
            </a:r>
          </a:p>
        </p:txBody>
      </p:sp>
      <p:sp>
        <p:nvSpPr>
          <p:cNvPr id="2" name="Title 1"/>
          <p:cNvSpPr>
            <a:spLocks noGrp="1"/>
          </p:cNvSpPr>
          <p:nvPr>
            <p:ph type="title"/>
          </p:nvPr>
        </p:nvSpPr>
        <p:spPr/>
        <p:txBody>
          <a:bodyPr/>
          <a:lstStyle/>
          <a:p>
            <a:r>
              <a:rPr lang="en-US" dirty="0" smtClean="0"/>
              <a:t>Notes</a:t>
            </a:r>
            <a:endParaRPr lang="en-US"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20</a:t>
            </a:fld>
            <a:endParaRPr lang="en-US" dirty="0"/>
          </a:p>
        </p:txBody>
      </p:sp>
    </p:spTree>
    <p:extLst>
      <p:ext uri="{BB962C8B-B14F-4D97-AF65-F5344CB8AC3E}">
        <p14:creationId xmlns:p14="http://schemas.microsoft.com/office/powerpoint/2010/main" val="21101910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1760538" y="1463675"/>
            <a:ext cx="5451475" cy="330200"/>
          </a:xfrm>
          <a:prstGeom prst="rect">
            <a:avLst/>
          </a:prstGeom>
          <a:gradFill rotWithShape="1">
            <a:gsLst>
              <a:gs pos="0">
                <a:srgbClr val="F3FEBA"/>
              </a:gs>
              <a:gs pos="100000">
                <a:schemeClr val="accent1"/>
              </a:gs>
            </a:gsLst>
            <a:lin ang="0" scaled="1"/>
          </a:gradFill>
          <a:ln w="9525">
            <a:solidFill>
              <a:srgbClr val="DADCEC"/>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9620" name="Text Box 4"/>
          <p:cNvSpPr txBox="1">
            <a:spLocks noChangeArrowheads="1"/>
          </p:cNvSpPr>
          <p:nvPr/>
        </p:nvSpPr>
        <p:spPr bwMode="auto">
          <a:xfrm>
            <a:off x="141288" y="2049463"/>
            <a:ext cx="3883025" cy="2425700"/>
          </a:xfrm>
          <a:prstGeom prst="rect">
            <a:avLst/>
          </a:prstGeom>
          <a:gradFill rotWithShape="1">
            <a:gsLst>
              <a:gs pos="0">
                <a:srgbClr val="F3FEBA"/>
              </a:gs>
              <a:gs pos="100000">
                <a:srgbClr val="F3FEBA">
                  <a:gamma/>
                  <a:tint val="0"/>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012" tIns="41005" rIns="82012" bIns="41005">
            <a:spAutoFit/>
          </a:bodyPr>
          <a:lstStyle>
            <a:lvl1pPr>
              <a:defRPr>
                <a:solidFill>
                  <a:schemeClr val="tx1"/>
                </a:solidFill>
                <a:latin typeface="Arial" charset="0"/>
                <a:ea typeface="ＭＳ Ｐゴシック" charset="0"/>
              </a:defRPr>
            </a:lvl1pPr>
            <a:lvl2pPr marL="409575">
              <a:defRPr>
                <a:solidFill>
                  <a:schemeClr val="tx1"/>
                </a:solidFill>
                <a:latin typeface="Arial" charset="0"/>
                <a:ea typeface="ＭＳ Ｐゴシック" charset="0"/>
              </a:defRPr>
            </a:lvl2pPr>
            <a:lvl3pPr marL="820738">
              <a:defRPr>
                <a:solidFill>
                  <a:schemeClr val="tx1"/>
                </a:solidFill>
                <a:latin typeface="Arial" charset="0"/>
                <a:ea typeface="ＭＳ Ｐゴシック" charset="0"/>
              </a:defRPr>
            </a:lvl3pPr>
            <a:lvl4pPr marL="1230313">
              <a:defRPr>
                <a:solidFill>
                  <a:schemeClr val="tx1"/>
                </a:solidFill>
                <a:latin typeface="Arial" charset="0"/>
                <a:ea typeface="ＭＳ Ｐゴシック" charset="0"/>
              </a:defRPr>
            </a:lvl4pPr>
            <a:lvl5pPr marL="1641475">
              <a:defRPr>
                <a:solidFill>
                  <a:schemeClr val="tx1"/>
                </a:solidFill>
                <a:latin typeface="Arial" charset="0"/>
                <a:ea typeface="ＭＳ Ｐゴシック" charset="0"/>
              </a:defRPr>
            </a:lvl5pPr>
            <a:lvl6pPr marL="2098675" fontAlgn="base">
              <a:spcBef>
                <a:spcPct val="0"/>
              </a:spcBef>
              <a:spcAft>
                <a:spcPct val="0"/>
              </a:spcAft>
              <a:defRPr>
                <a:solidFill>
                  <a:schemeClr val="tx1"/>
                </a:solidFill>
                <a:latin typeface="Arial" charset="0"/>
                <a:ea typeface="ＭＳ Ｐゴシック" charset="0"/>
              </a:defRPr>
            </a:lvl6pPr>
            <a:lvl7pPr marL="2555875" fontAlgn="base">
              <a:spcBef>
                <a:spcPct val="0"/>
              </a:spcBef>
              <a:spcAft>
                <a:spcPct val="0"/>
              </a:spcAft>
              <a:defRPr>
                <a:solidFill>
                  <a:schemeClr val="tx1"/>
                </a:solidFill>
                <a:latin typeface="Arial" charset="0"/>
                <a:ea typeface="ＭＳ Ｐゴシック" charset="0"/>
              </a:defRPr>
            </a:lvl7pPr>
            <a:lvl8pPr marL="3013075" fontAlgn="base">
              <a:spcBef>
                <a:spcPct val="0"/>
              </a:spcBef>
              <a:spcAft>
                <a:spcPct val="0"/>
              </a:spcAft>
              <a:defRPr>
                <a:solidFill>
                  <a:schemeClr val="tx1"/>
                </a:solidFill>
                <a:latin typeface="Arial" charset="0"/>
                <a:ea typeface="ＭＳ Ｐゴシック" charset="0"/>
              </a:defRPr>
            </a:lvl8pPr>
            <a:lvl9pPr marL="3470275" fontAlgn="base">
              <a:spcBef>
                <a:spcPct val="0"/>
              </a:spcBef>
              <a:spcAft>
                <a:spcPct val="0"/>
              </a:spcAft>
              <a:defRPr>
                <a:solidFill>
                  <a:schemeClr val="tx1"/>
                </a:solidFill>
                <a:latin typeface="Arial" charset="0"/>
                <a:ea typeface="ＭＳ Ｐゴシック" charset="0"/>
              </a:defRPr>
            </a:lvl9pPr>
          </a:lstStyle>
          <a:p>
            <a:pPr>
              <a:lnSpc>
                <a:spcPct val="90000"/>
              </a:lnSpc>
              <a:spcBef>
                <a:spcPct val="50000"/>
              </a:spcBef>
            </a:pPr>
            <a:r>
              <a:rPr lang="en-GB" sz="1700" b="1" dirty="0">
                <a:latin typeface="Courier New" charset="0"/>
                <a:ea typeface="Arial Unicode MS" charset="0"/>
                <a:cs typeface="Courier New" charset="0"/>
              </a:rPr>
              <a:t>&lt;order&gt;</a:t>
            </a:r>
            <a:br>
              <a:rPr lang="en-GB" sz="1700" b="1" dirty="0">
                <a:latin typeface="Courier New" charset="0"/>
                <a:ea typeface="Arial Unicode MS" charset="0"/>
                <a:cs typeface="Courier New" charset="0"/>
              </a:rPr>
            </a:br>
            <a:r>
              <a:rPr lang="en-GB" sz="1700" b="1" dirty="0">
                <a:latin typeface="Courier New" charset="0"/>
                <a:ea typeface="Arial Unicode MS" charset="0"/>
                <a:cs typeface="Courier New" charset="0"/>
              </a:rPr>
              <a:t>  &lt;name&gt;</a:t>
            </a:r>
            <a:br>
              <a:rPr lang="en-GB" sz="1700" b="1" dirty="0">
                <a:latin typeface="Courier New" charset="0"/>
                <a:ea typeface="Arial Unicode MS" charset="0"/>
                <a:cs typeface="Courier New" charset="0"/>
              </a:rPr>
            </a:br>
            <a:r>
              <a:rPr lang="en-GB" sz="1700" b="1" dirty="0">
                <a:latin typeface="Courier New" charset="0"/>
                <a:ea typeface="Arial Unicode MS" charset="0"/>
                <a:cs typeface="Courier New" charset="0"/>
              </a:rPr>
              <a:t>    &lt;first&gt;John&lt;/first&gt;</a:t>
            </a:r>
            <a:br>
              <a:rPr lang="en-GB" sz="1700" b="1" dirty="0">
                <a:latin typeface="Courier New" charset="0"/>
                <a:ea typeface="Arial Unicode MS" charset="0"/>
                <a:cs typeface="Courier New" charset="0"/>
              </a:rPr>
            </a:br>
            <a:r>
              <a:rPr lang="en-GB" sz="1700" b="1" dirty="0">
                <a:latin typeface="Courier New" charset="0"/>
                <a:ea typeface="Arial Unicode MS" charset="0"/>
                <a:cs typeface="Courier New" charset="0"/>
              </a:rPr>
              <a:t>    &lt;last&gt;Smith&lt;/last&gt;</a:t>
            </a:r>
            <a:br>
              <a:rPr lang="en-GB" sz="1700" b="1" dirty="0">
                <a:latin typeface="Courier New" charset="0"/>
                <a:ea typeface="Arial Unicode MS" charset="0"/>
                <a:cs typeface="Courier New" charset="0"/>
              </a:rPr>
            </a:br>
            <a:r>
              <a:rPr lang="en-GB" sz="1700" b="1" dirty="0">
                <a:latin typeface="Courier New" charset="0"/>
                <a:ea typeface="Arial Unicode MS" charset="0"/>
                <a:cs typeface="Courier New" charset="0"/>
              </a:rPr>
              <a:t>  &lt;/name&gt;</a:t>
            </a:r>
            <a:br>
              <a:rPr lang="en-GB" sz="1700" b="1" dirty="0">
                <a:latin typeface="Courier New" charset="0"/>
                <a:ea typeface="Arial Unicode MS" charset="0"/>
                <a:cs typeface="Courier New" charset="0"/>
              </a:rPr>
            </a:br>
            <a:r>
              <a:rPr lang="en-GB" sz="1700" b="1" dirty="0">
                <a:latin typeface="Courier New" charset="0"/>
                <a:ea typeface="Arial Unicode MS" charset="0"/>
                <a:cs typeface="Courier New" charset="0"/>
              </a:rPr>
              <a:t>  &lt;item&gt;Graphics Card&lt;/item&gt;</a:t>
            </a:r>
            <a:br>
              <a:rPr lang="en-GB" sz="1700" b="1" dirty="0">
                <a:latin typeface="Courier New" charset="0"/>
                <a:ea typeface="Arial Unicode MS" charset="0"/>
                <a:cs typeface="Courier New" charset="0"/>
              </a:rPr>
            </a:br>
            <a:r>
              <a:rPr lang="en-GB" sz="1700" b="1" dirty="0">
                <a:latin typeface="Courier New" charset="0"/>
                <a:ea typeface="Arial Unicode MS" charset="0"/>
                <a:cs typeface="Courier New" charset="0"/>
              </a:rPr>
              <a:t>  &lt;quantity&gt;32&lt;/quantity&gt;</a:t>
            </a:r>
            <a:br>
              <a:rPr lang="en-GB" sz="1700" b="1" dirty="0">
                <a:latin typeface="Courier New" charset="0"/>
                <a:ea typeface="Arial Unicode MS" charset="0"/>
                <a:cs typeface="Courier New" charset="0"/>
              </a:rPr>
            </a:br>
            <a:r>
              <a:rPr lang="en-GB" sz="1700" b="1" dirty="0">
                <a:latin typeface="Courier New" charset="0"/>
                <a:ea typeface="Arial Unicode MS" charset="0"/>
                <a:cs typeface="Courier New" charset="0"/>
              </a:rPr>
              <a:t>  &lt;price&gt;200&lt;/price&gt;</a:t>
            </a:r>
            <a:br>
              <a:rPr lang="en-GB" sz="1700" b="1" dirty="0">
                <a:latin typeface="Courier New" charset="0"/>
                <a:ea typeface="Arial Unicode MS" charset="0"/>
                <a:cs typeface="Courier New" charset="0"/>
              </a:rPr>
            </a:br>
            <a:r>
              <a:rPr lang="en-GB" sz="1700" b="1" dirty="0">
                <a:latin typeface="Courier New" charset="0"/>
                <a:ea typeface="Arial Unicode MS" charset="0"/>
                <a:cs typeface="Courier New" charset="0"/>
              </a:rPr>
              <a:t>  &lt;date&gt;07/11</a:t>
            </a:r>
            <a:r>
              <a:rPr lang="en-GB" sz="1700" b="1" dirty="0" smtClean="0">
                <a:latin typeface="Courier New" charset="0"/>
                <a:ea typeface="Arial Unicode MS" charset="0"/>
                <a:cs typeface="Courier New" charset="0"/>
              </a:rPr>
              <a:t>/14&lt;</a:t>
            </a:r>
            <a:r>
              <a:rPr lang="en-GB" sz="1700" b="1" dirty="0">
                <a:latin typeface="Courier New" charset="0"/>
                <a:ea typeface="Arial Unicode MS" charset="0"/>
                <a:cs typeface="Courier New" charset="0"/>
              </a:rPr>
              <a:t>/date&gt;</a:t>
            </a:r>
            <a:br>
              <a:rPr lang="en-GB" sz="1700" b="1" dirty="0">
                <a:latin typeface="Courier New" charset="0"/>
                <a:ea typeface="Arial Unicode MS" charset="0"/>
                <a:cs typeface="Courier New" charset="0"/>
              </a:rPr>
            </a:br>
            <a:r>
              <a:rPr lang="en-GB" sz="1700" b="1" dirty="0">
                <a:latin typeface="Courier New" charset="0"/>
                <a:ea typeface="Arial Unicode MS" charset="0"/>
                <a:cs typeface="Courier New" charset="0"/>
              </a:rPr>
              <a:t>&lt;/order&gt;</a:t>
            </a:r>
          </a:p>
        </p:txBody>
      </p:sp>
      <p:sp>
        <p:nvSpPr>
          <p:cNvPr id="239621" name="Text Box 5"/>
          <p:cNvSpPr txBox="1">
            <a:spLocks noChangeArrowheads="1"/>
          </p:cNvSpPr>
          <p:nvPr/>
        </p:nvSpPr>
        <p:spPr bwMode="auto">
          <a:xfrm>
            <a:off x="139700" y="4584700"/>
            <a:ext cx="3509963" cy="558800"/>
          </a:xfrm>
          <a:prstGeom prst="rect">
            <a:avLst/>
          </a:prstGeom>
          <a:gradFill rotWithShape="1">
            <a:gsLst>
              <a:gs pos="0">
                <a:srgbClr val="F3FEBA"/>
              </a:gs>
              <a:gs pos="100000">
                <a:srgbClr val="F3FEBA">
                  <a:gamma/>
                  <a:tint val="0"/>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012" tIns="41005" rIns="82012" bIns="41005">
            <a:spAutoFit/>
          </a:bodyPr>
          <a:lstStyle>
            <a:lvl1pPr>
              <a:defRPr>
                <a:solidFill>
                  <a:schemeClr val="tx1"/>
                </a:solidFill>
                <a:latin typeface="Arial" charset="0"/>
                <a:ea typeface="ＭＳ Ｐゴシック" charset="0"/>
              </a:defRPr>
            </a:lvl1pPr>
            <a:lvl2pPr marL="409575">
              <a:defRPr>
                <a:solidFill>
                  <a:schemeClr val="tx1"/>
                </a:solidFill>
                <a:latin typeface="Arial" charset="0"/>
                <a:ea typeface="ＭＳ Ｐゴシック" charset="0"/>
              </a:defRPr>
            </a:lvl2pPr>
            <a:lvl3pPr marL="820738">
              <a:defRPr>
                <a:solidFill>
                  <a:schemeClr val="tx1"/>
                </a:solidFill>
                <a:latin typeface="Arial" charset="0"/>
                <a:ea typeface="ＭＳ Ｐゴシック" charset="0"/>
              </a:defRPr>
            </a:lvl3pPr>
            <a:lvl4pPr marL="1230313">
              <a:defRPr>
                <a:solidFill>
                  <a:schemeClr val="tx1"/>
                </a:solidFill>
                <a:latin typeface="Arial" charset="0"/>
                <a:ea typeface="ＭＳ Ｐゴシック" charset="0"/>
              </a:defRPr>
            </a:lvl4pPr>
            <a:lvl5pPr marL="1641475">
              <a:defRPr>
                <a:solidFill>
                  <a:schemeClr val="tx1"/>
                </a:solidFill>
                <a:latin typeface="Arial" charset="0"/>
                <a:ea typeface="ＭＳ Ｐゴシック" charset="0"/>
              </a:defRPr>
            </a:lvl5pPr>
            <a:lvl6pPr marL="2098675" fontAlgn="base">
              <a:spcBef>
                <a:spcPct val="0"/>
              </a:spcBef>
              <a:spcAft>
                <a:spcPct val="0"/>
              </a:spcAft>
              <a:defRPr>
                <a:solidFill>
                  <a:schemeClr val="tx1"/>
                </a:solidFill>
                <a:latin typeface="Arial" charset="0"/>
                <a:ea typeface="ＭＳ Ｐゴシック" charset="0"/>
              </a:defRPr>
            </a:lvl6pPr>
            <a:lvl7pPr marL="2555875" fontAlgn="base">
              <a:spcBef>
                <a:spcPct val="0"/>
              </a:spcBef>
              <a:spcAft>
                <a:spcPct val="0"/>
              </a:spcAft>
              <a:defRPr>
                <a:solidFill>
                  <a:schemeClr val="tx1"/>
                </a:solidFill>
                <a:latin typeface="Arial" charset="0"/>
                <a:ea typeface="ＭＳ Ｐゴシック" charset="0"/>
              </a:defRPr>
            </a:lvl7pPr>
            <a:lvl8pPr marL="3013075" fontAlgn="base">
              <a:spcBef>
                <a:spcPct val="0"/>
              </a:spcBef>
              <a:spcAft>
                <a:spcPct val="0"/>
              </a:spcAft>
              <a:defRPr>
                <a:solidFill>
                  <a:schemeClr val="tx1"/>
                </a:solidFill>
                <a:latin typeface="Arial" charset="0"/>
                <a:ea typeface="ＭＳ Ｐゴシック" charset="0"/>
              </a:defRPr>
            </a:lvl8pPr>
            <a:lvl9pPr marL="3470275" fontAlgn="base">
              <a:spcBef>
                <a:spcPct val="0"/>
              </a:spcBef>
              <a:spcAft>
                <a:spcPct val="0"/>
              </a:spcAft>
              <a:defRPr>
                <a:solidFill>
                  <a:schemeClr val="tx1"/>
                </a:solidFill>
                <a:latin typeface="Arial" charset="0"/>
                <a:ea typeface="ＭＳ Ｐゴシック" charset="0"/>
              </a:defRPr>
            </a:lvl9pPr>
          </a:lstStyle>
          <a:p>
            <a:pPr>
              <a:lnSpc>
                <a:spcPct val="90000"/>
              </a:lnSpc>
              <a:spcBef>
                <a:spcPct val="50000"/>
              </a:spcBef>
            </a:pPr>
            <a:r>
              <a:rPr lang="en-GB" sz="1700" b="1" dirty="0" err="1">
                <a:latin typeface="Courier New" charset="0"/>
                <a:ea typeface="Arial Unicode MS" charset="0"/>
                <a:cs typeface="Courier New" charset="0"/>
              </a:rPr>
              <a:t>John,Smith,Graphics</a:t>
            </a:r>
            <a:r>
              <a:rPr lang="en-GB" sz="1700" b="1" dirty="0">
                <a:latin typeface="Courier New" charset="0"/>
                <a:ea typeface="Arial Unicode MS" charset="0"/>
                <a:cs typeface="Courier New" charset="0"/>
              </a:rPr>
              <a:t> Card,</a:t>
            </a:r>
            <a:br>
              <a:rPr lang="en-GB" sz="1700" b="1" dirty="0">
                <a:latin typeface="Courier New" charset="0"/>
                <a:ea typeface="Arial Unicode MS" charset="0"/>
                <a:cs typeface="Courier New" charset="0"/>
              </a:rPr>
            </a:br>
            <a:r>
              <a:rPr lang="en-GB" sz="1700" b="1" dirty="0">
                <a:latin typeface="Courier New" charset="0"/>
                <a:ea typeface="Arial Unicode MS" charset="0"/>
                <a:cs typeface="Courier New" charset="0"/>
              </a:rPr>
              <a:t>32,200,07/11</a:t>
            </a:r>
            <a:r>
              <a:rPr lang="en-GB" sz="1700" b="1" dirty="0" smtClean="0">
                <a:latin typeface="Courier New" charset="0"/>
                <a:ea typeface="Arial Unicode MS" charset="0"/>
                <a:cs typeface="Courier New" charset="0"/>
              </a:rPr>
              <a:t>/14</a:t>
            </a:r>
            <a:endParaRPr lang="en-GB" sz="1700" b="1" dirty="0">
              <a:latin typeface="Courier New" charset="0"/>
              <a:ea typeface="Arial Unicode MS" charset="0"/>
              <a:cs typeface="Courier New" charset="0"/>
            </a:endParaRPr>
          </a:p>
        </p:txBody>
      </p:sp>
      <p:sp>
        <p:nvSpPr>
          <p:cNvPr id="239622" name="Text Box 6"/>
          <p:cNvSpPr txBox="1">
            <a:spLocks noChangeArrowheads="1"/>
          </p:cNvSpPr>
          <p:nvPr/>
        </p:nvSpPr>
        <p:spPr bwMode="auto">
          <a:xfrm>
            <a:off x="138113" y="5240338"/>
            <a:ext cx="3046412" cy="792162"/>
          </a:xfrm>
          <a:prstGeom prst="rect">
            <a:avLst/>
          </a:prstGeom>
          <a:gradFill rotWithShape="1">
            <a:gsLst>
              <a:gs pos="0">
                <a:srgbClr val="F3FEBA"/>
              </a:gs>
              <a:gs pos="100000">
                <a:srgbClr val="F3FEBA">
                  <a:gamma/>
                  <a:tint val="0"/>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012" tIns="41005" rIns="82012" bIns="41005">
            <a:spAutoFit/>
          </a:bodyPr>
          <a:lstStyle>
            <a:lvl1pPr>
              <a:defRPr>
                <a:solidFill>
                  <a:schemeClr val="tx1"/>
                </a:solidFill>
                <a:latin typeface="Arial" charset="0"/>
                <a:ea typeface="ＭＳ Ｐゴシック" charset="0"/>
              </a:defRPr>
            </a:lvl1pPr>
            <a:lvl2pPr marL="409575">
              <a:defRPr>
                <a:solidFill>
                  <a:schemeClr val="tx1"/>
                </a:solidFill>
                <a:latin typeface="Arial" charset="0"/>
                <a:ea typeface="ＭＳ Ｐゴシック" charset="0"/>
              </a:defRPr>
            </a:lvl2pPr>
            <a:lvl3pPr marL="820738">
              <a:defRPr>
                <a:solidFill>
                  <a:schemeClr val="tx1"/>
                </a:solidFill>
                <a:latin typeface="Arial" charset="0"/>
                <a:ea typeface="ＭＳ Ｐゴシック" charset="0"/>
              </a:defRPr>
            </a:lvl3pPr>
            <a:lvl4pPr marL="1230313">
              <a:defRPr>
                <a:solidFill>
                  <a:schemeClr val="tx1"/>
                </a:solidFill>
                <a:latin typeface="Arial" charset="0"/>
                <a:ea typeface="ＭＳ Ｐゴシック" charset="0"/>
              </a:defRPr>
            </a:lvl4pPr>
            <a:lvl5pPr marL="1641475">
              <a:defRPr>
                <a:solidFill>
                  <a:schemeClr val="tx1"/>
                </a:solidFill>
                <a:latin typeface="Arial" charset="0"/>
                <a:ea typeface="ＭＳ Ｐゴシック" charset="0"/>
              </a:defRPr>
            </a:lvl5pPr>
            <a:lvl6pPr marL="2098675" fontAlgn="base">
              <a:spcBef>
                <a:spcPct val="0"/>
              </a:spcBef>
              <a:spcAft>
                <a:spcPct val="0"/>
              </a:spcAft>
              <a:defRPr>
                <a:solidFill>
                  <a:schemeClr val="tx1"/>
                </a:solidFill>
                <a:latin typeface="Arial" charset="0"/>
                <a:ea typeface="ＭＳ Ｐゴシック" charset="0"/>
              </a:defRPr>
            </a:lvl6pPr>
            <a:lvl7pPr marL="2555875" fontAlgn="base">
              <a:spcBef>
                <a:spcPct val="0"/>
              </a:spcBef>
              <a:spcAft>
                <a:spcPct val="0"/>
              </a:spcAft>
              <a:defRPr>
                <a:solidFill>
                  <a:schemeClr val="tx1"/>
                </a:solidFill>
                <a:latin typeface="Arial" charset="0"/>
                <a:ea typeface="ＭＳ Ｐゴシック" charset="0"/>
              </a:defRPr>
            </a:lvl7pPr>
            <a:lvl8pPr marL="3013075" fontAlgn="base">
              <a:spcBef>
                <a:spcPct val="0"/>
              </a:spcBef>
              <a:spcAft>
                <a:spcPct val="0"/>
              </a:spcAft>
              <a:defRPr>
                <a:solidFill>
                  <a:schemeClr val="tx1"/>
                </a:solidFill>
                <a:latin typeface="Arial" charset="0"/>
                <a:ea typeface="ＭＳ Ｐゴシック" charset="0"/>
              </a:defRPr>
            </a:lvl8pPr>
            <a:lvl9pPr marL="3470275" fontAlgn="base">
              <a:spcBef>
                <a:spcPct val="0"/>
              </a:spcBef>
              <a:spcAft>
                <a:spcPct val="0"/>
              </a:spcAft>
              <a:defRPr>
                <a:solidFill>
                  <a:schemeClr val="tx1"/>
                </a:solidFill>
                <a:latin typeface="Arial" charset="0"/>
                <a:ea typeface="ＭＳ Ｐゴシック" charset="0"/>
              </a:defRPr>
            </a:lvl9pPr>
          </a:lstStyle>
          <a:p>
            <a:pPr>
              <a:lnSpc>
                <a:spcPct val="90000"/>
              </a:lnSpc>
              <a:spcBef>
                <a:spcPct val="50000"/>
              </a:spcBef>
            </a:pPr>
            <a:r>
              <a:rPr lang="en-GB" sz="1700" b="1" dirty="0">
                <a:latin typeface="Courier New" charset="0"/>
                <a:ea typeface="Arial Unicode MS" charset="0"/>
                <a:cs typeface="Courier New" charset="0"/>
              </a:rPr>
              <a:t>John Smith............</a:t>
            </a:r>
            <a:br>
              <a:rPr lang="en-GB" sz="1700" b="1" dirty="0">
                <a:latin typeface="Courier New" charset="0"/>
                <a:ea typeface="Arial Unicode MS" charset="0"/>
                <a:cs typeface="Courier New" charset="0"/>
              </a:rPr>
            </a:br>
            <a:r>
              <a:rPr lang="en-GB" sz="1700" b="1" dirty="0">
                <a:latin typeface="Courier New" charset="0"/>
                <a:ea typeface="Arial Unicode MS" charset="0"/>
                <a:cs typeface="Courier New" charset="0"/>
              </a:rPr>
              <a:t>Graphics Card.........</a:t>
            </a:r>
            <a:br>
              <a:rPr lang="en-GB" sz="1700" b="1" dirty="0">
                <a:latin typeface="Courier New" charset="0"/>
                <a:ea typeface="Arial Unicode MS" charset="0"/>
                <a:cs typeface="Courier New" charset="0"/>
              </a:rPr>
            </a:br>
            <a:r>
              <a:rPr lang="en-GB" sz="1700" b="1" dirty="0" smtClean="0">
                <a:latin typeface="Courier New" charset="0"/>
                <a:ea typeface="Arial Unicode MS" charset="0"/>
                <a:cs typeface="Courier New" charset="0"/>
              </a:rPr>
              <a:t>3220020071114.</a:t>
            </a:r>
            <a:r>
              <a:rPr lang="en-GB" sz="1700" b="1" dirty="0">
                <a:latin typeface="Courier New" charset="0"/>
                <a:ea typeface="Arial Unicode MS" charset="0"/>
                <a:cs typeface="Courier New" charset="0"/>
              </a:rPr>
              <a:t>........</a:t>
            </a:r>
          </a:p>
        </p:txBody>
      </p:sp>
      <p:grpSp>
        <p:nvGrpSpPr>
          <p:cNvPr id="239623" name="Group 7"/>
          <p:cNvGrpSpPr>
            <a:grpSpLocks/>
          </p:cNvGrpSpPr>
          <p:nvPr/>
        </p:nvGrpSpPr>
        <p:grpSpPr bwMode="auto">
          <a:xfrm>
            <a:off x="3930650" y="2501900"/>
            <a:ext cx="4999038" cy="3251200"/>
            <a:chOff x="2483" y="1245"/>
            <a:chExt cx="3149" cy="2048"/>
          </a:xfrm>
        </p:grpSpPr>
        <p:sp>
          <p:nvSpPr>
            <p:cNvPr id="239624" name="AutoShape 8"/>
            <p:cNvSpPr>
              <a:spLocks noChangeArrowheads="1"/>
            </p:cNvSpPr>
            <p:nvPr/>
          </p:nvSpPr>
          <p:spPr bwMode="auto">
            <a:xfrm>
              <a:off x="3757" y="1245"/>
              <a:ext cx="933"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GB">
                  <a:cs typeface="Arial" charset="0"/>
                </a:rPr>
                <a:t>Order</a:t>
              </a:r>
            </a:p>
          </p:txBody>
        </p:sp>
        <p:sp>
          <p:nvSpPr>
            <p:cNvPr id="239625" name="AutoShape 9"/>
            <p:cNvSpPr>
              <a:spLocks noChangeArrowheads="1"/>
            </p:cNvSpPr>
            <p:nvPr/>
          </p:nvSpPr>
          <p:spPr bwMode="auto">
            <a:xfrm>
              <a:off x="2807" y="2080"/>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GB">
                  <a:cs typeface="Arial" charset="0"/>
                </a:rPr>
                <a:t>Name</a:t>
              </a:r>
            </a:p>
          </p:txBody>
        </p:sp>
        <p:sp>
          <p:nvSpPr>
            <p:cNvPr id="239626" name="AutoShape 10"/>
            <p:cNvSpPr>
              <a:spLocks noChangeArrowheads="1"/>
            </p:cNvSpPr>
            <p:nvPr/>
          </p:nvSpPr>
          <p:spPr bwMode="auto">
            <a:xfrm>
              <a:off x="3381" y="2080"/>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GB">
                  <a:cs typeface="Arial" charset="0"/>
                </a:rPr>
                <a:t>Item</a:t>
              </a:r>
            </a:p>
          </p:txBody>
        </p:sp>
        <p:sp>
          <p:nvSpPr>
            <p:cNvPr id="239627" name="AutoShape 11"/>
            <p:cNvSpPr>
              <a:spLocks noChangeArrowheads="1"/>
            </p:cNvSpPr>
            <p:nvPr/>
          </p:nvSpPr>
          <p:spPr bwMode="auto">
            <a:xfrm>
              <a:off x="3955" y="2080"/>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GB">
                  <a:cs typeface="Arial" charset="0"/>
                </a:rPr>
                <a:t>Qty</a:t>
              </a:r>
            </a:p>
          </p:txBody>
        </p:sp>
        <p:sp>
          <p:nvSpPr>
            <p:cNvPr id="239628" name="AutoShape 12"/>
            <p:cNvSpPr>
              <a:spLocks noChangeArrowheads="1"/>
            </p:cNvSpPr>
            <p:nvPr/>
          </p:nvSpPr>
          <p:spPr bwMode="auto">
            <a:xfrm>
              <a:off x="4529" y="2080"/>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GB">
                  <a:cs typeface="Arial" charset="0"/>
                </a:rPr>
                <a:t>Price</a:t>
              </a:r>
            </a:p>
          </p:txBody>
        </p:sp>
        <p:sp>
          <p:nvSpPr>
            <p:cNvPr id="239629" name="AutoShape 13"/>
            <p:cNvSpPr>
              <a:spLocks noChangeArrowheads="1"/>
            </p:cNvSpPr>
            <p:nvPr/>
          </p:nvSpPr>
          <p:spPr bwMode="auto">
            <a:xfrm>
              <a:off x="5104" y="2080"/>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GB">
                  <a:cs typeface="Arial" charset="0"/>
                </a:rPr>
                <a:t>Date</a:t>
              </a:r>
            </a:p>
          </p:txBody>
        </p:sp>
        <p:sp>
          <p:nvSpPr>
            <p:cNvPr id="239630" name="AutoShape 14"/>
            <p:cNvSpPr>
              <a:spLocks noChangeArrowheads="1"/>
            </p:cNvSpPr>
            <p:nvPr/>
          </p:nvSpPr>
          <p:spPr bwMode="auto">
            <a:xfrm>
              <a:off x="2483" y="2886"/>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GB">
                  <a:cs typeface="Arial" charset="0"/>
                </a:rPr>
                <a:t>First</a:t>
              </a:r>
            </a:p>
          </p:txBody>
        </p:sp>
        <p:sp>
          <p:nvSpPr>
            <p:cNvPr id="239631" name="AutoShape 15"/>
            <p:cNvSpPr>
              <a:spLocks noChangeArrowheads="1"/>
            </p:cNvSpPr>
            <p:nvPr/>
          </p:nvSpPr>
          <p:spPr bwMode="auto">
            <a:xfrm>
              <a:off x="3066" y="2886"/>
              <a:ext cx="528" cy="40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GB">
                  <a:cs typeface="Arial" charset="0"/>
                </a:rPr>
                <a:t>Last</a:t>
              </a:r>
            </a:p>
          </p:txBody>
        </p:sp>
        <p:cxnSp>
          <p:nvCxnSpPr>
            <p:cNvPr id="239632" name="AutoShape 16"/>
            <p:cNvCxnSpPr>
              <a:cxnSpLocks noChangeShapeType="1"/>
              <a:stCxn id="239625" idx="0"/>
              <a:endCxn id="239624" idx="2"/>
            </p:cNvCxnSpPr>
            <p:nvPr/>
          </p:nvCxnSpPr>
          <p:spPr bwMode="auto">
            <a:xfrm rot="16200000">
              <a:off x="3433" y="1289"/>
              <a:ext cx="429" cy="1153"/>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9633" name="AutoShape 17"/>
            <p:cNvCxnSpPr>
              <a:cxnSpLocks noChangeShapeType="1"/>
              <a:stCxn id="239626" idx="0"/>
              <a:endCxn id="239624" idx="2"/>
            </p:cNvCxnSpPr>
            <p:nvPr/>
          </p:nvCxnSpPr>
          <p:spPr bwMode="auto">
            <a:xfrm rot="16200000">
              <a:off x="3720" y="1576"/>
              <a:ext cx="429" cy="579"/>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9634" name="AutoShape 18"/>
            <p:cNvCxnSpPr>
              <a:cxnSpLocks noChangeShapeType="1"/>
              <a:stCxn id="239627" idx="0"/>
              <a:endCxn id="239624" idx="2"/>
            </p:cNvCxnSpPr>
            <p:nvPr/>
          </p:nvCxnSpPr>
          <p:spPr bwMode="auto">
            <a:xfrm rot="16200000">
              <a:off x="4007" y="1863"/>
              <a:ext cx="429" cy="5"/>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9635" name="AutoShape 19"/>
            <p:cNvCxnSpPr>
              <a:cxnSpLocks noChangeShapeType="1"/>
              <a:stCxn id="239628" idx="0"/>
              <a:endCxn id="239624" idx="2"/>
            </p:cNvCxnSpPr>
            <p:nvPr/>
          </p:nvCxnSpPr>
          <p:spPr bwMode="auto">
            <a:xfrm rot="5400000" flipH="1">
              <a:off x="4294" y="1581"/>
              <a:ext cx="429" cy="569"/>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9636" name="AutoShape 20"/>
            <p:cNvCxnSpPr>
              <a:cxnSpLocks noChangeShapeType="1"/>
              <a:stCxn id="239629" idx="0"/>
              <a:endCxn id="239624" idx="2"/>
            </p:cNvCxnSpPr>
            <p:nvPr/>
          </p:nvCxnSpPr>
          <p:spPr bwMode="auto">
            <a:xfrm rot="5400000" flipH="1">
              <a:off x="4581" y="1294"/>
              <a:ext cx="429" cy="1144"/>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9637" name="AutoShape 21"/>
            <p:cNvCxnSpPr>
              <a:cxnSpLocks noChangeShapeType="1"/>
              <a:stCxn id="239630" idx="0"/>
              <a:endCxn id="239625" idx="2"/>
            </p:cNvCxnSpPr>
            <p:nvPr/>
          </p:nvCxnSpPr>
          <p:spPr bwMode="auto">
            <a:xfrm rot="16200000">
              <a:off x="2709" y="2524"/>
              <a:ext cx="400" cy="32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9638" name="AutoShape 22"/>
            <p:cNvCxnSpPr>
              <a:cxnSpLocks noChangeShapeType="1"/>
              <a:stCxn id="239631" idx="0"/>
              <a:endCxn id="239625" idx="2"/>
            </p:cNvCxnSpPr>
            <p:nvPr/>
          </p:nvCxnSpPr>
          <p:spPr bwMode="auto">
            <a:xfrm rot="5400000" flipH="1">
              <a:off x="3001" y="2556"/>
              <a:ext cx="400" cy="259"/>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9639" name="Text Box 23"/>
            <p:cNvSpPr txBox="1">
              <a:spLocks noChangeArrowheads="1"/>
            </p:cNvSpPr>
            <p:nvPr/>
          </p:nvSpPr>
          <p:spPr bwMode="auto">
            <a:xfrm>
              <a:off x="2587" y="3138"/>
              <a:ext cx="32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sz="1000">
                  <a:solidFill>
                    <a:srgbClr val="FF0000"/>
                  </a:solidFill>
                  <a:cs typeface="Arial" charset="0"/>
                </a:rPr>
                <a:t>String</a:t>
              </a:r>
            </a:p>
          </p:txBody>
        </p:sp>
        <p:sp>
          <p:nvSpPr>
            <p:cNvPr id="239640" name="Text Box 24"/>
            <p:cNvSpPr txBox="1">
              <a:spLocks noChangeArrowheads="1"/>
            </p:cNvSpPr>
            <p:nvPr/>
          </p:nvSpPr>
          <p:spPr bwMode="auto">
            <a:xfrm>
              <a:off x="3154" y="3139"/>
              <a:ext cx="32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sz="1000">
                  <a:solidFill>
                    <a:srgbClr val="FF0000"/>
                  </a:solidFill>
                  <a:cs typeface="Arial" charset="0"/>
                </a:rPr>
                <a:t>String</a:t>
              </a:r>
            </a:p>
          </p:txBody>
        </p:sp>
        <p:sp>
          <p:nvSpPr>
            <p:cNvPr id="239641" name="Text Box 25"/>
            <p:cNvSpPr txBox="1">
              <a:spLocks noChangeArrowheads="1"/>
            </p:cNvSpPr>
            <p:nvPr/>
          </p:nvSpPr>
          <p:spPr bwMode="auto">
            <a:xfrm>
              <a:off x="3476" y="2342"/>
              <a:ext cx="32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sz="1000">
                  <a:solidFill>
                    <a:srgbClr val="FF0000"/>
                  </a:solidFill>
                  <a:cs typeface="Arial" charset="0"/>
                </a:rPr>
                <a:t>String</a:t>
              </a:r>
            </a:p>
          </p:txBody>
        </p:sp>
        <p:sp>
          <p:nvSpPr>
            <p:cNvPr id="239642" name="Text Box 26"/>
            <p:cNvSpPr txBox="1">
              <a:spLocks noChangeArrowheads="1"/>
            </p:cNvSpPr>
            <p:nvPr/>
          </p:nvSpPr>
          <p:spPr bwMode="auto">
            <a:xfrm>
              <a:off x="4040" y="2338"/>
              <a:ext cx="36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sz="1000">
                  <a:solidFill>
                    <a:srgbClr val="FF0000"/>
                  </a:solidFill>
                  <a:cs typeface="Arial" charset="0"/>
                </a:rPr>
                <a:t>Integer</a:t>
              </a:r>
            </a:p>
          </p:txBody>
        </p:sp>
        <p:sp>
          <p:nvSpPr>
            <p:cNvPr id="239643" name="Text Box 27"/>
            <p:cNvSpPr txBox="1">
              <a:spLocks noChangeArrowheads="1"/>
            </p:cNvSpPr>
            <p:nvPr/>
          </p:nvSpPr>
          <p:spPr bwMode="auto">
            <a:xfrm>
              <a:off x="4607" y="2345"/>
              <a:ext cx="36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sz="1000">
                  <a:solidFill>
                    <a:srgbClr val="FF0000"/>
                  </a:solidFill>
                  <a:cs typeface="Arial" charset="0"/>
                </a:rPr>
                <a:t>Integer</a:t>
              </a:r>
            </a:p>
          </p:txBody>
        </p:sp>
        <p:sp>
          <p:nvSpPr>
            <p:cNvPr id="239644" name="Text Box 28"/>
            <p:cNvSpPr txBox="1">
              <a:spLocks noChangeArrowheads="1"/>
            </p:cNvSpPr>
            <p:nvPr/>
          </p:nvSpPr>
          <p:spPr bwMode="auto">
            <a:xfrm>
              <a:off x="5213" y="2343"/>
              <a:ext cx="28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sz="1000">
                  <a:solidFill>
                    <a:srgbClr val="FF0000"/>
                  </a:solidFill>
                  <a:cs typeface="Arial" charset="0"/>
                </a:rPr>
                <a:t>Date</a:t>
              </a:r>
            </a:p>
          </p:txBody>
        </p:sp>
      </p:grpSp>
      <p:sp>
        <p:nvSpPr>
          <p:cNvPr id="239645" name="Text Box 29"/>
          <p:cNvSpPr txBox="1">
            <a:spLocks noChangeArrowheads="1"/>
          </p:cNvSpPr>
          <p:nvPr/>
        </p:nvSpPr>
        <p:spPr bwMode="auto">
          <a:xfrm>
            <a:off x="1700213" y="1417638"/>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pPr>
            <a:r>
              <a:rPr lang="en-GB" sz="2000" dirty="0">
                <a:cs typeface="Arial" charset="0"/>
              </a:rPr>
              <a:t>Physical</a:t>
            </a:r>
          </a:p>
        </p:txBody>
      </p:sp>
      <p:sp>
        <p:nvSpPr>
          <p:cNvPr id="239646" name="Text Box 30"/>
          <p:cNvSpPr txBox="1">
            <a:spLocks noChangeArrowheads="1"/>
          </p:cNvSpPr>
          <p:nvPr/>
        </p:nvSpPr>
        <p:spPr bwMode="auto">
          <a:xfrm>
            <a:off x="6254750" y="1417638"/>
            <a:ext cx="1062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sz="2000">
                <a:cs typeface="Arial" charset="0"/>
              </a:rPr>
              <a:t>Logical</a:t>
            </a:r>
          </a:p>
        </p:txBody>
      </p:sp>
      <p:cxnSp>
        <p:nvCxnSpPr>
          <p:cNvPr id="239647" name="AutoShape 31"/>
          <p:cNvCxnSpPr>
            <a:cxnSpLocks noChangeShapeType="1"/>
            <a:stCxn id="239645" idx="3"/>
            <a:endCxn id="239646" idx="1"/>
          </p:cNvCxnSpPr>
          <p:nvPr/>
        </p:nvCxnSpPr>
        <p:spPr bwMode="auto">
          <a:xfrm>
            <a:off x="2843213" y="1616075"/>
            <a:ext cx="3411537"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itle 2"/>
          <p:cNvSpPr>
            <a:spLocks noGrp="1"/>
          </p:cNvSpPr>
          <p:nvPr>
            <p:ph type="title"/>
          </p:nvPr>
        </p:nvSpPr>
        <p:spPr/>
        <p:txBody>
          <a:bodyPr/>
          <a:lstStyle/>
          <a:p>
            <a:r>
              <a:rPr lang="en-US" dirty="0" smtClean="0"/>
              <a:t>Message models</a:t>
            </a:r>
            <a:endParaRPr lang="en-US"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21</a:t>
            </a:fld>
            <a:endParaRPr lang="en-US" dirty="0"/>
          </a:p>
        </p:txBody>
      </p:sp>
    </p:spTree>
    <p:extLst>
      <p:ext uri="{BB962C8B-B14F-4D97-AF65-F5344CB8AC3E}">
        <p14:creationId xmlns:p14="http://schemas.microsoft.com/office/powerpoint/2010/main" val="30359230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9621"/>
                                        </p:tgtEl>
                                        <p:attrNameLst>
                                          <p:attrName>style.visibility</p:attrName>
                                        </p:attrNameLst>
                                      </p:cBhvr>
                                      <p:to>
                                        <p:strVal val="visible"/>
                                      </p:to>
                                    </p:set>
                                    <p:animEffect transition="in" filter="wipe(up)">
                                      <p:cBhvr>
                                        <p:cTn id="7" dur="500"/>
                                        <p:tgtEl>
                                          <p:spTgt spid="239621"/>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9622"/>
                                        </p:tgtEl>
                                        <p:attrNameLst>
                                          <p:attrName>style.visibility</p:attrName>
                                        </p:attrNameLst>
                                      </p:cBhvr>
                                      <p:to>
                                        <p:strVal val="visible"/>
                                      </p:to>
                                    </p:set>
                                    <p:animEffect transition="in" filter="wipe(up)">
                                      <p:cBhvr>
                                        <p:cTn id="11" dur="500"/>
                                        <p:tgtEl>
                                          <p:spTgt spid="239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1" grpId="0" animBg="1"/>
      <p:bldP spid="2396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8" name="Rectangle 4"/>
          <p:cNvSpPr>
            <a:spLocks noGrp="1" noChangeArrowheads="1"/>
          </p:cNvSpPr>
          <p:nvPr>
            <p:ph type="body" idx="1"/>
          </p:nvPr>
        </p:nvSpPr>
        <p:spPr>
          <a:xfrm>
            <a:off x="457200" y="1447800"/>
            <a:ext cx="7913688" cy="4876800"/>
          </a:xfrm>
        </p:spPr>
        <p:txBody>
          <a:bodyPr>
            <a:normAutofit lnSpcReduction="10000"/>
          </a:bodyPr>
          <a:lstStyle/>
          <a:p>
            <a:r>
              <a:rPr lang="en-GB" sz="1200"/>
              <a:t>Here is an example of how a physical data structure could be mapped to a logical tree.</a:t>
            </a:r>
          </a:p>
          <a:p>
            <a:pPr lvl="1"/>
            <a:r>
              <a:rPr lang="en-GB" sz="1200"/>
              <a:t>Notice how multiple physical formats can correspond to the same logical tree. The first physical format is an XML structure that shows our Order message. The second is a comma separated value (CSV) structure of the same. The third comprises a set of fixed length fields in a custom wire format.</a:t>
            </a:r>
          </a:p>
          <a:p>
            <a:pPr lvl="1"/>
            <a:r>
              <a:rPr lang="en-GB" sz="1200"/>
              <a:t>By manipulating the logical tree inside the Message Broker rather than the physical bit-stream, the nodes can be completely unaware of the physical format of the data being manipulated. It also makes it easy to introduce new message formats into the broker.</a:t>
            </a:r>
          </a:p>
          <a:p>
            <a:endParaRPr lang="en-GB" sz="1200"/>
          </a:p>
          <a:p>
            <a:r>
              <a:rPr lang="en-GB" sz="1200"/>
              <a:t>Applications have and require diverse data formats.</a:t>
            </a:r>
          </a:p>
          <a:p>
            <a:pPr lvl="1"/>
            <a:r>
              <a:rPr lang="en-GB" sz="1200"/>
              <a:t>We all know that XML is the data format that's going to solve every data processing problem that exists! We also know that "XML++", the follow-on compatible meta format that someone in a research laboratory is working on will solve all the problems we don't even know we have today! The fact is that, without wanting to appear cynical, every generation goes through this process. Surely it was the same when COBOL superseded assembler. </a:t>
            </a:r>
          </a:p>
          <a:p>
            <a:pPr lvl="1"/>
            <a:r>
              <a:rPr lang="en-GB" sz="1200"/>
              <a:t>The fact is, that for historic, technical, whimsical, political, geographical, industrial and a whole host of other reasons you probably never even thought of, a hugely diverse range of data formats exist and are used successfully by a myriad of applications every  second of every day. It's something that we have to live with and embrace because it isn't going to get any better any time soon.</a:t>
            </a:r>
          </a:p>
          <a:p>
            <a:pPr lvl="1"/>
            <a:r>
              <a:rPr lang="en-GB" sz="1200"/>
              <a:t>The advantage WebSphere Message Broker brings by modelling all these messages is that we can rise above the message format detail; so that whether it's a tag delimited SWIFT or EDIFACT message, a custom record format closely mapping a C or COBOL data structure, or good old XML, we can talk about messages in a consistent, format independent way. Message Broker can manage this diversity.</a:t>
            </a:r>
          </a:p>
          <a:p>
            <a:endParaRPr lang="en-GB" sz="1200"/>
          </a:p>
          <a:p>
            <a:endParaRPr lang="en-GB" sz="1200"/>
          </a:p>
          <a:p>
            <a:endParaRPr lang="en-GB" sz="1200"/>
          </a:p>
          <a:p>
            <a:endParaRPr lang="en-GB" sz="1200"/>
          </a:p>
        </p:txBody>
      </p:sp>
      <p:sp>
        <p:nvSpPr>
          <p:cNvPr id="2" name="Title 1"/>
          <p:cNvSpPr>
            <a:spLocks noGrp="1"/>
          </p:cNvSpPr>
          <p:nvPr>
            <p:ph type="title"/>
          </p:nvPr>
        </p:nvSpPr>
        <p:spPr/>
        <p:txBody>
          <a:bodyPr/>
          <a:lstStyle/>
          <a:p>
            <a:r>
              <a:rPr lang="en-US" dirty="0" smtClean="0"/>
              <a:t>Notes</a:t>
            </a:r>
            <a:endParaRPr lang="en-US"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22</a:t>
            </a:fld>
            <a:endParaRPr lang="en-US" dirty="0"/>
          </a:p>
        </p:txBody>
      </p:sp>
    </p:spTree>
    <p:extLst>
      <p:ext uri="{BB962C8B-B14F-4D97-AF65-F5344CB8AC3E}">
        <p14:creationId xmlns:p14="http://schemas.microsoft.com/office/powerpoint/2010/main" val="12141343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6" name="Rectangle 4"/>
          <p:cNvSpPr>
            <a:spLocks noGrp="1" noChangeArrowheads="1"/>
          </p:cNvSpPr>
          <p:nvPr>
            <p:ph type="body" idx="1"/>
          </p:nvPr>
        </p:nvSpPr>
        <p:spPr>
          <a:xfrm>
            <a:off x="457200" y="1447800"/>
            <a:ext cx="7913688" cy="4876800"/>
          </a:xfrm>
        </p:spPr>
        <p:txBody>
          <a:bodyPr/>
          <a:lstStyle/>
          <a:p>
            <a:r>
              <a:rPr lang="en-GB" sz="1200"/>
              <a:t>The Logical Message Model.</a:t>
            </a:r>
          </a:p>
          <a:p>
            <a:endParaRPr lang="en-GB" sz="1200"/>
          </a:p>
          <a:p>
            <a:pPr lvl="1"/>
            <a:r>
              <a:rPr lang="en-GB" sz="1200"/>
              <a:t>Reconsider messages and their structure. When we architect messages (no matter what the underlying transport technology), we concern ourselves firstly with the logical structure. For example, a funds transfer message might contain an amount in a particular currency, a transaction date and the relevant account details of the parties involved.  These are the important business elements of the message; when discussing the message, we refer to these elements.  </a:t>
            </a:r>
          </a:p>
          <a:p>
            <a:endParaRPr lang="en-GB" sz="1200"/>
          </a:p>
          <a:p>
            <a:pPr lvl="1"/>
            <a:r>
              <a:rPr lang="en-GB" sz="1200"/>
              <a:t>However, when we come to realize the message, we have to choose a specific data format. This may be driven by many factors, but we have to choose one. You may be aware of the advantages of various message formats or have your own personal favourite, or may fancy inventing a new one, but the fact remains that you have to choose a physical *wire format*. So for our transfer message, we might decide to use XML, with its elements, attributes and PCDATA (and a DTD, if we're being really exact), or we might map more closely to a C data structure modelling our message with ints, shorts, chars etc. and worry about *their* various representations(!)</a:t>
            </a:r>
          </a:p>
          <a:p>
            <a:endParaRPr lang="en-GB" sz="1200"/>
          </a:p>
          <a:p>
            <a:pPr lvl="1"/>
            <a:r>
              <a:rPr lang="en-GB" sz="1200"/>
              <a:t>The Logical message model provided by WebSphere Message Broker allows one to describe a message in terms of a tree of elements, each of which has a (possibly user defined) type. At the message tree leaf nodes, the elements have simple types such as strings, integers, decimals, booleans etc. Moreover, elements can have various constraints and qualifiers applied to them that more fully describe them; e.g. elements might be optional, appear in a certain order or only contain certain values.</a:t>
            </a:r>
          </a:p>
          <a:p>
            <a:endParaRPr lang="en-GB" sz="1200"/>
          </a:p>
          <a:p>
            <a:endParaRPr lang="en-GB" sz="1200"/>
          </a:p>
        </p:txBody>
      </p:sp>
      <p:sp>
        <p:nvSpPr>
          <p:cNvPr id="2" name="Title 1"/>
          <p:cNvSpPr>
            <a:spLocks noGrp="1"/>
          </p:cNvSpPr>
          <p:nvPr>
            <p:ph type="title"/>
          </p:nvPr>
        </p:nvSpPr>
        <p:spPr/>
        <p:txBody>
          <a:bodyPr/>
          <a:lstStyle/>
          <a:p>
            <a:r>
              <a:rPr lang="en-US" dirty="0" smtClean="0"/>
              <a:t>Notes</a:t>
            </a:r>
            <a:endParaRPr lang="en-US"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23</a:t>
            </a:fld>
            <a:endParaRPr lang="en-US" dirty="0"/>
          </a:p>
        </p:txBody>
      </p:sp>
    </p:spTree>
    <p:extLst>
      <p:ext uri="{BB962C8B-B14F-4D97-AF65-F5344CB8AC3E}">
        <p14:creationId xmlns:p14="http://schemas.microsoft.com/office/powerpoint/2010/main" val="34194672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ChangeArrowheads="1"/>
          </p:cNvSpPr>
          <p:nvPr/>
        </p:nvSpPr>
        <p:spPr bwMode="auto">
          <a:xfrm>
            <a:off x="284163" y="4748213"/>
            <a:ext cx="8656637" cy="330200"/>
          </a:xfrm>
          <a:prstGeom prst="rect">
            <a:avLst/>
          </a:prstGeom>
          <a:gradFill rotWithShape="1">
            <a:gsLst>
              <a:gs pos="0">
                <a:srgbClr val="F3FEBA"/>
              </a:gs>
              <a:gs pos="100000">
                <a:schemeClr val="accent1"/>
              </a:gs>
            </a:gsLst>
            <a:lin ang="0" scaled="1"/>
          </a:gradFill>
          <a:ln w="9525">
            <a:solidFill>
              <a:srgbClr val="DADCEC"/>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764" name="Text Box 4"/>
          <p:cNvSpPr txBox="1">
            <a:spLocks noChangeArrowheads="1"/>
          </p:cNvSpPr>
          <p:nvPr/>
        </p:nvSpPr>
        <p:spPr bwMode="auto">
          <a:xfrm>
            <a:off x="3857856" y="4759325"/>
            <a:ext cx="16330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sz="1600" dirty="0" smtClean="0">
                <a:cs typeface="Arial" charset="0"/>
              </a:rPr>
              <a:t>Message Model</a:t>
            </a:r>
            <a:endParaRPr lang="en-GB" sz="1600" dirty="0">
              <a:cs typeface="Arial" charset="0"/>
            </a:endParaRPr>
          </a:p>
        </p:txBody>
      </p:sp>
      <p:grpSp>
        <p:nvGrpSpPr>
          <p:cNvPr id="245765" name="Group 5"/>
          <p:cNvGrpSpPr>
            <a:grpSpLocks/>
          </p:cNvGrpSpPr>
          <p:nvPr/>
        </p:nvGrpSpPr>
        <p:grpSpPr bwMode="auto">
          <a:xfrm>
            <a:off x="381000" y="1143000"/>
            <a:ext cx="2897188" cy="3581400"/>
            <a:chOff x="49" y="768"/>
            <a:chExt cx="1825" cy="2256"/>
          </a:xfrm>
        </p:grpSpPr>
        <p:sp>
          <p:nvSpPr>
            <p:cNvPr id="245766" name="AutoShape 6"/>
            <p:cNvSpPr>
              <a:spLocks noChangeArrowheads="1"/>
            </p:cNvSpPr>
            <p:nvPr/>
          </p:nvSpPr>
          <p:spPr bwMode="auto">
            <a:xfrm>
              <a:off x="49" y="939"/>
              <a:ext cx="1825" cy="1460"/>
            </a:xfrm>
            <a:custGeom>
              <a:avLst/>
              <a:gdLst>
                <a:gd name="G0" fmla="+- 7887 0 0"/>
                <a:gd name="G1" fmla="+- 21600 0 7887"/>
                <a:gd name="G2" fmla="*/ 7887 1 2"/>
                <a:gd name="G3" fmla="+- 21600 0 G2"/>
                <a:gd name="G4" fmla="+/ 7887 21600 2"/>
                <a:gd name="G5" fmla="+/ G1 0 2"/>
                <a:gd name="G6" fmla="*/ 21600 21600 7887"/>
                <a:gd name="G7" fmla="*/ G6 1 2"/>
                <a:gd name="G8" fmla="+- 21600 0 G7"/>
                <a:gd name="G9" fmla="*/ 21600 1 2"/>
                <a:gd name="G10" fmla="+- 7887 0 G9"/>
                <a:gd name="G11" fmla="?: G10 G8 0"/>
                <a:gd name="G12" fmla="?: G10 G7 21600"/>
                <a:gd name="T0" fmla="*/ 17656 w 21600"/>
                <a:gd name="T1" fmla="*/ 10800 h 21600"/>
                <a:gd name="T2" fmla="*/ 10800 w 21600"/>
                <a:gd name="T3" fmla="*/ 21600 h 21600"/>
                <a:gd name="T4" fmla="*/ 3944 w 21600"/>
                <a:gd name="T5" fmla="*/ 10800 h 21600"/>
                <a:gd name="T6" fmla="*/ 10800 w 21600"/>
                <a:gd name="T7" fmla="*/ 0 h 21600"/>
                <a:gd name="T8" fmla="*/ 5744 w 21600"/>
                <a:gd name="T9" fmla="*/ 5744 h 21600"/>
                <a:gd name="T10" fmla="*/ 15856 w 21600"/>
                <a:gd name="T11" fmla="*/ 15856 h 21600"/>
              </a:gdLst>
              <a:ahLst/>
              <a:cxnLst>
                <a:cxn ang="0">
                  <a:pos x="T0" y="T1"/>
                </a:cxn>
                <a:cxn ang="0">
                  <a:pos x="T2" y="T3"/>
                </a:cxn>
                <a:cxn ang="0">
                  <a:pos x="T4" y="T5"/>
                </a:cxn>
                <a:cxn ang="0">
                  <a:pos x="T6" y="T7"/>
                </a:cxn>
              </a:cxnLst>
              <a:rect l="T8" t="T9" r="T10" b="T11"/>
              <a:pathLst>
                <a:path w="21600" h="21600">
                  <a:moveTo>
                    <a:pt x="0" y="0"/>
                  </a:moveTo>
                  <a:lnTo>
                    <a:pt x="7887" y="21600"/>
                  </a:lnTo>
                  <a:lnTo>
                    <a:pt x="13713" y="21600"/>
                  </a:lnTo>
                  <a:lnTo>
                    <a:pt x="21600" y="0"/>
                  </a:lnTo>
                  <a:close/>
                </a:path>
              </a:pathLst>
            </a:custGeom>
            <a:gradFill rotWithShape="1">
              <a:gsLst>
                <a:gs pos="0">
                  <a:srgbClr val="DADCEC">
                    <a:gamma/>
                    <a:tint val="0"/>
                    <a:invGamma/>
                  </a:srgbClr>
                </a:gs>
                <a:gs pos="100000">
                  <a:srgbClr val="DADCE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245767" name="Group 7"/>
            <p:cNvGrpSpPr>
              <a:grpSpLocks/>
            </p:cNvGrpSpPr>
            <p:nvPr/>
          </p:nvGrpSpPr>
          <p:grpSpPr bwMode="auto">
            <a:xfrm>
              <a:off x="49" y="792"/>
              <a:ext cx="663" cy="553"/>
              <a:chOff x="1702" y="888"/>
              <a:chExt cx="1383" cy="946"/>
            </a:xfrm>
          </p:grpSpPr>
          <p:pic>
            <p:nvPicPr>
              <p:cNvPr id="245768" name="Picture 8" descr="MCj0432599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2" y="888"/>
                <a:ext cx="623" cy="623"/>
              </a:xfrm>
              <a:prstGeom prst="rect">
                <a:avLst/>
              </a:prstGeom>
              <a:noFill/>
              <a:extLst>
                <a:ext uri="{909E8E84-426E-40dd-AFC4-6F175D3DCCD1}">
                  <a14:hiddenFill xmlns:a14="http://schemas.microsoft.com/office/drawing/2010/main">
                    <a:solidFill>
                      <a:srgbClr val="FFFFFF"/>
                    </a:solidFill>
                  </a14:hiddenFill>
                </a:ext>
              </a:extLst>
            </p:spPr>
          </p:pic>
          <p:sp>
            <p:nvSpPr>
              <p:cNvPr id="245769" name="Text Box 9"/>
              <p:cNvSpPr txBox="1">
                <a:spLocks noChangeArrowheads="1"/>
              </p:cNvSpPr>
              <p:nvPr/>
            </p:nvSpPr>
            <p:spPr bwMode="auto">
              <a:xfrm>
                <a:off x="1702" y="1471"/>
                <a:ext cx="1383"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sz="1600">
                    <a:cs typeface="Arial" charset="0"/>
                  </a:rPr>
                  <a:t>C Header</a:t>
                </a:r>
              </a:p>
            </p:txBody>
          </p:sp>
        </p:grpSp>
        <p:grpSp>
          <p:nvGrpSpPr>
            <p:cNvPr id="245770" name="Group 10"/>
            <p:cNvGrpSpPr>
              <a:grpSpLocks/>
            </p:cNvGrpSpPr>
            <p:nvPr/>
          </p:nvGrpSpPr>
          <p:grpSpPr bwMode="auto">
            <a:xfrm>
              <a:off x="417" y="1452"/>
              <a:ext cx="585" cy="707"/>
              <a:chOff x="1809" y="888"/>
              <a:chExt cx="1221" cy="1210"/>
            </a:xfrm>
          </p:grpSpPr>
          <p:pic>
            <p:nvPicPr>
              <p:cNvPr id="245771" name="Picture 11" descr="MCj0432599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2" y="888"/>
                <a:ext cx="623" cy="623"/>
              </a:xfrm>
              <a:prstGeom prst="rect">
                <a:avLst/>
              </a:prstGeom>
              <a:noFill/>
              <a:extLst>
                <a:ext uri="{909E8E84-426E-40dd-AFC4-6F175D3DCCD1}">
                  <a14:hiddenFill xmlns:a14="http://schemas.microsoft.com/office/drawing/2010/main">
                    <a:solidFill>
                      <a:srgbClr val="FFFFFF"/>
                    </a:solidFill>
                  </a14:hiddenFill>
                </a:ext>
              </a:extLst>
            </p:spPr>
          </p:pic>
          <p:sp>
            <p:nvSpPr>
              <p:cNvPr id="245772" name="Text Box 12"/>
              <p:cNvSpPr txBox="1">
                <a:spLocks noChangeArrowheads="1"/>
              </p:cNvSpPr>
              <p:nvPr/>
            </p:nvSpPr>
            <p:spPr bwMode="auto">
              <a:xfrm>
                <a:off x="1809" y="1471"/>
                <a:ext cx="1221" cy="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sz="1600">
                    <a:cs typeface="Arial" charset="0"/>
                  </a:rPr>
                  <a:t>XML</a:t>
                </a:r>
              </a:p>
              <a:p>
                <a:pPr algn="ctr"/>
                <a:r>
                  <a:rPr lang="en-GB" sz="1600">
                    <a:cs typeface="Arial" charset="0"/>
                  </a:rPr>
                  <a:t>Schema</a:t>
                </a:r>
              </a:p>
            </p:txBody>
          </p:sp>
        </p:grpSp>
        <p:grpSp>
          <p:nvGrpSpPr>
            <p:cNvPr id="245773" name="Group 13"/>
            <p:cNvGrpSpPr>
              <a:grpSpLocks/>
            </p:cNvGrpSpPr>
            <p:nvPr/>
          </p:nvGrpSpPr>
          <p:grpSpPr bwMode="auto">
            <a:xfrm>
              <a:off x="672" y="768"/>
              <a:ext cx="691" cy="695"/>
              <a:chOff x="3774" y="931"/>
              <a:chExt cx="1438" cy="1193"/>
            </a:xfrm>
          </p:grpSpPr>
          <p:pic>
            <p:nvPicPr>
              <p:cNvPr id="245774" name="Picture 14" descr="MCj0432599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 y="931"/>
                <a:ext cx="623" cy="623"/>
              </a:xfrm>
              <a:prstGeom prst="rect">
                <a:avLst/>
              </a:prstGeom>
              <a:noFill/>
              <a:extLst>
                <a:ext uri="{909E8E84-426E-40dd-AFC4-6F175D3DCCD1}">
                  <a14:hiddenFill xmlns:a14="http://schemas.microsoft.com/office/drawing/2010/main">
                    <a:solidFill>
                      <a:srgbClr val="FFFFFF"/>
                    </a:solidFill>
                  </a14:hiddenFill>
                </a:ext>
              </a:extLst>
            </p:spPr>
          </p:pic>
          <p:sp>
            <p:nvSpPr>
              <p:cNvPr id="245775" name="Text Box 15"/>
              <p:cNvSpPr txBox="1">
                <a:spLocks noChangeArrowheads="1"/>
              </p:cNvSpPr>
              <p:nvPr/>
            </p:nvSpPr>
            <p:spPr bwMode="auto">
              <a:xfrm>
                <a:off x="3774" y="1496"/>
                <a:ext cx="1438" cy="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sz="1600">
                    <a:cs typeface="Arial" charset="0"/>
                  </a:rPr>
                  <a:t>COBOL</a:t>
                </a:r>
              </a:p>
              <a:p>
                <a:pPr algn="ctr"/>
                <a:r>
                  <a:rPr lang="en-GB" sz="1600">
                    <a:cs typeface="Arial" charset="0"/>
                  </a:rPr>
                  <a:t>Copybook</a:t>
                </a:r>
              </a:p>
            </p:txBody>
          </p:sp>
        </p:grpSp>
        <p:grpSp>
          <p:nvGrpSpPr>
            <p:cNvPr id="245776" name="Group 16"/>
            <p:cNvGrpSpPr>
              <a:grpSpLocks/>
            </p:cNvGrpSpPr>
            <p:nvPr/>
          </p:nvGrpSpPr>
          <p:grpSpPr bwMode="auto">
            <a:xfrm>
              <a:off x="1331" y="833"/>
              <a:ext cx="485" cy="543"/>
              <a:chOff x="3987" y="931"/>
              <a:chExt cx="1012" cy="930"/>
            </a:xfrm>
          </p:grpSpPr>
          <p:pic>
            <p:nvPicPr>
              <p:cNvPr id="245777" name="Picture 17" descr="MCj0432599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 y="931"/>
                <a:ext cx="623" cy="623"/>
              </a:xfrm>
              <a:prstGeom prst="rect">
                <a:avLst/>
              </a:prstGeom>
              <a:noFill/>
              <a:extLst>
                <a:ext uri="{909E8E84-426E-40dd-AFC4-6F175D3DCCD1}">
                  <a14:hiddenFill xmlns:a14="http://schemas.microsoft.com/office/drawing/2010/main">
                    <a:solidFill>
                      <a:srgbClr val="FFFFFF"/>
                    </a:solidFill>
                  </a14:hiddenFill>
                </a:ext>
              </a:extLst>
            </p:spPr>
          </p:pic>
          <p:sp>
            <p:nvSpPr>
              <p:cNvPr id="245778" name="Text Box 18"/>
              <p:cNvSpPr txBox="1">
                <a:spLocks noChangeArrowheads="1"/>
              </p:cNvSpPr>
              <p:nvPr/>
            </p:nvSpPr>
            <p:spPr bwMode="auto">
              <a:xfrm>
                <a:off x="3987" y="1498"/>
                <a:ext cx="1012"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sz="1600">
                    <a:cs typeface="Arial" charset="0"/>
                  </a:rPr>
                  <a:t>WSDL</a:t>
                </a:r>
              </a:p>
            </p:txBody>
          </p:sp>
        </p:grpSp>
        <p:grpSp>
          <p:nvGrpSpPr>
            <p:cNvPr id="245779" name="Group 19"/>
            <p:cNvGrpSpPr>
              <a:grpSpLocks/>
            </p:cNvGrpSpPr>
            <p:nvPr/>
          </p:nvGrpSpPr>
          <p:grpSpPr bwMode="auto">
            <a:xfrm>
              <a:off x="1073" y="1484"/>
              <a:ext cx="378" cy="553"/>
              <a:chOff x="2028" y="888"/>
              <a:chExt cx="785" cy="947"/>
            </a:xfrm>
          </p:grpSpPr>
          <p:pic>
            <p:nvPicPr>
              <p:cNvPr id="245780" name="Picture 20" descr="MCj0432599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2" y="888"/>
                <a:ext cx="623" cy="623"/>
              </a:xfrm>
              <a:prstGeom prst="rect">
                <a:avLst/>
              </a:prstGeom>
              <a:noFill/>
              <a:extLst>
                <a:ext uri="{909E8E84-426E-40dd-AFC4-6F175D3DCCD1}">
                  <a14:hiddenFill xmlns:a14="http://schemas.microsoft.com/office/drawing/2010/main">
                    <a:solidFill>
                      <a:srgbClr val="FFFFFF"/>
                    </a:solidFill>
                  </a14:hiddenFill>
                </a:ext>
              </a:extLst>
            </p:spPr>
          </p:pic>
          <p:sp>
            <p:nvSpPr>
              <p:cNvPr id="245781" name="Text Box 21"/>
              <p:cNvSpPr txBox="1">
                <a:spLocks noChangeArrowheads="1"/>
              </p:cNvSpPr>
              <p:nvPr/>
            </p:nvSpPr>
            <p:spPr bwMode="auto">
              <a:xfrm>
                <a:off x="2028" y="1472"/>
                <a:ext cx="785"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sz="1600">
                    <a:cs typeface="Arial" charset="0"/>
                  </a:rPr>
                  <a:t>DTD</a:t>
                </a:r>
              </a:p>
            </p:txBody>
          </p:sp>
        </p:grpSp>
        <p:pic>
          <p:nvPicPr>
            <p:cNvPr id="245782" name="Picture 22" descr="MCj0433853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 y="2038"/>
              <a:ext cx="741" cy="758"/>
            </a:xfrm>
            <a:prstGeom prst="rect">
              <a:avLst/>
            </a:prstGeom>
            <a:noFill/>
            <a:extLst>
              <a:ext uri="{909E8E84-426E-40dd-AFC4-6F175D3DCCD1}">
                <a14:hiddenFill xmlns:a14="http://schemas.microsoft.com/office/drawing/2010/main">
                  <a:solidFill>
                    <a:srgbClr val="FFFFFF"/>
                  </a:solidFill>
                </a14:hiddenFill>
              </a:ext>
            </a:extLst>
          </p:spPr>
        </p:pic>
        <p:sp>
          <p:nvSpPr>
            <p:cNvPr id="245783" name="Text Box 23"/>
            <p:cNvSpPr txBox="1">
              <a:spLocks noChangeArrowheads="1"/>
            </p:cNvSpPr>
            <p:nvPr/>
          </p:nvSpPr>
          <p:spPr bwMode="auto">
            <a:xfrm>
              <a:off x="642" y="2632"/>
              <a:ext cx="7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sz="1600">
                  <a:cs typeface="Arial" charset="0"/>
                </a:rPr>
                <a:t>File Import</a:t>
              </a:r>
            </a:p>
          </p:txBody>
        </p:sp>
        <p:sp>
          <p:nvSpPr>
            <p:cNvPr id="245784" name="Line 24"/>
            <p:cNvSpPr>
              <a:spLocks noChangeShapeType="1"/>
            </p:cNvSpPr>
            <p:nvPr/>
          </p:nvSpPr>
          <p:spPr bwMode="auto">
            <a:xfrm>
              <a:off x="1009" y="2870"/>
              <a:ext cx="0" cy="1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245785" name="Group 25"/>
          <p:cNvGrpSpPr>
            <a:grpSpLocks/>
          </p:cNvGrpSpPr>
          <p:nvPr/>
        </p:nvGrpSpPr>
        <p:grpSpPr bwMode="auto">
          <a:xfrm>
            <a:off x="3632018" y="1447800"/>
            <a:ext cx="1571234" cy="3313113"/>
            <a:chOff x="1751" y="928"/>
            <a:chExt cx="1081" cy="2087"/>
          </a:xfrm>
        </p:grpSpPr>
        <p:grpSp>
          <p:nvGrpSpPr>
            <p:cNvPr id="245786" name="Group 26"/>
            <p:cNvGrpSpPr>
              <a:grpSpLocks/>
            </p:cNvGrpSpPr>
            <p:nvPr/>
          </p:nvGrpSpPr>
          <p:grpSpPr bwMode="auto">
            <a:xfrm>
              <a:off x="1751" y="928"/>
              <a:ext cx="1081" cy="1779"/>
              <a:chOff x="1654" y="1130"/>
              <a:chExt cx="1081" cy="1779"/>
            </a:xfrm>
          </p:grpSpPr>
          <p:grpSp>
            <p:nvGrpSpPr>
              <p:cNvPr id="245787" name="Group 27"/>
              <p:cNvGrpSpPr>
                <a:grpSpLocks/>
              </p:cNvGrpSpPr>
              <p:nvPr/>
            </p:nvGrpSpPr>
            <p:grpSpPr bwMode="auto">
              <a:xfrm>
                <a:off x="1654" y="1130"/>
                <a:ext cx="1081" cy="1187"/>
                <a:chOff x="4247" y="820"/>
                <a:chExt cx="1366" cy="1460"/>
              </a:xfrm>
            </p:grpSpPr>
            <p:pic>
              <p:nvPicPr>
                <p:cNvPr id="245788" name="Picture 28" descr="MCj0431646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7" y="820"/>
                  <a:ext cx="1080" cy="1080"/>
                </a:xfrm>
                <a:prstGeom prst="rect">
                  <a:avLst/>
                </a:prstGeom>
                <a:noFill/>
                <a:extLst>
                  <a:ext uri="{909E8E84-426E-40dd-AFC4-6F175D3DCCD1}">
                    <a14:hiddenFill xmlns:a14="http://schemas.microsoft.com/office/drawing/2010/main">
                      <a:solidFill>
                        <a:srgbClr val="FFFFFF"/>
                      </a:solidFill>
                    </a14:hiddenFill>
                  </a:ext>
                </a:extLst>
              </p:spPr>
            </p:pic>
            <p:sp>
              <p:nvSpPr>
                <p:cNvPr id="245789" name="Text Box 29"/>
                <p:cNvSpPr txBox="1">
                  <a:spLocks noChangeArrowheads="1"/>
                </p:cNvSpPr>
                <p:nvPr/>
              </p:nvSpPr>
              <p:spPr bwMode="auto">
                <a:xfrm>
                  <a:off x="4247" y="1827"/>
                  <a:ext cx="1366" cy="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r>
                    <a:rPr lang="en-GB" sz="1600" dirty="0" smtClean="0">
                      <a:cs typeface="Arial" charset="0"/>
                    </a:rPr>
                    <a:t>Business Object Discovery</a:t>
                  </a:r>
                  <a:endParaRPr lang="en-GB" sz="1600" dirty="0">
                    <a:cs typeface="Arial" charset="0"/>
                  </a:endParaRPr>
                </a:p>
              </p:txBody>
            </p:sp>
          </p:grpSp>
          <p:sp>
            <p:nvSpPr>
              <p:cNvPr id="245790" name="Rectangle 30"/>
              <p:cNvSpPr>
                <a:spLocks noChangeArrowheads="1"/>
              </p:cNvSpPr>
              <p:nvPr/>
            </p:nvSpPr>
            <p:spPr bwMode="auto">
              <a:xfrm>
                <a:off x="1813" y="2444"/>
                <a:ext cx="78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GB" sz="1400" dirty="0" smtClean="0">
                    <a:solidFill>
                      <a:schemeClr val="bg2"/>
                    </a:solidFill>
                    <a:cs typeface="Arial" charset="0"/>
                  </a:rPr>
                  <a:t>(e.g. SAP</a:t>
                </a:r>
                <a:r>
                  <a:rPr lang="en-GB" sz="1400" dirty="0">
                    <a:solidFill>
                      <a:schemeClr val="bg2"/>
                    </a:solidFill>
                    <a:cs typeface="Arial" charset="0"/>
                  </a:rPr>
                  <a:t>, Siebel, PeopleSoft)</a:t>
                </a:r>
              </a:p>
            </p:txBody>
          </p:sp>
        </p:grpSp>
        <p:sp>
          <p:nvSpPr>
            <p:cNvPr id="245791" name="Line 31"/>
            <p:cNvSpPr>
              <a:spLocks noChangeShapeType="1"/>
            </p:cNvSpPr>
            <p:nvPr/>
          </p:nvSpPr>
          <p:spPr bwMode="auto">
            <a:xfrm>
              <a:off x="2305" y="2630"/>
              <a:ext cx="0" cy="38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245792" name="Group 32"/>
          <p:cNvGrpSpPr>
            <a:grpSpLocks/>
          </p:cNvGrpSpPr>
          <p:nvPr/>
        </p:nvGrpSpPr>
        <p:grpSpPr bwMode="auto">
          <a:xfrm>
            <a:off x="5638800" y="1524000"/>
            <a:ext cx="1504950" cy="3203575"/>
            <a:chOff x="2829" y="1026"/>
            <a:chExt cx="948" cy="2018"/>
          </a:xfrm>
        </p:grpSpPr>
        <p:grpSp>
          <p:nvGrpSpPr>
            <p:cNvPr id="245793" name="Group 33"/>
            <p:cNvGrpSpPr>
              <a:grpSpLocks/>
            </p:cNvGrpSpPr>
            <p:nvPr/>
          </p:nvGrpSpPr>
          <p:grpSpPr bwMode="auto">
            <a:xfrm>
              <a:off x="2829" y="1026"/>
              <a:ext cx="948" cy="1641"/>
              <a:chOff x="2723" y="1228"/>
              <a:chExt cx="948" cy="1641"/>
            </a:xfrm>
          </p:grpSpPr>
          <p:sp>
            <p:nvSpPr>
              <p:cNvPr id="245794" name="Text Box 34"/>
              <p:cNvSpPr txBox="1">
                <a:spLocks noChangeArrowheads="1"/>
              </p:cNvSpPr>
              <p:nvPr/>
            </p:nvSpPr>
            <p:spPr bwMode="auto">
              <a:xfrm>
                <a:off x="2900" y="1759"/>
                <a:ext cx="5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sz="1600">
                    <a:cs typeface="Arial" charset="0"/>
                  </a:rPr>
                  <a:t>Pre-built</a:t>
                </a:r>
              </a:p>
            </p:txBody>
          </p:sp>
          <p:sp>
            <p:nvSpPr>
              <p:cNvPr id="245795" name="Rectangle 35"/>
              <p:cNvSpPr>
                <a:spLocks noChangeArrowheads="1"/>
              </p:cNvSpPr>
              <p:nvPr/>
            </p:nvSpPr>
            <p:spPr bwMode="auto">
              <a:xfrm>
                <a:off x="2723" y="2007"/>
                <a:ext cx="948" cy="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GB" sz="1400">
                    <a:solidFill>
                      <a:schemeClr val="bg2"/>
                    </a:solidFill>
                    <a:cs typeface="Arial" charset="0"/>
                  </a:rPr>
                  <a:t>SOAP, MIME, CSV, IDOC, SWIFT, EDIFACT, X12, FIX, HL7,</a:t>
                </a:r>
              </a:p>
              <a:p>
                <a:pPr algn="ctr"/>
                <a:r>
                  <a:rPr lang="en-GB" sz="1400">
                    <a:solidFill>
                      <a:schemeClr val="bg2"/>
                    </a:solidFill>
                    <a:cs typeface="Arial" charset="0"/>
                  </a:rPr>
                  <a:t>etc</a:t>
                </a:r>
              </a:p>
            </p:txBody>
          </p:sp>
          <p:pic>
            <p:nvPicPr>
              <p:cNvPr id="245796" name="Picture 36" descr="MCj0433855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4" y="1228"/>
                <a:ext cx="691" cy="691"/>
              </a:xfrm>
              <a:prstGeom prst="rect">
                <a:avLst/>
              </a:prstGeom>
              <a:noFill/>
              <a:extLst>
                <a:ext uri="{909E8E84-426E-40dd-AFC4-6F175D3DCCD1}">
                  <a14:hiddenFill xmlns:a14="http://schemas.microsoft.com/office/drawing/2010/main">
                    <a:solidFill>
                      <a:srgbClr val="FFFFFF"/>
                    </a:solidFill>
                  </a14:hiddenFill>
                </a:ext>
              </a:extLst>
            </p:spPr>
          </p:pic>
        </p:grpSp>
        <p:sp>
          <p:nvSpPr>
            <p:cNvPr id="245797" name="Line 37"/>
            <p:cNvSpPr>
              <a:spLocks noChangeShapeType="1"/>
            </p:cNvSpPr>
            <p:nvPr/>
          </p:nvSpPr>
          <p:spPr bwMode="auto">
            <a:xfrm>
              <a:off x="3332" y="2659"/>
              <a:ext cx="0" cy="38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245798" name="Group 38"/>
          <p:cNvGrpSpPr>
            <a:grpSpLocks/>
          </p:cNvGrpSpPr>
          <p:nvPr/>
        </p:nvGrpSpPr>
        <p:grpSpPr bwMode="auto">
          <a:xfrm>
            <a:off x="7513638" y="1689100"/>
            <a:ext cx="1314450" cy="3062288"/>
            <a:chOff x="3850" y="1105"/>
            <a:chExt cx="828" cy="1929"/>
          </a:xfrm>
        </p:grpSpPr>
        <p:grpSp>
          <p:nvGrpSpPr>
            <p:cNvPr id="245799" name="Group 39"/>
            <p:cNvGrpSpPr>
              <a:grpSpLocks/>
            </p:cNvGrpSpPr>
            <p:nvPr/>
          </p:nvGrpSpPr>
          <p:grpSpPr bwMode="auto">
            <a:xfrm>
              <a:off x="3850" y="1105"/>
              <a:ext cx="828" cy="1445"/>
              <a:chOff x="4070" y="1412"/>
              <a:chExt cx="828" cy="1445"/>
            </a:xfrm>
          </p:grpSpPr>
          <p:grpSp>
            <p:nvGrpSpPr>
              <p:cNvPr id="245800" name="Group 40"/>
              <p:cNvGrpSpPr>
                <a:grpSpLocks/>
              </p:cNvGrpSpPr>
              <p:nvPr/>
            </p:nvGrpSpPr>
            <p:grpSpPr bwMode="auto">
              <a:xfrm>
                <a:off x="4117" y="1412"/>
                <a:ext cx="717" cy="994"/>
                <a:chOff x="4605" y="1348"/>
                <a:chExt cx="901" cy="1222"/>
              </a:xfrm>
            </p:grpSpPr>
            <p:pic>
              <p:nvPicPr>
                <p:cNvPr id="245801" name="Picture 41" descr="MCj0434794000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5" y="1348"/>
                  <a:ext cx="901" cy="901"/>
                </a:xfrm>
                <a:prstGeom prst="rect">
                  <a:avLst/>
                </a:prstGeom>
                <a:noFill/>
                <a:extLst>
                  <a:ext uri="{909E8E84-426E-40dd-AFC4-6F175D3DCCD1}">
                    <a14:hiddenFill xmlns:a14="http://schemas.microsoft.com/office/drawing/2010/main">
                      <a:solidFill>
                        <a:srgbClr val="FFFFFF"/>
                      </a:solidFill>
                    </a14:hiddenFill>
                  </a:ext>
                </a:extLst>
              </p:spPr>
            </p:pic>
            <p:sp>
              <p:nvSpPr>
                <p:cNvPr id="245802" name="Text Box 42"/>
                <p:cNvSpPr txBox="1">
                  <a:spLocks noChangeArrowheads="1"/>
                </p:cNvSpPr>
                <p:nvPr/>
              </p:nvSpPr>
              <p:spPr bwMode="auto">
                <a:xfrm>
                  <a:off x="4672" y="2120"/>
                  <a:ext cx="798"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sz="1600">
                      <a:cs typeface="Arial" charset="0"/>
                    </a:rPr>
                    <a:t>Define</a:t>
                  </a:r>
                </a:p>
                <a:p>
                  <a:pPr algn="ctr"/>
                  <a:r>
                    <a:rPr lang="en-GB" sz="1600">
                      <a:cs typeface="Arial" charset="0"/>
                    </a:rPr>
                    <a:t>your own</a:t>
                  </a:r>
                </a:p>
              </p:txBody>
            </p:sp>
          </p:grpSp>
          <p:sp>
            <p:nvSpPr>
              <p:cNvPr id="245803" name="Rectangle 43"/>
              <p:cNvSpPr>
                <a:spLocks noChangeArrowheads="1"/>
              </p:cNvSpPr>
              <p:nvPr/>
            </p:nvSpPr>
            <p:spPr bwMode="auto">
              <a:xfrm>
                <a:off x="4070" y="2397"/>
                <a:ext cx="82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GB" sz="1400">
                    <a:solidFill>
                      <a:schemeClr val="bg2"/>
                    </a:solidFill>
                    <a:cs typeface="Arial" charset="0"/>
                  </a:rPr>
                  <a:t>using the Eclipse-based Tooling</a:t>
                </a:r>
              </a:p>
            </p:txBody>
          </p:sp>
        </p:grpSp>
        <p:sp>
          <p:nvSpPr>
            <p:cNvPr id="245804" name="Line 44"/>
            <p:cNvSpPr>
              <a:spLocks noChangeShapeType="1"/>
            </p:cNvSpPr>
            <p:nvPr/>
          </p:nvSpPr>
          <p:spPr bwMode="auto">
            <a:xfrm>
              <a:off x="4264" y="2649"/>
              <a:ext cx="0" cy="38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245805" name="Rectangle 45"/>
          <p:cNvSpPr>
            <a:spLocks noChangeArrowheads="1"/>
          </p:cNvSpPr>
          <p:nvPr/>
        </p:nvSpPr>
        <p:spPr bwMode="auto">
          <a:xfrm>
            <a:off x="285750" y="5257800"/>
            <a:ext cx="8661400" cy="330200"/>
          </a:xfrm>
          <a:prstGeom prst="rect">
            <a:avLst/>
          </a:prstGeom>
          <a:gradFill rotWithShape="1">
            <a:gsLst>
              <a:gs pos="0">
                <a:srgbClr val="F3FEBA"/>
              </a:gs>
              <a:gs pos="50000">
                <a:srgbClr val="F3FEBA">
                  <a:gamma/>
                  <a:tint val="0"/>
                  <a:invGamma/>
                </a:srgbClr>
              </a:gs>
              <a:gs pos="100000">
                <a:srgbClr val="F3FEBA"/>
              </a:gs>
            </a:gsLst>
            <a:lin ang="5400000" scaled="1"/>
          </a:gradFill>
          <a:ln w="9525">
            <a:solidFill>
              <a:srgbClr val="DADCEC"/>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06" name="Text Box 46"/>
          <p:cNvSpPr txBox="1">
            <a:spLocks noChangeArrowheads="1"/>
          </p:cNvSpPr>
          <p:nvPr/>
        </p:nvSpPr>
        <p:spPr bwMode="auto">
          <a:xfrm>
            <a:off x="4287838" y="5260975"/>
            <a:ext cx="8842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sz="1600">
                <a:cs typeface="Arial" charset="0"/>
              </a:rPr>
              <a:t>Parsers</a:t>
            </a:r>
          </a:p>
        </p:txBody>
      </p:sp>
      <p:sp>
        <p:nvSpPr>
          <p:cNvPr id="245807" name="Rectangle 47"/>
          <p:cNvSpPr>
            <a:spLocks noChangeArrowheads="1"/>
          </p:cNvSpPr>
          <p:nvPr/>
        </p:nvSpPr>
        <p:spPr bwMode="auto">
          <a:xfrm>
            <a:off x="279400" y="5795963"/>
            <a:ext cx="8674100" cy="330200"/>
          </a:xfrm>
          <a:prstGeom prst="rect">
            <a:avLst/>
          </a:prstGeom>
          <a:gradFill rotWithShape="1">
            <a:gsLst>
              <a:gs pos="0">
                <a:schemeClr val="accent1"/>
              </a:gs>
              <a:gs pos="100000">
                <a:schemeClr val="accent1">
                  <a:gamma/>
                  <a:tint val="0"/>
                  <a:invGamma/>
                </a:schemeClr>
              </a:gs>
            </a:gsLst>
            <a:lin ang="5400000" scaled="1"/>
          </a:gradFill>
          <a:ln w="9525">
            <a:solidFill>
              <a:srgbClr val="DADCEC"/>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08" name="Text Box 48"/>
          <p:cNvSpPr txBox="1">
            <a:spLocks noChangeArrowheads="1"/>
          </p:cNvSpPr>
          <p:nvPr/>
        </p:nvSpPr>
        <p:spPr bwMode="auto">
          <a:xfrm>
            <a:off x="3635831" y="5741988"/>
            <a:ext cx="19866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sz="1600" dirty="0" smtClean="0">
                <a:cs typeface="Arial" charset="0"/>
              </a:rPr>
              <a:t>IBM Integration Bus</a:t>
            </a:r>
            <a:endParaRPr lang="en-GB" sz="1600" dirty="0">
              <a:cs typeface="Arial" charset="0"/>
            </a:endParaRPr>
          </a:p>
        </p:txBody>
      </p:sp>
      <p:sp>
        <p:nvSpPr>
          <p:cNvPr id="245809" name="Line 49"/>
          <p:cNvSpPr>
            <a:spLocks noChangeShapeType="1"/>
          </p:cNvSpPr>
          <p:nvPr/>
        </p:nvSpPr>
        <p:spPr bwMode="auto">
          <a:xfrm>
            <a:off x="4737100" y="5062538"/>
            <a:ext cx="0" cy="206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45810" name="Line 50"/>
          <p:cNvSpPr>
            <a:spLocks noChangeShapeType="1"/>
          </p:cNvSpPr>
          <p:nvPr/>
        </p:nvSpPr>
        <p:spPr bwMode="auto">
          <a:xfrm>
            <a:off x="4740275" y="5591175"/>
            <a:ext cx="0" cy="206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 name="Title 1"/>
          <p:cNvSpPr>
            <a:spLocks noGrp="1"/>
          </p:cNvSpPr>
          <p:nvPr>
            <p:ph type="title"/>
          </p:nvPr>
        </p:nvSpPr>
        <p:spPr/>
        <p:txBody>
          <a:bodyPr/>
          <a:lstStyle/>
          <a:p>
            <a:r>
              <a:rPr lang="en-US" dirty="0" smtClean="0"/>
              <a:t>Creating message models</a:t>
            </a:r>
            <a:endParaRPr lang="en-US"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24</a:t>
            </a:fld>
            <a:endParaRPr lang="en-US" dirty="0"/>
          </a:p>
        </p:txBody>
      </p:sp>
    </p:spTree>
    <p:extLst>
      <p:ext uri="{BB962C8B-B14F-4D97-AF65-F5344CB8AC3E}">
        <p14:creationId xmlns:p14="http://schemas.microsoft.com/office/powerpoint/2010/main" val="38173973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9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2" name="Rectangle 4"/>
          <p:cNvSpPr>
            <a:spLocks noGrp="1" noChangeArrowheads="1"/>
          </p:cNvSpPr>
          <p:nvPr>
            <p:ph type="body" idx="1"/>
          </p:nvPr>
        </p:nvSpPr>
        <p:spPr>
          <a:xfrm>
            <a:off x="457200" y="1447800"/>
            <a:ext cx="7913688" cy="4876800"/>
          </a:xfrm>
        </p:spPr>
        <p:txBody>
          <a:bodyPr/>
          <a:lstStyle/>
          <a:p>
            <a:r>
              <a:rPr lang="en-GB" sz="1200"/>
              <a:t>This slide describes some of the options available for creating message models.</a:t>
            </a:r>
          </a:p>
          <a:p>
            <a:endParaRPr lang="en-GB" sz="1200"/>
          </a:p>
          <a:p>
            <a:r>
              <a:rPr lang="en-GB" sz="1200"/>
              <a:t>Firstly, if you have messages described by COBOL copybooks, C header files XML DTDs/Schemas or WSDL, use the WebSphere Message Broker supplied importers to generate your message model. A wide range of importers exist, so that you can kick start your message modelling.</a:t>
            </a:r>
          </a:p>
          <a:p>
            <a:endParaRPr lang="en-GB" sz="1200"/>
          </a:p>
          <a:p>
            <a:r>
              <a:rPr lang="en-GB" sz="1200"/>
              <a:t>Secondly, if you wish to use the SAP, Siebel or PeopleSoft nodes inside WebSphere Message Broker V6.1, you can construct message models directly from the Business Objects on these systems.</a:t>
            </a:r>
          </a:p>
          <a:p>
            <a:endParaRPr lang="en-GB" sz="1200"/>
          </a:p>
          <a:p>
            <a:r>
              <a:rPr lang="en-GB" sz="1200"/>
              <a:t>Thirdly, you can use pre-built models such as those for SWIFT messages. </a:t>
            </a:r>
          </a:p>
          <a:p>
            <a:endParaRPr lang="en-GB" sz="1200"/>
          </a:p>
          <a:p>
            <a:r>
              <a:rPr lang="en-GB" sz="1200"/>
              <a:t>Finally, you can use graphical modelling available in the Message Broker Toolkit to model your messages. You've seen application connections and processing  constructed using message flows and nodes; the Message Broker Toolkit provides a similarly visual approach to message modelling.</a:t>
            </a:r>
          </a:p>
        </p:txBody>
      </p:sp>
      <p:sp>
        <p:nvSpPr>
          <p:cNvPr id="2" name="Title 1"/>
          <p:cNvSpPr>
            <a:spLocks noGrp="1"/>
          </p:cNvSpPr>
          <p:nvPr>
            <p:ph type="title"/>
          </p:nvPr>
        </p:nvSpPr>
        <p:spPr/>
        <p:txBody>
          <a:bodyPr/>
          <a:lstStyle/>
          <a:p>
            <a:r>
              <a:rPr lang="en-US" dirty="0" smtClean="0"/>
              <a:t>Notes</a:t>
            </a:r>
            <a:endParaRPr lang="en-US"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25</a:t>
            </a:fld>
            <a:endParaRPr lang="en-US" dirty="0"/>
          </a:p>
        </p:txBody>
      </p:sp>
    </p:spTree>
    <p:extLst>
      <p:ext uri="{BB962C8B-B14F-4D97-AF65-F5344CB8AC3E}">
        <p14:creationId xmlns:p14="http://schemas.microsoft.com/office/powerpoint/2010/main" val="29717015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9860" name="Group 4"/>
          <p:cNvGrpSpPr>
            <a:grpSpLocks/>
          </p:cNvGrpSpPr>
          <p:nvPr/>
        </p:nvGrpSpPr>
        <p:grpSpPr bwMode="auto">
          <a:xfrm>
            <a:off x="1755775" y="4141788"/>
            <a:ext cx="2505075" cy="2057400"/>
            <a:chOff x="1563" y="2780"/>
            <a:chExt cx="1578" cy="1296"/>
          </a:xfrm>
        </p:grpSpPr>
        <p:pic>
          <p:nvPicPr>
            <p:cNvPr id="2498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 y="2780"/>
              <a:ext cx="727" cy="711"/>
            </a:xfrm>
            <a:prstGeom prst="rect">
              <a:avLst/>
            </a:prstGeom>
            <a:noFill/>
            <a:extLst>
              <a:ext uri="{909E8E84-426E-40dd-AFC4-6F175D3DCCD1}">
                <a14:hiddenFill xmlns:a14="http://schemas.microsoft.com/office/drawing/2010/main">
                  <a:solidFill>
                    <a:srgbClr val="FFFFFF"/>
                  </a:solidFill>
                </a14:hiddenFill>
              </a:ext>
            </a:extLst>
          </p:spPr>
        </p:pic>
        <p:sp>
          <p:nvSpPr>
            <p:cNvPr id="249862" name="Rectangle 6"/>
            <p:cNvSpPr>
              <a:spLocks noChangeArrowheads="1"/>
            </p:cNvSpPr>
            <p:nvPr/>
          </p:nvSpPr>
          <p:spPr bwMode="auto">
            <a:xfrm>
              <a:off x="1563" y="3522"/>
              <a:ext cx="1578" cy="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174625" indent="-174625">
                <a:lnSpc>
                  <a:spcPct val="90000"/>
                </a:lnSpc>
                <a:spcBef>
                  <a:spcPct val="20000"/>
                </a:spcBef>
                <a:buFontTx/>
                <a:buChar char="•"/>
              </a:pPr>
              <a:r>
                <a:rPr lang="en-GB" sz="1400"/>
                <a:t>Graphical, easy to use</a:t>
              </a:r>
            </a:p>
            <a:p>
              <a:pPr marL="174625" indent="-174625">
                <a:lnSpc>
                  <a:spcPct val="90000"/>
                </a:lnSpc>
                <a:spcBef>
                  <a:spcPct val="20000"/>
                </a:spcBef>
                <a:buFontTx/>
                <a:buChar char="•"/>
              </a:pPr>
              <a:r>
                <a:rPr lang="en-GB" sz="1400"/>
                <a:t>Drag and Drop fields, apply functions</a:t>
              </a:r>
            </a:p>
          </p:txBody>
        </p:sp>
      </p:grpSp>
      <p:grpSp>
        <p:nvGrpSpPr>
          <p:cNvPr id="249863" name="Group 7"/>
          <p:cNvGrpSpPr>
            <a:grpSpLocks/>
          </p:cNvGrpSpPr>
          <p:nvPr/>
        </p:nvGrpSpPr>
        <p:grpSpPr bwMode="auto">
          <a:xfrm>
            <a:off x="4719638" y="3925888"/>
            <a:ext cx="2135187" cy="2382837"/>
            <a:chOff x="3080" y="2724"/>
            <a:chExt cx="1345" cy="1501"/>
          </a:xfrm>
        </p:grpSpPr>
        <p:pic>
          <p:nvPicPr>
            <p:cNvPr id="24986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1" y="2724"/>
              <a:ext cx="1021" cy="741"/>
            </a:xfrm>
            <a:prstGeom prst="rect">
              <a:avLst/>
            </a:prstGeom>
            <a:noFill/>
            <a:extLst>
              <a:ext uri="{909E8E84-426E-40dd-AFC4-6F175D3DCCD1}">
                <a14:hiddenFill xmlns:a14="http://schemas.microsoft.com/office/drawing/2010/main">
                  <a:solidFill>
                    <a:srgbClr val="FFFFFF"/>
                  </a:solidFill>
                </a14:hiddenFill>
              </a:ext>
            </a:extLst>
          </p:spPr>
        </p:pic>
        <p:sp>
          <p:nvSpPr>
            <p:cNvPr id="249865" name="Rectangle 9"/>
            <p:cNvSpPr>
              <a:spLocks noChangeArrowheads="1"/>
            </p:cNvSpPr>
            <p:nvPr/>
          </p:nvSpPr>
          <p:spPr bwMode="auto">
            <a:xfrm>
              <a:off x="3080" y="3498"/>
              <a:ext cx="1345" cy="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174625" indent="-174625">
                <a:lnSpc>
                  <a:spcPct val="90000"/>
                </a:lnSpc>
                <a:spcBef>
                  <a:spcPct val="20000"/>
                </a:spcBef>
                <a:buFontTx/>
                <a:buChar char="•"/>
              </a:pPr>
              <a:r>
                <a:rPr lang="en-GB" sz="1400"/>
                <a:t>Convert XML to anything</a:t>
              </a:r>
            </a:p>
            <a:p>
              <a:pPr marL="174625" indent="-174625">
                <a:lnSpc>
                  <a:spcPct val="90000"/>
                </a:lnSpc>
                <a:spcBef>
                  <a:spcPct val="20000"/>
                </a:spcBef>
                <a:buFontTx/>
                <a:buChar char="•"/>
              </a:pPr>
              <a:r>
                <a:rPr lang="en-GB" sz="1400"/>
                <a:t>Uses standard XSL Style sheets</a:t>
              </a:r>
            </a:p>
          </p:txBody>
        </p:sp>
      </p:grpSp>
      <p:grpSp>
        <p:nvGrpSpPr>
          <p:cNvPr id="249866" name="Group 10"/>
          <p:cNvGrpSpPr>
            <a:grpSpLocks/>
          </p:cNvGrpSpPr>
          <p:nvPr/>
        </p:nvGrpSpPr>
        <p:grpSpPr bwMode="auto">
          <a:xfrm>
            <a:off x="1130300" y="1309688"/>
            <a:ext cx="2443163" cy="2439987"/>
            <a:chOff x="1633" y="1012"/>
            <a:chExt cx="1539" cy="1537"/>
          </a:xfrm>
        </p:grpSpPr>
        <p:pic>
          <p:nvPicPr>
            <p:cNvPr id="249867"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5" y="1012"/>
              <a:ext cx="769" cy="733"/>
            </a:xfrm>
            <a:prstGeom prst="rect">
              <a:avLst/>
            </a:prstGeom>
            <a:noFill/>
            <a:extLst>
              <a:ext uri="{909E8E84-426E-40dd-AFC4-6F175D3DCCD1}">
                <a14:hiddenFill xmlns:a14="http://schemas.microsoft.com/office/drawing/2010/main">
                  <a:solidFill>
                    <a:srgbClr val="FFFFFF"/>
                  </a:solidFill>
                </a14:hiddenFill>
              </a:ext>
            </a:extLst>
          </p:spPr>
        </p:pic>
        <p:sp>
          <p:nvSpPr>
            <p:cNvPr id="249868" name="Rectangle 12"/>
            <p:cNvSpPr>
              <a:spLocks noChangeArrowheads="1"/>
            </p:cNvSpPr>
            <p:nvPr/>
          </p:nvSpPr>
          <p:spPr bwMode="auto">
            <a:xfrm>
              <a:off x="1633" y="1791"/>
              <a:ext cx="1539" cy="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174625" indent="-174625">
                <a:lnSpc>
                  <a:spcPct val="90000"/>
                </a:lnSpc>
                <a:spcBef>
                  <a:spcPct val="20000"/>
                </a:spcBef>
                <a:buFontTx/>
                <a:buChar char="•"/>
              </a:pPr>
              <a:r>
                <a:rPr lang="en-GB" sz="1400"/>
                <a:t>Describe powerful transformations quickly</a:t>
              </a:r>
            </a:p>
            <a:p>
              <a:pPr marL="174625" indent="-174625">
                <a:lnSpc>
                  <a:spcPct val="90000"/>
                </a:lnSpc>
                <a:spcBef>
                  <a:spcPct val="20000"/>
                </a:spcBef>
                <a:buFontTx/>
                <a:buChar char="•"/>
              </a:pPr>
              <a:r>
                <a:rPr lang="en-GB" sz="1400"/>
                <a:t>Uses SQL-based language (ESQL)</a:t>
              </a:r>
            </a:p>
            <a:p>
              <a:pPr marL="174625" indent="-174625">
                <a:lnSpc>
                  <a:spcPct val="90000"/>
                </a:lnSpc>
                <a:spcBef>
                  <a:spcPct val="20000"/>
                </a:spcBef>
                <a:buFontTx/>
                <a:buChar char="•"/>
              </a:pPr>
              <a:endParaRPr lang="en-GB" sz="1400"/>
            </a:p>
          </p:txBody>
        </p:sp>
      </p:grpSp>
      <p:grpSp>
        <p:nvGrpSpPr>
          <p:cNvPr id="249869" name="Group 13"/>
          <p:cNvGrpSpPr>
            <a:grpSpLocks/>
          </p:cNvGrpSpPr>
          <p:nvPr/>
        </p:nvGrpSpPr>
        <p:grpSpPr bwMode="auto">
          <a:xfrm>
            <a:off x="3611563" y="1331913"/>
            <a:ext cx="2255837" cy="2352675"/>
            <a:chOff x="3156" y="1010"/>
            <a:chExt cx="1421" cy="1482"/>
          </a:xfrm>
        </p:grpSpPr>
        <p:pic>
          <p:nvPicPr>
            <p:cNvPr id="24987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3" y="1010"/>
              <a:ext cx="923" cy="716"/>
            </a:xfrm>
            <a:prstGeom prst="rect">
              <a:avLst/>
            </a:prstGeom>
            <a:noFill/>
            <a:extLst>
              <a:ext uri="{909E8E84-426E-40dd-AFC4-6F175D3DCCD1}">
                <a14:hiddenFill xmlns:a14="http://schemas.microsoft.com/office/drawing/2010/main">
                  <a:solidFill>
                    <a:srgbClr val="FFFFFF"/>
                  </a:solidFill>
                </a14:hiddenFill>
              </a:ext>
            </a:extLst>
          </p:spPr>
        </p:pic>
        <p:sp>
          <p:nvSpPr>
            <p:cNvPr id="249871" name="Rectangle 15"/>
            <p:cNvSpPr>
              <a:spLocks noChangeArrowheads="1"/>
            </p:cNvSpPr>
            <p:nvPr/>
          </p:nvSpPr>
          <p:spPr bwMode="auto">
            <a:xfrm>
              <a:off x="3156" y="1786"/>
              <a:ext cx="1421" cy="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174625" indent="-174625">
                <a:lnSpc>
                  <a:spcPct val="90000"/>
                </a:lnSpc>
                <a:spcBef>
                  <a:spcPct val="20000"/>
                </a:spcBef>
                <a:buFontTx/>
                <a:buChar char="•"/>
              </a:pPr>
              <a:r>
                <a:rPr lang="en-GB" sz="1400"/>
                <a:t>Uses Java programming language</a:t>
              </a:r>
            </a:p>
            <a:p>
              <a:pPr marL="174625" indent="-174625">
                <a:lnSpc>
                  <a:spcPct val="90000"/>
                </a:lnSpc>
                <a:spcBef>
                  <a:spcPct val="20000"/>
                </a:spcBef>
                <a:buFontTx/>
                <a:buChar char="•"/>
              </a:pPr>
              <a:r>
                <a:rPr lang="en-GB" sz="1400"/>
                <a:t>Ability to use XPath</a:t>
              </a:r>
            </a:p>
            <a:p>
              <a:pPr marL="174625" indent="-174625">
                <a:lnSpc>
                  <a:spcPct val="90000"/>
                </a:lnSpc>
                <a:spcBef>
                  <a:spcPct val="20000"/>
                </a:spcBef>
                <a:buFontTx/>
                <a:buChar char="•"/>
              </a:pPr>
              <a:endParaRPr lang="en-GB" sz="1400"/>
            </a:p>
          </p:txBody>
        </p:sp>
      </p:grpSp>
      <p:sp>
        <p:nvSpPr>
          <p:cNvPr id="2" name="Title 1"/>
          <p:cNvSpPr>
            <a:spLocks noGrp="1"/>
          </p:cNvSpPr>
          <p:nvPr>
            <p:ph type="title"/>
          </p:nvPr>
        </p:nvSpPr>
        <p:spPr/>
        <p:txBody>
          <a:bodyPr/>
          <a:lstStyle/>
          <a:p>
            <a:r>
              <a:rPr lang="en-US" dirty="0" smtClean="0"/>
              <a:t>Powerful message transformation options</a:t>
            </a:r>
            <a:endParaRPr lang="en-US" dirty="0"/>
          </a:p>
        </p:txBody>
      </p:sp>
      <p:grpSp>
        <p:nvGrpSpPr>
          <p:cNvPr id="5" name="Group 4"/>
          <p:cNvGrpSpPr/>
          <p:nvPr/>
        </p:nvGrpSpPr>
        <p:grpSpPr>
          <a:xfrm>
            <a:off x="6045200" y="1384300"/>
            <a:ext cx="1941513" cy="2332038"/>
            <a:chOff x="5994400" y="4127500"/>
            <a:chExt cx="1941513" cy="2332038"/>
          </a:xfrm>
        </p:grpSpPr>
        <p:sp>
          <p:nvSpPr>
            <p:cNvPr id="249910" name="Rectangle 54"/>
            <p:cNvSpPr>
              <a:spLocks noChangeArrowheads="1"/>
            </p:cNvSpPr>
            <p:nvPr/>
          </p:nvSpPr>
          <p:spPr bwMode="auto">
            <a:xfrm>
              <a:off x="5994400" y="5303838"/>
              <a:ext cx="1941513"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174625" indent="-174625">
                <a:lnSpc>
                  <a:spcPct val="90000"/>
                </a:lnSpc>
                <a:spcBef>
                  <a:spcPct val="20000"/>
                </a:spcBef>
                <a:buFontTx/>
                <a:buChar char="•"/>
              </a:pPr>
              <a:r>
                <a:rPr lang="en-GB" sz="1400" dirty="0" smtClean="0"/>
                <a:t>Invoke general purpose logic in any .NET supported language</a:t>
              </a:r>
            </a:p>
            <a:p>
              <a:pPr marL="174625" indent="-174625">
                <a:lnSpc>
                  <a:spcPct val="90000"/>
                </a:lnSpc>
                <a:spcBef>
                  <a:spcPct val="20000"/>
                </a:spcBef>
                <a:buFontTx/>
                <a:buChar char="•"/>
              </a:pPr>
              <a:r>
                <a:rPr lang="en-GB" sz="1400" dirty="0" smtClean="0"/>
                <a:t>Windows only</a:t>
              </a:r>
              <a:endParaRPr lang="en-GB" sz="1400" dirty="0"/>
            </a:p>
          </p:txBody>
        </p:sp>
        <p:pic>
          <p:nvPicPr>
            <p:cNvPr id="3" name="Picture 2"/>
            <p:cNvPicPr>
              <a:picLocks noChangeAspect="1"/>
            </p:cNvPicPr>
            <p:nvPr/>
          </p:nvPicPr>
          <p:blipFill>
            <a:blip r:embed="rId7"/>
            <a:stretch>
              <a:fillRect/>
            </a:stretch>
          </p:blipFill>
          <p:spPr>
            <a:xfrm>
              <a:off x="6159499" y="4127500"/>
              <a:ext cx="1702027" cy="1206500"/>
            </a:xfrm>
            <a:prstGeom prst="rect">
              <a:avLst/>
            </a:prstGeom>
          </p:spPr>
        </p:pic>
      </p:grpSp>
      <p:sp>
        <p:nvSpPr>
          <p:cNvPr id="4" name="Slide Number Placeholder 3"/>
          <p:cNvSpPr>
            <a:spLocks noGrp="1"/>
          </p:cNvSpPr>
          <p:nvPr>
            <p:ph type="sldNum" sz="quarter" idx="10"/>
          </p:nvPr>
        </p:nvSpPr>
        <p:spPr/>
        <p:txBody>
          <a:bodyPr/>
          <a:lstStyle/>
          <a:p>
            <a:fld id="{9B6B7A19-9BD6-654B-9E7A-5FCB6FF99B9F}" type="slidenum">
              <a:rPr lang="en-US" smtClean="0"/>
              <a:pPr/>
              <a:t>26</a:t>
            </a:fld>
            <a:endParaRPr lang="en-US" dirty="0"/>
          </a:p>
        </p:txBody>
      </p:sp>
    </p:spTree>
    <p:extLst>
      <p:ext uri="{BB962C8B-B14F-4D97-AF65-F5344CB8AC3E}">
        <p14:creationId xmlns:p14="http://schemas.microsoft.com/office/powerpoint/2010/main" val="10481643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8" name="Rectangle 4"/>
          <p:cNvSpPr>
            <a:spLocks noGrp="1" noChangeArrowheads="1"/>
          </p:cNvSpPr>
          <p:nvPr>
            <p:ph type="body" idx="1"/>
          </p:nvPr>
        </p:nvSpPr>
        <p:spPr>
          <a:xfrm>
            <a:off x="457200" y="1600200"/>
            <a:ext cx="8012113" cy="4765675"/>
          </a:xfrm>
        </p:spPr>
        <p:txBody>
          <a:bodyPr>
            <a:normAutofit lnSpcReduction="10000"/>
          </a:bodyPr>
          <a:lstStyle/>
          <a:p>
            <a:r>
              <a:rPr lang="en-GB" sz="1200"/>
              <a:t>There are several options available to you out-of-the-box for transforming between message formats:</a:t>
            </a:r>
          </a:p>
          <a:p>
            <a:endParaRPr lang="en-GB" sz="1200"/>
          </a:p>
          <a:p>
            <a:pPr lvl="1"/>
            <a:r>
              <a:rPr lang="en-GB" sz="1200"/>
              <a:t>Use Graphical Mapping to visually represent messages and transform them. The Message broker has a mapping node to allows users to visualize and transform messages. The mapping node presents input and output message views; i.e. visualisation of message definitions. Users can </a:t>
            </a:r>
            <a:r>
              <a:rPr lang="ja-JP" altLang="en-GB" sz="1200">
                <a:latin typeface="Arial"/>
              </a:rPr>
              <a:t>“</a:t>
            </a:r>
            <a:r>
              <a:rPr lang="en-GB" sz="1200"/>
              <a:t>map</a:t>
            </a:r>
            <a:r>
              <a:rPr lang="ja-JP" altLang="en-GB" sz="1200">
                <a:latin typeface="Arial"/>
              </a:rPr>
              <a:t>”</a:t>
            </a:r>
            <a:r>
              <a:rPr lang="en-GB" sz="1200"/>
              <a:t> elements from the input message to the output message using </a:t>
            </a:r>
            <a:r>
              <a:rPr lang="ja-JP" altLang="en-GB" sz="1200">
                <a:latin typeface="Arial"/>
              </a:rPr>
              <a:t>“</a:t>
            </a:r>
            <a:r>
              <a:rPr lang="en-GB" sz="1200"/>
              <a:t>drag and drop</a:t>
            </a:r>
            <a:r>
              <a:rPr lang="ja-JP" altLang="en-GB" sz="1200">
                <a:latin typeface="Arial"/>
              </a:rPr>
              <a:t>”</a:t>
            </a:r>
            <a:r>
              <a:rPr lang="en-GB" sz="1200"/>
              <a:t> operations. More complex operations are possible, such as field concatenation. Graphical mapping is most effective when you have relatively simple transformations to perform and you don</a:t>
            </a:r>
            <a:r>
              <a:rPr lang="ja-JP" altLang="en-GB" sz="1200">
                <a:latin typeface="Arial"/>
              </a:rPr>
              <a:t>’</a:t>
            </a:r>
            <a:r>
              <a:rPr lang="en-GB" sz="1200"/>
              <a:t>t want to use a programming language (ESQL or Java).</a:t>
            </a:r>
          </a:p>
          <a:p>
            <a:pPr lvl="1"/>
            <a:endParaRPr lang="en-GB" sz="1200"/>
          </a:p>
          <a:p>
            <a:pPr lvl="1"/>
            <a:r>
              <a:rPr lang="en-GB" sz="1200"/>
              <a:t>XSLT (eXtensible Stylesheet Language Transformations) is a language for describing message transformations. There is a node in WebSphere Message Broker that allows you to convert XML messages using style sheets developed in this language.</a:t>
            </a:r>
          </a:p>
          <a:p>
            <a:pPr lvl="1"/>
            <a:endParaRPr lang="en-GB" sz="1200"/>
          </a:p>
          <a:p>
            <a:pPr lvl="1"/>
            <a:r>
              <a:rPr lang="en-GB" sz="1200"/>
              <a:t>The Compute node uses ESQL (Extended Structured Query Language). This is a language derived from SQL3, and is particularly suited to manipulating both database and message data. You do this with a single syntax (words) which has a common semantic (meaning).  ESQL addresses message fields using a natural syntax. For example,  the fourth traveller in a travel request message could be: </a:t>
            </a:r>
            <a:br>
              <a:rPr lang="en-GB" sz="1200"/>
            </a:br>
            <a:endParaRPr lang="en-GB" sz="1200"/>
          </a:p>
          <a:p>
            <a:pPr lvl="1">
              <a:buFontTx/>
              <a:buNone/>
            </a:pPr>
            <a:r>
              <a:rPr lang="en-GB" sz="1200"/>
              <a:t>			InputRoot.Body.TravelRequestMessage.TravellerDetails[4].LastName</a:t>
            </a:r>
            <a:br>
              <a:rPr lang="en-GB" sz="1200"/>
            </a:br>
            <a:r>
              <a:rPr lang="en-GB" sz="1200"/>
              <a:t/>
            </a:r>
            <a:br>
              <a:rPr lang="en-GB" sz="1200"/>
            </a:br>
            <a:r>
              <a:rPr lang="en-GB" sz="1200"/>
              <a:t>ESQL has a rich set of basic data types and operators, as well as the kind of statements and functions you're used to from procedural programming languages, to allow you to perform powerful transformations.</a:t>
            </a:r>
          </a:p>
        </p:txBody>
      </p:sp>
      <p:sp>
        <p:nvSpPr>
          <p:cNvPr id="2" name="Title 1"/>
          <p:cNvSpPr>
            <a:spLocks noGrp="1"/>
          </p:cNvSpPr>
          <p:nvPr>
            <p:ph type="title"/>
          </p:nvPr>
        </p:nvSpPr>
        <p:spPr/>
        <p:txBody>
          <a:bodyPr/>
          <a:lstStyle/>
          <a:p>
            <a:r>
              <a:rPr lang="en-US" dirty="0" smtClean="0"/>
              <a:t>Notes</a:t>
            </a:r>
            <a:endParaRPr lang="en-US"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27</a:t>
            </a:fld>
            <a:endParaRPr lang="en-US" dirty="0"/>
          </a:p>
        </p:txBody>
      </p:sp>
    </p:spTree>
    <p:extLst>
      <p:ext uri="{BB962C8B-B14F-4D97-AF65-F5344CB8AC3E}">
        <p14:creationId xmlns:p14="http://schemas.microsoft.com/office/powerpoint/2010/main" val="5455970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6" name="Rectangle 4"/>
          <p:cNvSpPr>
            <a:spLocks noGrp="1" noChangeArrowheads="1"/>
          </p:cNvSpPr>
          <p:nvPr>
            <p:ph type="body" idx="1"/>
          </p:nvPr>
        </p:nvSpPr>
        <p:spPr>
          <a:xfrm>
            <a:off x="457200" y="1447800"/>
            <a:ext cx="7924800" cy="4876800"/>
          </a:xfrm>
        </p:spPr>
        <p:txBody>
          <a:bodyPr/>
          <a:lstStyle/>
          <a:p>
            <a:r>
              <a:rPr lang="en-GB" sz="1200" dirty="0"/>
              <a:t>Continuing the options available to you for transforming between message formats:</a:t>
            </a:r>
          </a:p>
          <a:p>
            <a:endParaRPr lang="en-GB" sz="1200" dirty="0"/>
          </a:p>
          <a:p>
            <a:pPr lvl="1"/>
            <a:r>
              <a:rPr lang="en-GB" sz="1200" dirty="0"/>
              <a:t>You can also use the power of Java to route and transform your messages. The </a:t>
            </a:r>
            <a:r>
              <a:rPr lang="en-GB" sz="1200" dirty="0" err="1"/>
              <a:t>JavaCompute</a:t>
            </a:r>
            <a:r>
              <a:rPr lang="en-GB" sz="1200" dirty="0"/>
              <a:t> node is fully integrated into the Eclipse Development Environment to providing usability aids such as content assist and incremental compilation. You can refer to elements using an expressive XPATH syntax, so that message navigation and element creation and modification are vastly simplified, and comparable in simplicity to ESQL field references. JDBC type 4 support allows you to perform database and message tree operations in the Java Compute node. On z/OS Java workload is eligible for offload onto the </a:t>
            </a:r>
            <a:r>
              <a:rPr lang="en-GB" sz="1200" dirty="0" err="1"/>
              <a:t>zSeries</a:t>
            </a:r>
            <a:r>
              <a:rPr lang="en-GB" sz="1200" dirty="0"/>
              <a:t> Application Assist Processors </a:t>
            </a:r>
            <a:r>
              <a:rPr lang="en-GB" sz="1200" dirty="0" err="1"/>
              <a:t>zAAP</a:t>
            </a:r>
            <a:r>
              <a:rPr lang="en-GB" sz="1200" dirty="0"/>
              <a:t>.</a:t>
            </a:r>
          </a:p>
          <a:p>
            <a:pPr lvl="1"/>
            <a:endParaRPr lang="en-GB" sz="1200" dirty="0"/>
          </a:p>
          <a:p>
            <a:pPr lvl="1"/>
            <a:r>
              <a:rPr lang="en-GB" sz="1200" dirty="0" smtClean="0"/>
              <a:t>You </a:t>
            </a:r>
            <a:r>
              <a:rPr lang="en-GB" sz="1200" dirty="0"/>
              <a:t>can </a:t>
            </a:r>
            <a:r>
              <a:rPr lang="en-GB" sz="1200" dirty="0" smtClean="0"/>
              <a:t>also </a:t>
            </a:r>
            <a:r>
              <a:rPr lang="en-GB" sz="1200" dirty="0"/>
              <a:t>use PHP to transform your messages.</a:t>
            </a:r>
          </a:p>
          <a:p>
            <a:pPr lvl="1"/>
            <a:endParaRPr lang="en-GB" sz="1200" dirty="0"/>
          </a:p>
          <a:p>
            <a:pPr lvl="1"/>
            <a:r>
              <a:rPr lang="en-GB" sz="1200" dirty="0" smtClean="0"/>
              <a:t>.NET is available as an option on Windows platforms, and allows you to transform data and invoke general purpose integration logic on any of the .NET supported platforms. Templates for Visual Studio and an integrated Visual Studio debugger make this a natural choice for Windows programmers.</a:t>
            </a:r>
            <a:endParaRPr lang="en-GB" sz="1200" dirty="0"/>
          </a:p>
          <a:p>
            <a:endParaRPr lang="en-GB" sz="1200" dirty="0"/>
          </a:p>
          <a:p>
            <a:r>
              <a:rPr lang="en-GB" sz="1200" dirty="0"/>
              <a:t>You can mix and match your transformation styles, or use just one throughout your enterprise. It will probably be your skill set which determines whether you chose to use Graphical Mapping, Java, XSLT, </a:t>
            </a:r>
            <a:r>
              <a:rPr lang="en-GB" sz="1200" dirty="0" smtClean="0"/>
              <a:t>ESQL, .NET </a:t>
            </a:r>
            <a:r>
              <a:rPr lang="en-GB" sz="1200" dirty="0"/>
              <a:t>or PHP to perform your message routing and transformation.</a:t>
            </a:r>
          </a:p>
          <a:p>
            <a:pPr>
              <a:buFontTx/>
              <a:buNone/>
            </a:pPr>
            <a:endParaRPr lang="en-GB" sz="1200" dirty="0"/>
          </a:p>
        </p:txBody>
      </p:sp>
      <p:sp>
        <p:nvSpPr>
          <p:cNvPr id="2" name="Title 1"/>
          <p:cNvSpPr>
            <a:spLocks noGrp="1"/>
          </p:cNvSpPr>
          <p:nvPr>
            <p:ph type="title"/>
          </p:nvPr>
        </p:nvSpPr>
        <p:spPr/>
        <p:txBody>
          <a:bodyPr/>
          <a:lstStyle/>
          <a:p>
            <a:r>
              <a:rPr lang="en-US" dirty="0" smtClean="0"/>
              <a:t>Notes</a:t>
            </a:r>
            <a:endParaRPr lang="en-US"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28</a:t>
            </a:fld>
            <a:endParaRPr lang="en-US" dirty="0"/>
          </a:p>
        </p:txBody>
      </p:sp>
    </p:spTree>
    <p:extLst>
      <p:ext uri="{BB962C8B-B14F-4D97-AF65-F5344CB8AC3E}">
        <p14:creationId xmlns:p14="http://schemas.microsoft.com/office/powerpoint/2010/main" val="9157680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3"/>
          <p:cNvSpPr>
            <a:spLocks noChangeArrowheads="1"/>
          </p:cNvSpPr>
          <p:nvPr/>
        </p:nvSpPr>
        <p:spPr bwMode="auto">
          <a:xfrm>
            <a:off x="1898650" y="1497013"/>
            <a:ext cx="7169150" cy="1562100"/>
          </a:xfrm>
          <a:prstGeom prst="rect">
            <a:avLst/>
          </a:prstGeom>
          <a:gradFill rotWithShape="1">
            <a:gsLst>
              <a:gs pos="0">
                <a:schemeClr val="accent1"/>
              </a:gs>
              <a:gs pos="100000">
                <a:schemeClr val="accent1">
                  <a:gamma/>
                  <a:tint val="0"/>
                  <a:invGamma/>
                </a:schemeClr>
              </a:gs>
            </a:gsLst>
            <a:lin ang="5400000" scaled="1"/>
          </a:gradFill>
          <a:ln w="952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GB" sz="1200">
                <a:latin typeface="Courier New" charset="0"/>
                <a:cs typeface="Arial" charset="0"/>
              </a:rPr>
              <a:t>public class jcn extends MbJavaComputeNode {</a:t>
            </a:r>
          </a:p>
          <a:p>
            <a:r>
              <a:rPr lang="en-GB" sz="1200">
                <a:latin typeface="Courier New" charset="0"/>
                <a:cs typeface="Arial" charset="0"/>
              </a:rPr>
              <a:t>  public void evaluate(MbMessageAssembly assembly) throws MbException {</a:t>
            </a:r>
            <a:br>
              <a:rPr lang="en-GB" sz="1200">
                <a:latin typeface="Courier New" charset="0"/>
                <a:cs typeface="Arial" charset="0"/>
              </a:rPr>
            </a:br>
            <a:r>
              <a:rPr lang="en-GB" sz="1200">
                <a:latin typeface="Courier New" charset="0"/>
                <a:cs typeface="Arial" charset="0"/>
              </a:rPr>
              <a:t>   ...</a:t>
            </a:r>
          </a:p>
          <a:p>
            <a:r>
              <a:rPr lang="en-GB" sz="1200">
                <a:latin typeface="Courier New" charset="0"/>
                <a:cs typeface="Arial" charset="0"/>
              </a:rPr>
              <a:t>   String lastName =</a:t>
            </a:r>
            <a:br>
              <a:rPr lang="en-GB" sz="1200">
                <a:latin typeface="Courier New" charset="0"/>
                <a:cs typeface="Arial" charset="0"/>
              </a:rPr>
            </a:br>
            <a:r>
              <a:rPr lang="en-GB" sz="1200">
                <a:latin typeface="Courier New" charset="0"/>
                <a:cs typeface="Arial" charset="0"/>
              </a:rPr>
              <a:t>      (String)assembly.getMessage().evaluateXPath(</a:t>
            </a:r>
            <a:r>
              <a:rPr lang="ja-JP" altLang="en-GB" sz="1200">
                <a:latin typeface="Arial"/>
                <a:cs typeface="Arial" charset="0"/>
              </a:rPr>
              <a:t>“</a:t>
            </a:r>
            <a:r>
              <a:rPr lang="en-GB" sz="1200">
                <a:latin typeface="Courier New" charset="0"/>
                <a:cs typeface="Arial" charset="0"/>
              </a:rPr>
              <a:t>/Body/Order/Name/Last</a:t>
            </a:r>
            <a:r>
              <a:rPr lang="ja-JP" altLang="en-GB" sz="1200">
                <a:latin typeface="Arial"/>
                <a:cs typeface="Arial" charset="0"/>
              </a:rPr>
              <a:t>”</a:t>
            </a:r>
            <a:r>
              <a:rPr lang="en-GB" sz="1200">
                <a:latin typeface="Courier New" charset="0"/>
                <a:cs typeface="Arial" charset="0"/>
              </a:rPr>
              <a:t>);</a:t>
            </a:r>
            <a:br>
              <a:rPr lang="en-GB" sz="1200">
                <a:latin typeface="Courier New" charset="0"/>
                <a:cs typeface="Arial" charset="0"/>
              </a:rPr>
            </a:br>
            <a:r>
              <a:rPr lang="en-GB" sz="1200">
                <a:latin typeface="Courier New" charset="0"/>
                <a:cs typeface="Arial" charset="0"/>
              </a:rPr>
              <a:t>   ...</a:t>
            </a:r>
          </a:p>
          <a:p>
            <a:r>
              <a:rPr lang="en-GB" sz="1200">
                <a:latin typeface="Courier New" charset="0"/>
                <a:cs typeface="Arial" charset="0"/>
              </a:rPr>
              <a:t>  }</a:t>
            </a:r>
            <a:br>
              <a:rPr lang="en-GB" sz="1200">
                <a:latin typeface="Courier New" charset="0"/>
                <a:cs typeface="Arial" charset="0"/>
              </a:rPr>
            </a:br>
            <a:r>
              <a:rPr lang="en-GB" sz="1200">
                <a:latin typeface="Courier New" charset="0"/>
                <a:cs typeface="Arial" charset="0"/>
              </a:rPr>
              <a:t>}</a:t>
            </a:r>
          </a:p>
        </p:txBody>
      </p:sp>
      <p:grpSp>
        <p:nvGrpSpPr>
          <p:cNvPr id="256004" name="Group 4"/>
          <p:cNvGrpSpPr>
            <a:grpSpLocks/>
          </p:cNvGrpSpPr>
          <p:nvPr/>
        </p:nvGrpSpPr>
        <p:grpSpPr bwMode="auto">
          <a:xfrm>
            <a:off x="685800" y="3200400"/>
            <a:ext cx="7559675" cy="1481138"/>
            <a:chOff x="69" y="2016"/>
            <a:chExt cx="4762" cy="933"/>
          </a:xfrm>
        </p:grpSpPr>
        <p:pic>
          <p:nvPicPr>
            <p:cNvPr id="2560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2016"/>
              <a:ext cx="3535" cy="933"/>
            </a:xfrm>
            <a:prstGeom prst="rect">
              <a:avLst/>
            </a:prstGeom>
            <a:noFill/>
            <a:extLst>
              <a:ext uri="{909E8E84-426E-40dd-AFC4-6F175D3DCCD1}">
                <a14:hiddenFill xmlns:a14="http://schemas.microsoft.com/office/drawing/2010/main">
                  <a:solidFill>
                    <a:srgbClr val="FFFFFF"/>
                  </a:solidFill>
                </a14:hiddenFill>
              </a:ext>
            </a:extLst>
          </p:spPr>
        </p:pic>
        <p:pic>
          <p:nvPicPr>
            <p:cNvPr id="25600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 y="2084"/>
              <a:ext cx="1141" cy="748"/>
            </a:xfrm>
            <a:prstGeom prst="rect">
              <a:avLst/>
            </a:prstGeom>
            <a:noFill/>
            <a:extLst>
              <a:ext uri="{909E8E84-426E-40dd-AFC4-6F175D3DCCD1}">
                <a14:hiddenFill xmlns:a14="http://schemas.microsoft.com/office/drawing/2010/main">
                  <a:solidFill>
                    <a:srgbClr val="FFFFFF"/>
                  </a:solidFill>
                </a14:hiddenFill>
              </a:ext>
            </a:extLst>
          </p:spPr>
        </p:pic>
      </p:grpSp>
      <p:pic>
        <p:nvPicPr>
          <p:cNvPr id="25600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075" y="1682750"/>
            <a:ext cx="1387475" cy="1004888"/>
          </a:xfrm>
          <a:prstGeom prst="rect">
            <a:avLst/>
          </a:prstGeom>
          <a:noFill/>
          <a:extLst>
            <a:ext uri="{909E8E84-426E-40dd-AFC4-6F175D3DCCD1}">
              <a14:hiddenFill xmlns:a14="http://schemas.microsoft.com/office/drawing/2010/main">
                <a:solidFill>
                  <a:srgbClr val="FFFFFF"/>
                </a:solidFill>
              </a14:hiddenFill>
            </a:ext>
          </a:extLst>
        </p:spPr>
      </p:pic>
      <p:grpSp>
        <p:nvGrpSpPr>
          <p:cNvPr id="256008" name="Group 8"/>
          <p:cNvGrpSpPr>
            <a:grpSpLocks/>
          </p:cNvGrpSpPr>
          <p:nvPr/>
        </p:nvGrpSpPr>
        <p:grpSpPr bwMode="auto">
          <a:xfrm>
            <a:off x="534988" y="4903788"/>
            <a:ext cx="8532812" cy="1196975"/>
            <a:chOff x="337" y="3089"/>
            <a:chExt cx="5375" cy="754"/>
          </a:xfrm>
        </p:grpSpPr>
        <p:pic>
          <p:nvPicPr>
            <p:cNvPr id="25600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 y="3217"/>
              <a:ext cx="623" cy="564"/>
            </a:xfrm>
            <a:prstGeom prst="rect">
              <a:avLst/>
            </a:prstGeom>
            <a:noFill/>
            <a:extLst>
              <a:ext uri="{909E8E84-426E-40dd-AFC4-6F175D3DCCD1}">
                <a14:hiddenFill xmlns:a14="http://schemas.microsoft.com/office/drawing/2010/main">
                  <a:solidFill>
                    <a:srgbClr val="FFFFFF"/>
                  </a:solidFill>
                </a14:hiddenFill>
              </a:ext>
            </a:extLst>
          </p:spPr>
        </p:pic>
        <p:sp>
          <p:nvSpPr>
            <p:cNvPr id="256010" name="Rectangle 10"/>
            <p:cNvSpPr>
              <a:spLocks noChangeArrowheads="1"/>
            </p:cNvSpPr>
            <p:nvPr/>
          </p:nvSpPr>
          <p:spPr bwMode="auto">
            <a:xfrm>
              <a:off x="1175" y="3089"/>
              <a:ext cx="4537" cy="754"/>
            </a:xfrm>
            <a:prstGeom prst="rect">
              <a:avLst/>
            </a:prstGeom>
            <a:gradFill rotWithShape="1">
              <a:gsLst>
                <a:gs pos="0">
                  <a:srgbClr val="F3FEBA"/>
                </a:gs>
                <a:gs pos="100000">
                  <a:srgbClr val="F3FEBA">
                    <a:gamma/>
                    <a:tint val="0"/>
                    <a:invGamma/>
                  </a:srgbClr>
                </a:gs>
              </a:gsLst>
              <a:lin ang="5400000" scaled="1"/>
            </a:gradFill>
            <a:ln w="952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GB" sz="1200">
                  <a:latin typeface="Courier New" charset="0"/>
                  <a:cs typeface="Arial" charset="0"/>
                </a:rPr>
                <a:t>IF Body.Order.Date &lt; </a:t>
              </a:r>
              <a:r>
                <a:rPr lang="ja-JP" altLang="en-GB" sz="1200">
                  <a:latin typeface="Arial"/>
                  <a:cs typeface="Arial" charset="0"/>
                </a:rPr>
                <a:t>‘</a:t>
              </a:r>
              <a:r>
                <a:rPr lang="en-GB" sz="1200">
                  <a:latin typeface="Courier New" charset="0"/>
                  <a:cs typeface="Arial" charset="0"/>
                </a:rPr>
                <a:t>2008/01/01</a:t>
              </a:r>
              <a:r>
                <a:rPr lang="ja-JP" altLang="en-GB" sz="1200">
                  <a:latin typeface="Arial"/>
                  <a:cs typeface="Arial" charset="0"/>
                </a:rPr>
                <a:t>’</a:t>
              </a:r>
              <a:r>
                <a:rPr lang="en-GB" sz="1200">
                  <a:latin typeface="Courier New" charset="0"/>
                  <a:cs typeface="Arial" charset="0"/>
                </a:rPr>
                <a:t> THEN</a:t>
              </a:r>
              <a:br>
                <a:rPr lang="en-GB" sz="1200">
                  <a:latin typeface="Courier New" charset="0"/>
                  <a:cs typeface="Arial" charset="0"/>
                </a:rPr>
              </a:br>
              <a:r>
                <a:rPr lang="en-GB" sz="1200">
                  <a:latin typeface="Courier New" charset="0"/>
                  <a:cs typeface="Arial" charset="0"/>
                </a:rPr>
                <a:t>   INSERT INTO Database.OldOrders (LastName,Item,Quantity)</a:t>
              </a:r>
              <a:br>
                <a:rPr lang="en-GB" sz="1200">
                  <a:latin typeface="Courier New" charset="0"/>
                  <a:cs typeface="Arial" charset="0"/>
                </a:rPr>
              </a:br>
              <a:r>
                <a:rPr lang="en-GB" sz="1200">
                  <a:latin typeface="Courier New" charset="0"/>
                  <a:cs typeface="Arial" charset="0"/>
                </a:rPr>
                <a:t>   VALUES (Body.Order.Name.Last,</a:t>
              </a:r>
              <a:br>
                <a:rPr lang="en-GB" sz="1200">
                  <a:latin typeface="Courier New" charset="0"/>
                  <a:cs typeface="Arial" charset="0"/>
                </a:rPr>
              </a:br>
              <a:r>
                <a:rPr lang="en-GB" sz="1200">
                  <a:latin typeface="Courier New" charset="0"/>
                  <a:cs typeface="Arial" charset="0"/>
                </a:rPr>
                <a:t>           Body.Order.Item,</a:t>
              </a:r>
              <a:br>
                <a:rPr lang="en-GB" sz="1200">
                  <a:latin typeface="Courier New" charset="0"/>
                  <a:cs typeface="Arial" charset="0"/>
                </a:rPr>
              </a:br>
              <a:r>
                <a:rPr lang="en-GB" sz="1200">
                  <a:latin typeface="Courier New" charset="0"/>
                  <a:cs typeface="Arial" charset="0"/>
                </a:rPr>
                <a:t>           Body.Order.Quantity);</a:t>
              </a:r>
              <a:br>
                <a:rPr lang="en-GB" sz="1200">
                  <a:latin typeface="Courier New" charset="0"/>
                  <a:cs typeface="Arial" charset="0"/>
                </a:rPr>
              </a:br>
              <a:r>
                <a:rPr lang="en-GB" sz="1200">
                  <a:latin typeface="Courier New" charset="0"/>
                  <a:cs typeface="Arial" charset="0"/>
                </a:rPr>
                <a:t>ENDIF;</a:t>
              </a:r>
            </a:p>
          </p:txBody>
        </p:sp>
      </p:grpSp>
      <p:sp>
        <p:nvSpPr>
          <p:cNvPr id="2" name="Title 1"/>
          <p:cNvSpPr>
            <a:spLocks noGrp="1"/>
          </p:cNvSpPr>
          <p:nvPr>
            <p:ph type="title"/>
          </p:nvPr>
        </p:nvSpPr>
        <p:spPr/>
        <p:txBody>
          <a:bodyPr/>
          <a:lstStyle/>
          <a:p>
            <a:r>
              <a:rPr lang="en-US" dirty="0" smtClean="0"/>
              <a:t>Easily address message elements</a:t>
            </a:r>
            <a:endParaRPr lang="en-US"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29</a:t>
            </a:fld>
            <a:endParaRPr lang="en-US" dirty="0"/>
          </a:p>
        </p:txBody>
      </p:sp>
    </p:spTree>
    <p:extLst>
      <p:ext uri="{BB962C8B-B14F-4D97-AF65-F5344CB8AC3E}">
        <p14:creationId xmlns:p14="http://schemas.microsoft.com/office/powerpoint/2010/main" val="16558622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5"/>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hlink"/>
                </a:solidFill>
                <a:latin typeface="Arial" charset="0"/>
                <a:ea typeface="ＭＳ Ｐゴシック" charset="0"/>
                <a:cs typeface="ＭＳ Ｐゴシック" charset="0"/>
              </a:defRPr>
            </a:lvl1pPr>
            <a:lvl2pPr marL="742950" indent="-285750">
              <a:defRPr sz="2200">
                <a:solidFill>
                  <a:schemeClr val="hlink"/>
                </a:solidFill>
                <a:latin typeface="Arial" charset="0"/>
                <a:ea typeface="ＭＳ Ｐゴシック" charset="0"/>
              </a:defRPr>
            </a:lvl2pPr>
            <a:lvl3pPr marL="1143000" indent="-228600">
              <a:defRPr sz="2200">
                <a:solidFill>
                  <a:schemeClr val="hlink"/>
                </a:solidFill>
                <a:latin typeface="Arial" charset="0"/>
                <a:ea typeface="ＭＳ Ｐゴシック" charset="0"/>
              </a:defRPr>
            </a:lvl3pPr>
            <a:lvl4pPr marL="1600200" indent="-228600">
              <a:defRPr sz="2200">
                <a:solidFill>
                  <a:schemeClr val="hlink"/>
                </a:solidFill>
                <a:latin typeface="Arial" charset="0"/>
                <a:ea typeface="ＭＳ Ｐゴシック" charset="0"/>
              </a:defRPr>
            </a:lvl4pPr>
            <a:lvl5pPr marL="2057400" indent="-228600">
              <a:defRPr sz="2200">
                <a:solidFill>
                  <a:schemeClr val="hlink"/>
                </a:solidFill>
                <a:latin typeface="Arial" charset="0"/>
                <a:ea typeface="ＭＳ Ｐゴシック" charset="0"/>
              </a:defRPr>
            </a:lvl5pPr>
            <a:lvl6pPr marL="2514600" indent="-228600" eaLnBrk="0" fontAlgn="base" hangingPunct="0">
              <a:spcBef>
                <a:spcPct val="0"/>
              </a:spcBef>
              <a:spcAft>
                <a:spcPct val="0"/>
              </a:spcAft>
              <a:defRPr sz="2200">
                <a:solidFill>
                  <a:schemeClr val="hlink"/>
                </a:solidFill>
                <a:latin typeface="Arial" charset="0"/>
                <a:ea typeface="ＭＳ Ｐゴシック" charset="0"/>
              </a:defRPr>
            </a:lvl6pPr>
            <a:lvl7pPr marL="2971800" indent="-228600" eaLnBrk="0" fontAlgn="base" hangingPunct="0">
              <a:spcBef>
                <a:spcPct val="0"/>
              </a:spcBef>
              <a:spcAft>
                <a:spcPct val="0"/>
              </a:spcAft>
              <a:defRPr sz="2200">
                <a:solidFill>
                  <a:schemeClr val="hlink"/>
                </a:solidFill>
                <a:latin typeface="Arial" charset="0"/>
                <a:ea typeface="ＭＳ Ｐゴシック" charset="0"/>
              </a:defRPr>
            </a:lvl7pPr>
            <a:lvl8pPr marL="3429000" indent="-228600" eaLnBrk="0" fontAlgn="base" hangingPunct="0">
              <a:spcBef>
                <a:spcPct val="0"/>
              </a:spcBef>
              <a:spcAft>
                <a:spcPct val="0"/>
              </a:spcAft>
              <a:defRPr sz="2200">
                <a:solidFill>
                  <a:schemeClr val="hlink"/>
                </a:solidFill>
                <a:latin typeface="Arial" charset="0"/>
                <a:ea typeface="ＭＳ Ｐゴシック" charset="0"/>
              </a:defRPr>
            </a:lvl8pPr>
            <a:lvl9pPr marL="3886200" indent="-228600" eaLnBrk="0" fontAlgn="base" hangingPunct="0">
              <a:spcBef>
                <a:spcPct val="0"/>
              </a:spcBef>
              <a:spcAft>
                <a:spcPct val="0"/>
              </a:spcAft>
              <a:defRPr sz="2200">
                <a:solidFill>
                  <a:schemeClr val="hlink"/>
                </a:solidFill>
                <a:latin typeface="Arial" charset="0"/>
                <a:ea typeface="ＭＳ Ｐゴシック" charset="0"/>
              </a:defRPr>
            </a:lvl9pPr>
          </a:lstStyle>
          <a:p>
            <a:fld id="{E4686BD6-D1A2-EA4D-912B-63242162734D}" type="slidenum">
              <a:rPr lang="en-US" sz="800">
                <a:solidFill>
                  <a:schemeClr val="tx1"/>
                </a:solidFill>
                <a:cs typeface="Arial" charset="0"/>
              </a:rPr>
              <a:pPr/>
              <a:t>3</a:t>
            </a:fld>
            <a:endParaRPr lang="en-US" sz="800">
              <a:solidFill>
                <a:schemeClr val="tx1"/>
              </a:solidFill>
              <a:cs typeface="Arial" charset="0"/>
            </a:endParaRPr>
          </a:p>
        </p:txBody>
      </p:sp>
      <p:grpSp>
        <p:nvGrpSpPr>
          <p:cNvPr id="17413" name="Group 6"/>
          <p:cNvGrpSpPr>
            <a:grpSpLocks/>
          </p:cNvGrpSpPr>
          <p:nvPr/>
        </p:nvGrpSpPr>
        <p:grpSpPr bwMode="auto">
          <a:xfrm>
            <a:off x="160337" y="2173288"/>
            <a:ext cx="8920163" cy="2157412"/>
            <a:chOff x="68" y="1451"/>
            <a:chExt cx="5619" cy="1359"/>
          </a:xfrm>
        </p:grpSpPr>
        <p:sp>
          <p:nvSpPr>
            <p:cNvPr id="17414" name="Line 7"/>
            <p:cNvSpPr>
              <a:spLocks noChangeShapeType="1"/>
            </p:cNvSpPr>
            <p:nvPr/>
          </p:nvSpPr>
          <p:spPr bwMode="auto">
            <a:xfrm flipH="1" flipV="1">
              <a:off x="1225" y="1629"/>
              <a:ext cx="0" cy="442"/>
            </a:xfrm>
            <a:prstGeom prst="line">
              <a:avLst/>
            </a:prstGeom>
            <a:noFill/>
            <a:ln w="1908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5" name="Line 8"/>
            <p:cNvSpPr>
              <a:spLocks noChangeShapeType="1"/>
            </p:cNvSpPr>
            <p:nvPr/>
          </p:nvSpPr>
          <p:spPr bwMode="auto">
            <a:xfrm flipV="1">
              <a:off x="1565" y="1628"/>
              <a:ext cx="0" cy="663"/>
            </a:xfrm>
            <a:prstGeom prst="line">
              <a:avLst/>
            </a:prstGeom>
            <a:noFill/>
            <a:ln w="1908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6" name="Line 9"/>
            <p:cNvSpPr>
              <a:spLocks noChangeShapeType="1"/>
            </p:cNvSpPr>
            <p:nvPr/>
          </p:nvSpPr>
          <p:spPr bwMode="auto">
            <a:xfrm flipV="1">
              <a:off x="1950" y="1628"/>
              <a:ext cx="0" cy="436"/>
            </a:xfrm>
            <a:prstGeom prst="line">
              <a:avLst/>
            </a:prstGeom>
            <a:noFill/>
            <a:ln w="1908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7" name="Line 10"/>
            <p:cNvSpPr>
              <a:spLocks noChangeShapeType="1"/>
            </p:cNvSpPr>
            <p:nvPr/>
          </p:nvSpPr>
          <p:spPr bwMode="auto">
            <a:xfrm flipV="1">
              <a:off x="2290" y="1628"/>
              <a:ext cx="0" cy="663"/>
            </a:xfrm>
            <a:prstGeom prst="line">
              <a:avLst/>
            </a:prstGeom>
            <a:noFill/>
            <a:ln w="1908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8" name="Line 11"/>
            <p:cNvSpPr>
              <a:spLocks noChangeShapeType="1"/>
            </p:cNvSpPr>
            <p:nvPr/>
          </p:nvSpPr>
          <p:spPr bwMode="auto">
            <a:xfrm flipV="1">
              <a:off x="2971" y="1628"/>
              <a:ext cx="0" cy="663"/>
            </a:xfrm>
            <a:prstGeom prst="line">
              <a:avLst/>
            </a:prstGeom>
            <a:noFill/>
            <a:ln w="1908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9" name="Line 12"/>
            <p:cNvSpPr>
              <a:spLocks noChangeShapeType="1"/>
            </p:cNvSpPr>
            <p:nvPr/>
          </p:nvSpPr>
          <p:spPr bwMode="auto">
            <a:xfrm flipV="1">
              <a:off x="3628" y="1628"/>
              <a:ext cx="0" cy="663"/>
            </a:xfrm>
            <a:prstGeom prst="line">
              <a:avLst/>
            </a:prstGeom>
            <a:noFill/>
            <a:ln w="1908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0" name="Line 13"/>
            <p:cNvSpPr>
              <a:spLocks noChangeShapeType="1"/>
            </p:cNvSpPr>
            <p:nvPr/>
          </p:nvSpPr>
          <p:spPr bwMode="auto">
            <a:xfrm flipV="1">
              <a:off x="4331" y="1628"/>
              <a:ext cx="0" cy="663"/>
            </a:xfrm>
            <a:prstGeom prst="line">
              <a:avLst/>
            </a:prstGeom>
            <a:noFill/>
            <a:ln w="1908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1" name="Line 14"/>
            <p:cNvSpPr>
              <a:spLocks noChangeShapeType="1"/>
            </p:cNvSpPr>
            <p:nvPr/>
          </p:nvSpPr>
          <p:spPr bwMode="auto">
            <a:xfrm flipV="1">
              <a:off x="5057" y="1628"/>
              <a:ext cx="0" cy="663"/>
            </a:xfrm>
            <a:prstGeom prst="line">
              <a:avLst/>
            </a:prstGeom>
            <a:noFill/>
            <a:ln w="1908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2" name="Line 15"/>
            <p:cNvSpPr>
              <a:spLocks noChangeShapeType="1"/>
            </p:cNvSpPr>
            <p:nvPr/>
          </p:nvSpPr>
          <p:spPr bwMode="auto">
            <a:xfrm flipV="1">
              <a:off x="2631" y="1629"/>
              <a:ext cx="0" cy="436"/>
            </a:xfrm>
            <a:prstGeom prst="line">
              <a:avLst/>
            </a:prstGeom>
            <a:noFill/>
            <a:ln w="1908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3" name="Line 16"/>
            <p:cNvSpPr>
              <a:spLocks noChangeShapeType="1"/>
            </p:cNvSpPr>
            <p:nvPr/>
          </p:nvSpPr>
          <p:spPr bwMode="auto">
            <a:xfrm flipV="1">
              <a:off x="3288" y="1629"/>
              <a:ext cx="0" cy="436"/>
            </a:xfrm>
            <a:prstGeom prst="line">
              <a:avLst/>
            </a:prstGeom>
            <a:noFill/>
            <a:ln w="1908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4" name="Line 17"/>
            <p:cNvSpPr>
              <a:spLocks noChangeShapeType="1"/>
            </p:cNvSpPr>
            <p:nvPr/>
          </p:nvSpPr>
          <p:spPr bwMode="auto">
            <a:xfrm flipV="1">
              <a:off x="3991" y="1629"/>
              <a:ext cx="0" cy="436"/>
            </a:xfrm>
            <a:prstGeom prst="line">
              <a:avLst/>
            </a:prstGeom>
            <a:noFill/>
            <a:ln w="1908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5" name="Line 18"/>
            <p:cNvSpPr>
              <a:spLocks noChangeShapeType="1"/>
            </p:cNvSpPr>
            <p:nvPr/>
          </p:nvSpPr>
          <p:spPr bwMode="auto">
            <a:xfrm flipV="1">
              <a:off x="4694" y="1629"/>
              <a:ext cx="0" cy="436"/>
            </a:xfrm>
            <a:prstGeom prst="line">
              <a:avLst/>
            </a:prstGeom>
            <a:noFill/>
            <a:ln w="1908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Line 19"/>
            <p:cNvSpPr>
              <a:spLocks noChangeShapeType="1"/>
            </p:cNvSpPr>
            <p:nvPr/>
          </p:nvSpPr>
          <p:spPr bwMode="auto">
            <a:xfrm flipV="1">
              <a:off x="5420" y="1629"/>
              <a:ext cx="0" cy="436"/>
            </a:xfrm>
            <a:prstGeom prst="line">
              <a:avLst/>
            </a:prstGeom>
            <a:noFill/>
            <a:ln w="1908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Rectangle 20"/>
            <p:cNvSpPr>
              <a:spLocks noChangeArrowheads="1"/>
            </p:cNvSpPr>
            <p:nvPr/>
          </p:nvSpPr>
          <p:spPr bwMode="auto">
            <a:xfrm>
              <a:off x="68" y="1833"/>
              <a:ext cx="733" cy="797"/>
            </a:xfrm>
            <a:prstGeom prst="rect">
              <a:avLst/>
            </a:prstGeom>
            <a:gradFill rotWithShape="0">
              <a:gsLst>
                <a:gs pos="0">
                  <a:srgbClr val="FFFFFF"/>
                </a:gs>
                <a:gs pos="100000">
                  <a:srgbClr val="FFC5C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lnSpc>
                  <a:spcPct val="90000"/>
                </a:lnSpc>
              </a:pPr>
              <a:endParaRPr lang="en-US"/>
            </a:p>
          </p:txBody>
        </p:sp>
        <p:pic>
          <p:nvPicPr>
            <p:cNvPr id="17428"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 y="1904"/>
              <a:ext cx="30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9" name="Rectangle 22"/>
            <p:cNvSpPr>
              <a:spLocks noChangeArrowheads="1"/>
            </p:cNvSpPr>
            <p:nvPr/>
          </p:nvSpPr>
          <p:spPr bwMode="auto">
            <a:xfrm>
              <a:off x="444" y="2184"/>
              <a:ext cx="25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240" bIns="0">
              <a:spAutoFit/>
            </a:bodyPr>
            <a:lstStyle/>
            <a:p>
              <a:pPr marL="38100" defTabSz="449263">
                <a:lnSpc>
                  <a:spcPct val="90000"/>
                </a:lnSpc>
                <a:spcBef>
                  <a:spcPts val="550"/>
                </a:spcBef>
                <a:buSzPct val="100000"/>
                <a:tabLst>
                  <a:tab pos="38100" algn="l"/>
                  <a:tab pos="485775" algn="l"/>
                  <a:tab pos="935038" algn="l"/>
                  <a:tab pos="1384300" algn="l"/>
                  <a:tab pos="1833563" algn="l"/>
                  <a:tab pos="2282825" algn="l"/>
                  <a:tab pos="2732088" algn="l"/>
                  <a:tab pos="3181350" algn="l"/>
                  <a:tab pos="3630613" algn="l"/>
                  <a:tab pos="4079875" algn="l"/>
                  <a:tab pos="4529138" algn="l"/>
                  <a:tab pos="4978400" algn="l"/>
                  <a:tab pos="5427663" algn="l"/>
                  <a:tab pos="5876925" algn="l"/>
                  <a:tab pos="6326188" algn="l"/>
                  <a:tab pos="6775450" algn="l"/>
                  <a:tab pos="7224713" algn="l"/>
                  <a:tab pos="7673975" algn="l"/>
                  <a:tab pos="8123238" algn="l"/>
                  <a:tab pos="8572500" algn="l"/>
                  <a:tab pos="9021763" algn="l"/>
                </a:tabLst>
              </a:pPr>
              <a:r>
                <a:rPr lang="en-GB" sz="1200">
                  <a:solidFill>
                    <a:srgbClr val="000000"/>
                  </a:solidFill>
                  <a:ea typeface="ヒラギノ角ゴ Pro W3" charset="0"/>
                  <a:cs typeface="ヒラギノ角ゴ Pro W3" charset="0"/>
                </a:rPr>
                <a:t>Edge</a:t>
              </a:r>
            </a:p>
          </p:txBody>
        </p:sp>
        <p:pic>
          <p:nvPicPr>
            <p:cNvPr id="1743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 y="1451"/>
              <a:ext cx="744"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1" name="Rectangle 24"/>
            <p:cNvSpPr>
              <a:spLocks noChangeArrowheads="1"/>
            </p:cNvSpPr>
            <p:nvPr/>
          </p:nvSpPr>
          <p:spPr bwMode="auto">
            <a:xfrm>
              <a:off x="258" y="1509"/>
              <a:ext cx="4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39240" bIns="0">
              <a:spAutoFit/>
            </a:bodyPr>
            <a:lstStyle/>
            <a:p>
              <a:pPr marL="38100" defTabSz="449263">
                <a:lnSpc>
                  <a:spcPct val="90000"/>
                </a:lnSpc>
                <a:spcBef>
                  <a:spcPts val="550"/>
                </a:spcBef>
                <a:buSzPct val="100000"/>
                <a:tabLst>
                  <a:tab pos="38100" algn="l"/>
                  <a:tab pos="485775" algn="l"/>
                  <a:tab pos="935038" algn="l"/>
                  <a:tab pos="1384300" algn="l"/>
                  <a:tab pos="1833563" algn="l"/>
                  <a:tab pos="2282825" algn="l"/>
                  <a:tab pos="2732088" algn="l"/>
                  <a:tab pos="3181350" algn="l"/>
                  <a:tab pos="3630613" algn="l"/>
                  <a:tab pos="4079875" algn="l"/>
                  <a:tab pos="4529138" algn="l"/>
                  <a:tab pos="4978400" algn="l"/>
                  <a:tab pos="5427663" algn="l"/>
                  <a:tab pos="5876925" algn="l"/>
                  <a:tab pos="6326188" algn="l"/>
                  <a:tab pos="6775450" algn="l"/>
                  <a:tab pos="7224713" algn="l"/>
                  <a:tab pos="7673975" algn="l"/>
                  <a:tab pos="8123238" algn="l"/>
                  <a:tab pos="8572500" algn="l"/>
                  <a:tab pos="9021763" algn="l"/>
                </a:tabLst>
              </a:pPr>
              <a:r>
                <a:rPr lang="en-GB" sz="1100" dirty="0">
                  <a:solidFill>
                    <a:srgbClr val="FFFFFF"/>
                  </a:solidFill>
                  <a:latin typeface="Arial Bold" charset="0"/>
                  <a:ea typeface="ヒラギノ角ゴ Pro W3" charset="0"/>
                  <a:cs typeface="Arial Bold" charset="0"/>
                </a:rPr>
                <a:t>Integration</a:t>
              </a:r>
              <a:br>
                <a:rPr lang="en-GB" sz="1100" dirty="0">
                  <a:solidFill>
                    <a:srgbClr val="FFFFFF"/>
                  </a:solidFill>
                  <a:latin typeface="Arial Bold" charset="0"/>
                  <a:ea typeface="ヒラギノ角ゴ Pro W3" charset="0"/>
                  <a:cs typeface="Arial Bold" charset="0"/>
                </a:rPr>
              </a:br>
              <a:r>
                <a:rPr lang="en-GB" sz="1100" dirty="0">
                  <a:solidFill>
                    <a:srgbClr val="FFFFFF"/>
                  </a:solidFill>
                  <a:latin typeface="Arial Bold" charset="0"/>
                  <a:ea typeface="ヒラギノ角ゴ Pro W3" charset="0"/>
                  <a:cs typeface="Arial Bold" charset="0"/>
                </a:rPr>
                <a:t>Gateway</a:t>
              </a:r>
            </a:p>
          </p:txBody>
        </p:sp>
        <p:pic>
          <p:nvPicPr>
            <p:cNvPr id="17432"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 y="2422"/>
              <a:ext cx="388"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3" name="Line 26"/>
            <p:cNvSpPr>
              <a:spLocks noChangeShapeType="1"/>
            </p:cNvSpPr>
            <p:nvPr/>
          </p:nvSpPr>
          <p:spPr bwMode="auto">
            <a:xfrm>
              <a:off x="856" y="1849"/>
              <a:ext cx="0" cy="789"/>
            </a:xfrm>
            <a:prstGeom prst="line">
              <a:avLst/>
            </a:prstGeom>
            <a:noFill/>
            <a:ln w="19080">
              <a:solidFill>
                <a:srgbClr val="8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pic>
          <p:nvPicPr>
            <p:cNvPr id="17434"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 y="1461"/>
              <a:ext cx="4757"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5" name="Text Box 28"/>
            <p:cNvSpPr txBox="1">
              <a:spLocks noChangeArrowheads="1"/>
            </p:cNvSpPr>
            <p:nvPr/>
          </p:nvSpPr>
          <p:spPr bwMode="auto">
            <a:xfrm>
              <a:off x="2744" y="1514"/>
              <a:ext cx="92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5000" rIns="90000" bIns="45000"/>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cs typeface="ＭＳ Ｐゴシック"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9pPr>
            </a:lstStyle>
            <a:p>
              <a:pPr>
                <a:buSzPct val="100000"/>
              </a:pPr>
              <a:r>
                <a:rPr lang="en-GB" sz="1400" b="1">
                  <a:solidFill>
                    <a:srgbClr val="FFFFFF"/>
                  </a:solidFill>
                  <a:ea typeface="ヒラギノ角ゴ Pro W3" charset="0"/>
                  <a:cs typeface="ヒラギノ角ゴ Pro W3" charset="0"/>
                </a:rPr>
                <a:t>Integration Bus</a:t>
              </a:r>
            </a:p>
          </p:txBody>
        </p:sp>
        <p:sp>
          <p:nvSpPr>
            <p:cNvPr id="17436" name="Oval 29"/>
            <p:cNvSpPr>
              <a:spLocks noChangeArrowheads="1"/>
            </p:cNvSpPr>
            <p:nvPr/>
          </p:nvSpPr>
          <p:spPr bwMode="auto">
            <a:xfrm>
              <a:off x="998" y="2064"/>
              <a:ext cx="494" cy="222"/>
            </a:xfrm>
            <a:prstGeom prst="ellipse">
              <a:avLst/>
            </a:prstGeom>
            <a:solidFill>
              <a:srgbClr val="83CAFF"/>
            </a:solidFill>
            <a:ln w="9360">
              <a:solidFill>
                <a:srgbClr val="808080"/>
              </a:solidFill>
              <a:round/>
              <a:headEnd/>
              <a:tailEnd/>
            </a:ln>
          </p:spPr>
          <p:txBody>
            <a:bodyPr wrap="none" anchor="ctr"/>
            <a:lstStyle/>
            <a:p>
              <a:pPr eaLnBrk="1" hangingPunct="1">
                <a:lnSpc>
                  <a:spcPct val="90000"/>
                </a:lnSpc>
              </a:pPr>
              <a:endParaRPr lang="en-US"/>
            </a:p>
          </p:txBody>
        </p:sp>
        <p:sp>
          <p:nvSpPr>
            <p:cNvPr id="17437" name="Text Box 30"/>
            <p:cNvSpPr txBox="1">
              <a:spLocks noChangeArrowheads="1"/>
            </p:cNvSpPr>
            <p:nvPr/>
          </p:nvSpPr>
          <p:spPr bwMode="auto">
            <a:xfrm>
              <a:off x="1049" y="2077"/>
              <a:ext cx="420"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cs typeface="ＭＳ Ｐゴシック"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9pPr>
            </a:lstStyle>
            <a:p>
              <a:pPr algn="ctr">
                <a:buSzPct val="100000"/>
              </a:pPr>
              <a:r>
                <a:rPr lang="en-GB" sz="900">
                  <a:solidFill>
                    <a:srgbClr val="000000"/>
                  </a:solidFill>
                  <a:ea typeface="ヒラギノ角ゴ Pro W3" charset="0"/>
                  <a:cs typeface="ヒラギノ角ゴ Pro W3" charset="0"/>
                </a:rPr>
                <a:t>ERP/EIS/ CRM</a:t>
              </a:r>
            </a:p>
          </p:txBody>
        </p:sp>
        <p:sp>
          <p:nvSpPr>
            <p:cNvPr id="17438" name="Oval 31"/>
            <p:cNvSpPr>
              <a:spLocks noChangeArrowheads="1"/>
            </p:cNvSpPr>
            <p:nvPr/>
          </p:nvSpPr>
          <p:spPr bwMode="auto">
            <a:xfrm>
              <a:off x="1701" y="2064"/>
              <a:ext cx="494" cy="222"/>
            </a:xfrm>
            <a:prstGeom prst="ellipse">
              <a:avLst/>
            </a:prstGeom>
            <a:solidFill>
              <a:srgbClr val="83CAFF"/>
            </a:solidFill>
            <a:ln w="9360">
              <a:solidFill>
                <a:srgbClr val="808080"/>
              </a:solidFill>
              <a:round/>
              <a:headEnd/>
              <a:tailEnd/>
            </a:ln>
          </p:spPr>
          <p:txBody>
            <a:bodyPr wrap="none" anchor="ctr"/>
            <a:lstStyle/>
            <a:p>
              <a:pPr eaLnBrk="1" hangingPunct="1">
                <a:lnSpc>
                  <a:spcPct val="90000"/>
                </a:lnSpc>
              </a:pPr>
              <a:endParaRPr lang="en-US"/>
            </a:p>
          </p:txBody>
        </p:sp>
        <p:sp>
          <p:nvSpPr>
            <p:cNvPr id="17439" name="Text Box 32"/>
            <p:cNvSpPr txBox="1">
              <a:spLocks noChangeArrowheads="1"/>
            </p:cNvSpPr>
            <p:nvPr/>
          </p:nvSpPr>
          <p:spPr bwMode="auto">
            <a:xfrm>
              <a:off x="1806" y="2096"/>
              <a:ext cx="304"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cs typeface="ＭＳ Ｐゴシック"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9pPr>
            </a:lstStyle>
            <a:p>
              <a:pPr algn="ctr">
                <a:buSzPct val="100000"/>
              </a:pPr>
              <a:r>
                <a:rPr lang="en-GB" sz="900">
                  <a:solidFill>
                    <a:srgbClr val="000000"/>
                  </a:solidFill>
                  <a:ea typeface="ヒラギノ角ゴ Pro W3" charset="0"/>
                  <a:cs typeface="ヒラギノ角ゴ Pro W3" charset="0"/>
                </a:rPr>
                <a:t>Files</a:t>
              </a:r>
            </a:p>
          </p:txBody>
        </p:sp>
        <p:sp>
          <p:nvSpPr>
            <p:cNvPr id="17440" name="Oval 33"/>
            <p:cNvSpPr>
              <a:spLocks noChangeArrowheads="1"/>
            </p:cNvSpPr>
            <p:nvPr/>
          </p:nvSpPr>
          <p:spPr bwMode="auto">
            <a:xfrm>
              <a:off x="2358" y="2064"/>
              <a:ext cx="494" cy="222"/>
            </a:xfrm>
            <a:prstGeom prst="ellipse">
              <a:avLst/>
            </a:prstGeom>
            <a:solidFill>
              <a:srgbClr val="83CAFF"/>
            </a:solidFill>
            <a:ln w="9360">
              <a:solidFill>
                <a:srgbClr val="808080"/>
              </a:solidFill>
              <a:round/>
              <a:headEnd/>
              <a:tailEnd/>
            </a:ln>
          </p:spPr>
          <p:txBody>
            <a:bodyPr wrap="none" anchor="ctr"/>
            <a:lstStyle/>
            <a:p>
              <a:pPr eaLnBrk="1" hangingPunct="1">
                <a:lnSpc>
                  <a:spcPct val="90000"/>
                </a:lnSpc>
              </a:pPr>
              <a:endParaRPr lang="en-US"/>
            </a:p>
          </p:txBody>
        </p:sp>
        <p:sp>
          <p:nvSpPr>
            <p:cNvPr id="17441" name="Text Box 34"/>
            <p:cNvSpPr txBox="1">
              <a:spLocks noChangeArrowheads="1"/>
            </p:cNvSpPr>
            <p:nvPr/>
          </p:nvSpPr>
          <p:spPr bwMode="auto">
            <a:xfrm>
              <a:off x="2426" y="2096"/>
              <a:ext cx="403"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cs typeface="ＭＳ Ｐゴシック"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9pPr>
            </a:lstStyle>
            <a:p>
              <a:pPr algn="ctr">
                <a:buSzPct val="100000"/>
              </a:pPr>
              <a:r>
                <a:rPr lang="en-GB" sz="900">
                  <a:solidFill>
                    <a:srgbClr val="000000"/>
                  </a:solidFill>
                  <a:ea typeface="ヒラギノ角ゴ Pro W3" charset="0"/>
                  <a:cs typeface="ヒラギノ角ゴ Pro W3" charset="0"/>
                </a:rPr>
                <a:t>Devices</a:t>
              </a:r>
            </a:p>
          </p:txBody>
        </p:sp>
        <p:sp>
          <p:nvSpPr>
            <p:cNvPr id="17442" name="Oval 35"/>
            <p:cNvSpPr>
              <a:spLocks noChangeArrowheads="1"/>
            </p:cNvSpPr>
            <p:nvPr/>
          </p:nvSpPr>
          <p:spPr bwMode="auto">
            <a:xfrm>
              <a:off x="3039" y="2064"/>
              <a:ext cx="494" cy="222"/>
            </a:xfrm>
            <a:prstGeom prst="ellipse">
              <a:avLst/>
            </a:prstGeom>
            <a:solidFill>
              <a:srgbClr val="83CAFF"/>
            </a:solidFill>
            <a:ln w="9360">
              <a:solidFill>
                <a:srgbClr val="808080"/>
              </a:solidFill>
              <a:round/>
              <a:headEnd/>
              <a:tailEnd/>
            </a:ln>
          </p:spPr>
          <p:txBody>
            <a:bodyPr wrap="none" anchor="ctr"/>
            <a:lstStyle/>
            <a:p>
              <a:pPr eaLnBrk="1" hangingPunct="1">
                <a:lnSpc>
                  <a:spcPct val="90000"/>
                </a:lnSpc>
              </a:pPr>
              <a:endParaRPr lang="en-US"/>
            </a:p>
          </p:txBody>
        </p:sp>
        <p:sp>
          <p:nvSpPr>
            <p:cNvPr id="17443" name="Text Box 36"/>
            <p:cNvSpPr txBox="1">
              <a:spLocks noChangeArrowheads="1"/>
            </p:cNvSpPr>
            <p:nvPr/>
          </p:nvSpPr>
          <p:spPr bwMode="auto">
            <a:xfrm>
              <a:off x="3144" y="2096"/>
              <a:ext cx="304"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cs typeface="ＭＳ Ｐゴシック"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9pPr>
            </a:lstStyle>
            <a:p>
              <a:pPr algn="ctr">
                <a:buSzPct val="100000"/>
              </a:pPr>
              <a:r>
                <a:rPr lang="en-GB" sz="900">
                  <a:solidFill>
                    <a:srgbClr val="000000"/>
                  </a:solidFill>
                  <a:ea typeface="ヒラギノ角ゴ Pro W3" charset="0"/>
                  <a:cs typeface="ヒラギノ角ゴ Pro W3" charset="0"/>
                </a:rPr>
                <a:t>Retail</a:t>
              </a:r>
            </a:p>
          </p:txBody>
        </p:sp>
        <p:sp>
          <p:nvSpPr>
            <p:cNvPr id="17444" name="Oval 37"/>
            <p:cNvSpPr>
              <a:spLocks noChangeArrowheads="1"/>
            </p:cNvSpPr>
            <p:nvPr/>
          </p:nvSpPr>
          <p:spPr bwMode="auto">
            <a:xfrm>
              <a:off x="3719" y="2064"/>
              <a:ext cx="494" cy="222"/>
            </a:xfrm>
            <a:prstGeom prst="ellipse">
              <a:avLst/>
            </a:prstGeom>
            <a:solidFill>
              <a:srgbClr val="83CAFF"/>
            </a:solidFill>
            <a:ln w="9360">
              <a:solidFill>
                <a:srgbClr val="808080"/>
              </a:solidFill>
              <a:round/>
              <a:headEnd/>
              <a:tailEnd/>
            </a:ln>
          </p:spPr>
          <p:txBody>
            <a:bodyPr wrap="none" anchor="ctr"/>
            <a:lstStyle/>
            <a:p>
              <a:pPr eaLnBrk="1" hangingPunct="1">
                <a:lnSpc>
                  <a:spcPct val="90000"/>
                </a:lnSpc>
              </a:pPr>
              <a:endParaRPr lang="en-US"/>
            </a:p>
          </p:txBody>
        </p:sp>
        <p:sp>
          <p:nvSpPr>
            <p:cNvPr id="17445" name="Text Box 38"/>
            <p:cNvSpPr txBox="1">
              <a:spLocks noChangeArrowheads="1"/>
            </p:cNvSpPr>
            <p:nvPr/>
          </p:nvSpPr>
          <p:spPr bwMode="auto">
            <a:xfrm>
              <a:off x="3764" y="2064"/>
              <a:ext cx="44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cs typeface="ＭＳ Ｐゴシック"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9pPr>
            </a:lstStyle>
            <a:p>
              <a:pPr algn="ctr">
                <a:buSzPct val="100000"/>
              </a:pPr>
              <a:r>
                <a:rPr lang="en-GB" sz="900">
                  <a:solidFill>
                    <a:srgbClr val="000000"/>
                  </a:solidFill>
                  <a:ea typeface="ヒラギノ角ゴ Pro W3" charset="0"/>
                  <a:cs typeface="ヒラギノ角ゴ Pro W3" charset="0"/>
                </a:rPr>
                <a:t>MQ, JMS,</a:t>
              </a:r>
            </a:p>
            <a:p>
              <a:pPr algn="ctr">
                <a:buSzPct val="100000"/>
              </a:pPr>
              <a:r>
                <a:rPr lang="en-GB" sz="900">
                  <a:solidFill>
                    <a:srgbClr val="000000"/>
                  </a:solidFill>
                  <a:ea typeface="ヒラギノ角ゴ Pro W3" charset="0"/>
                  <a:cs typeface="ヒラギノ角ゴ Pro W3" charset="0"/>
                </a:rPr>
                <a:t>MSMQ</a:t>
              </a:r>
            </a:p>
          </p:txBody>
        </p:sp>
        <p:sp>
          <p:nvSpPr>
            <p:cNvPr id="17446" name="Oval 39"/>
            <p:cNvSpPr>
              <a:spLocks noChangeArrowheads="1"/>
            </p:cNvSpPr>
            <p:nvPr/>
          </p:nvSpPr>
          <p:spPr bwMode="auto">
            <a:xfrm>
              <a:off x="4445" y="2064"/>
              <a:ext cx="494" cy="222"/>
            </a:xfrm>
            <a:prstGeom prst="ellipse">
              <a:avLst/>
            </a:prstGeom>
            <a:solidFill>
              <a:srgbClr val="83CAFF"/>
            </a:solidFill>
            <a:ln w="9360">
              <a:solidFill>
                <a:srgbClr val="808080"/>
              </a:solidFill>
              <a:round/>
              <a:headEnd/>
              <a:tailEnd/>
            </a:ln>
          </p:spPr>
          <p:txBody>
            <a:bodyPr wrap="none" anchor="ctr"/>
            <a:lstStyle/>
            <a:p>
              <a:pPr eaLnBrk="1" hangingPunct="1">
                <a:lnSpc>
                  <a:spcPct val="90000"/>
                </a:lnSpc>
              </a:pPr>
              <a:endParaRPr lang="en-US"/>
            </a:p>
          </p:txBody>
        </p:sp>
        <p:sp>
          <p:nvSpPr>
            <p:cNvPr id="17447" name="Text Box 40"/>
            <p:cNvSpPr txBox="1">
              <a:spLocks noChangeArrowheads="1"/>
            </p:cNvSpPr>
            <p:nvPr/>
          </p:nvSpPr>
          <p:spPr bwMode="auto">
            <a:xfrm>
              <a:off x="4445" y="2096"/>
              <a:ext cx="539"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cs typeface="ＭＳ Ｐゴシック"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9pPr>
            </a:lstStyle>
            <a:p>
              <a:pPr algn="ctr">
                <a:buSzPct val="100000"/>
              </a:pPr>
              <a:r>
                <a:rPr lang="en-GB" sz="900">
                  <a:solidFill>
                    <a:srgbClr val="000000"/>
                  </a:solidFill>
                  <a:ea typeface="ヒラギノ角ゴ Pro W3" charset="0"/>
                  <a:cs typeface="ヒラギノ角ゴ Pro W3" charset="0"/>
                </a:rPr>
                <a:t>Applications</a:t>
              </a:r>
            </a:p>
          </p:txBody>
        </p:sp>
        <p:sp>
          <p:nvSpPr>
            <p:cNvPr id="17448" name="Oval 41"/>
            <p:cNvSpPr>
              <a:spLocks noChangeArrowheads="1"/>
            </p:cNvSpPr>
            <p:nvPr/>
          </p:nvSpPr>
          <p:spPr bwMode="auto">
            <a:xfrm>
              <a:off x="5148" y="2064"/>
              <a:ext cx="494" cy="222"/>
            </a:xfrm>
            <a:prstGeom prst="ellipse">
              <a:avLst/>
            </a:prstGeom>
            <a:solidFill>
              <a:srgbClr val="83CAFF"/>
            </a:solidFill>
            <a:ln w="9360">
              <a:solidFill>
                <a:srgbClr val="808080"/>
              </a:solidFill>
              <a:round/>
              <a:headEnd/>
              <a:tailEnd/>
            </a:ln>
          </p:spPr>
          <p:txBody>
            <a:bodyPr wrap="none" anchor="ctr"/>
            <a:lstStyle/>
            <a:p>
              <a:pPr eaLnBrk="1" hangingPunct="1">
                <a:lnSpc>
                  <a:spcPct val="90000"/>
                </a:lnSpc>
              </a:pPr>
              <a:endParaRPr lang="en-US"/>
            </a:p>
          </p:txBody>
        </p:sp>
        <p:sp>
          <p:nvSpPr>
            <p:cNvPr id="17449" name="Text Box 42"/>
            <p:cNvSpPr txBox="1">
              <a:spLocks noChangeArrowheads="1"/>
            </p:cNvSpPr>
            <p:nvPr/>
          </p:nvSpPr>
          <p:spPr bwMode="auto">
            <a:xfrm>
              <a:off x="5147" y="2051"/>
              <a:ext cx="517"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cs typeface="ＭＳ Ｐゴシック"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9pPr>
            </a:lstStyle>
            <a:p>
              <a:pPr algn="ctr">
                <a:buSzPct val="100000"/>
              </a:pPr>
              <a:r>
                <a:rPr lang="en-GB" sz="900">
                  <a:solidFill>
                    <a:srgbClr val="000000"/>
                  </a:solidFill>
                  <a:ea typeface="ヒラギノ角ゴ Pro W3" charset="0"/>
                  <a:cs typeface="ヒラギノ角ゴ Pro W3" charset="0"/>
                </a:rPr>
                <a:t>Mainframe CICS/IMS</a:t>
              </a:r>
            </a:p>
          </p:txBody>
        </p:sp>
        <p:sp>
          <p:nvSpPr>
            <p:cNvPr id="17450" name="Oval 43"/>
            <p:cNvSpPr>
              <a:spLocks noChangeArrowheads="1"/>
            </p:cNvSpPr>
            <p:nvPr/>
          </p:nvSpPr>
          <p:spPr bwMode="auto">
            <a:xfrm>
              <a:off x="1338" y="2291"/>
              <a:ext cx="494" cy="222"/>
            </a:xfrm>
            <a:prstGeom prst="ellipse">
              <a:avLst/>
            </a:prstGeom>
            <a:solidFill>
              <a:srgbClr val="83CAFF"/>
            </a:solidFill>
            <a:ln w="9360">
              <a:solidFill>
                <a:srgbClr val="808080"/>
              </a:solidFill>
              <a:round/>
              <a:headEnd/>
              <a:tailEnd/>
            </a:ln>
          </p:spPr>
          <p:txBody>
            <a:bodyPr wrap="none" anchor="ctr"/>
            <a:lstStyle/>
            <a:p>
              <a:pPr eaLnBrk="1" hangingPunct="1">
                <a:lnSpc>
                  <a:spcPct val="90000"/>
                </a:lnSpc>
              </a:pPr>
              <a:endParaRPr lang="en-US"/>
            </a:p>
          </p:txBody>
        </p:sp>
        <p:sp>
          <p:nvSpPr>
            <p:cNvPr id="17451" name="Text Box 44"/>
            <p:cNvSpPr txBox="1">
              <a:spLocks noChangeArrowheads="1"/>
            </p:cNvSpPr>
            <p:nvPr/>
          </p:nvSpPr>
          <p:spPr bwMode="auto">
            <a:xfrm>
              <a:off x="1406" y="2336"/>
              <a:ext cx="403"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cs typeface="ＭＳ Ｐゴシック"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9pPr>
            </a:lstStyle>
            <a:p>
              <a:pPr algn="ctr">
                <a:buSzPct val="100000"/>
              </a:pPr>
              <a:r>
                <a:rPr lang="en-GB" sz="900">
                  <a:solidFill>
                    <a:srgbClr val="000000"/>
                  </a:solidFill>
                  <a:ea typeface="ヒラギノ角ゴ Pro W3" charset="0"/>
                  <a:cs typeface="ヒラギノ角ゴ Pro W3" charset="0"/>
                </a:rPr>
                <a:t>Web 2.0</a:t>
              </a:r>
            </a:p>
          </p:txBody>
        </p:sp>
        <p:sp>
          <p:nvSpPr>
            <p:cNvPr id="17452" name="Oval 45"/>
            <p:cNvSpPr>
              <a:spLocks noChangeArrowheads="1"/>
            </p:cNvSpPr>
            <p:nvPr/>
          </p:nvSpPr>
          <p:spPr bwMode="auto">
            <a:xfrm>
              <a:off x="2041" y="2291"/>
              <a:ext cx="494" cy="222"/>
            </a:xfrm>
            <a:prstGeom prst="ellipse">
              <a:avLst/>
            </a:prstGeom>
            <a:solidFill>
              <a:srgbClr val="83CAFF"/>
            </a:solidFill>
            <a:ln w="9360">
              <a:solidFill>
                <a:srgbClr val="808080"/>
              </a:solidFill>
              <a:round/>
              <a:headEnd/>
              <a:tailEnd/>
            </a:ln>
          </p:spPr>
          <p:txBody>
            <a:bodyPr wrap="none" anchor="ctr"/>
            <a:lstStyle/>
            <a:p>
              <a:pPr eaLnBrk="1" hangingPunct="1">
                <a:lnSpc>
                  <a:spcPct val="90000"/>
                </a:lnSpc>
              </a:pPr>
              <a:endParaRPr lang="en-US"/>
            </a:p>
          </p:txBody>
        </p:sp>
        <p:sp>
          <p:nvSpPr>
            <p:cNvPr id="17453" name="Text Box 46"/>
            <p:cNvSpPr txBox="1">
              <a:spLocks noChangeArrowheads="1"/>
            </p:cNvSpPr>
            <p:nvPr/>
          </p:nvSpPr>
          <p:spPr bwMode="auto">
            <a:xfrm>
              <a:off x="2013" y="2329"/>
              <a:ext cx="567"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cs typeface="ＭＳ Ｐゴシック"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9pPr>
            </a:lstStyle>
            <a:p>
              <a:pPr algn="ctr">
                <a:buSzPct val="100000"/>
              </a:pPr>
              <a:r>
                <a:rPr lang="en-GB" sz="900">
                  <a:solidFill>
                    <a:srgbClr val="000000"/>
                  </a:solidFill>
                  <a:ea typeface="ヒラギノ角ゴ Pro W3" charset="0"/>
                  <a:cs typeface="ヒラギノ角ゴ Pro W3" charset="0"/>
                </a:rPr>
                <a:t>Web Services</a:t>
              </a:r>
            </a:p>
          </p:txBody>
        </p:sp>
        <p:sp>
          <p:nvSpPr>
            <p:cNvPr id="17454" name="Oval 47"/>
            <p:cNvSpPr>
              <a:spLocks noChangeArrowheads="1"/>
            </p:cNvSpPr>
            <p:nvPr/>
          </p:nvSpPr>
          <p:spPr bwMode="auto">
            <a:xfrm>
              <a:off x="2699" y="2285"/>
              <a:ext cx="494" cy="222"/>
            </a:xfrm>
            <a:prstGeom prst="ellipse">
              <a:avLst/>
            </a:prstGeom>
            <a:solidFill>
              <a:srgbClr val="83CAFF"/>
            </a:solidFill>
            <a:ln w="9360">
              <a:solidFill>
                <a:srgbClr val="808080"/>
              </a:solidFill>
              <a:round/>
              <a:headEnd/>
              <a:tailEnd/>
            </a:ln>
          </p:spPr>
          <p:txBody>
            <a:bodyPr wrap="none" anchor="ctr"/>
            <a:lstStyle/>
            <a:p>
              <a:pPr eaLnBrk="1" hangingPunct="1">
                <a:lnSpc>
                  <a:spcPct val="90000"/>
                </a:lnSpc>
              </a:pPr>
              <a:endParaRPr lang="en-US"/>
            </a:p>
          </p:txBody>
        </p:sp>
        <p:sp>
          <p:nvSpPr>
            <p:cNvPr id="17455" name="Text Box 48"/>
            <p:cNvSpPr txBox="1">
              <a:spLocks noChangeArrowheads="1"/>
            </p:cNvSpPr>
            <p:nvPr/>
          </p:nvSpPr>
          <p:spPr bwMode="auto">
            <a:xfrm>
              <a:off x="2739" y="2323"/>
              <a:ext cx="449"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cs typeface="ＭＳ Ｐゴシック"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9pPr>
            </a:lstStyle>
            <a:p>
              <a:pPr algn="ctr">
                <a:buSzPct val="100000"/>
              </a:pPr>
              <a:r>
                <a:rPr lang="en-GB" sz="900">
                  <a:solidFill>
                    <a:srgbClr val="000000"/>
                  </a:solidFill>
                  <a:ea typeface="ヒラギノ角ゴ Pro W3" charset="0"/>
                  <a:cs typeface="ヒラギノ角ゴ Pro W3" charset="0"/>
                </a:rPr>
                <a:t>Microsoft</a:t>
              </a:r>
            </a:p>
          </p:txBody>
        </p:sp>
        <p:sp>
          <p:nvSpPr>
            <p:cNvPr id="17456" name="Oval 49"/>
            <p:cNvSpPr>
              <a:spLocks noChangeArrowheads="1"/>
            </p:cNvSpPr>
            <p:nvPr/>
          </p:nvSpPr>
          <p:spPr bwMode="auto">
            <a:xfrm>
              <a:off x="3402" y="2291"/>
              <a:ext cx="494" cy="222"/>
            </a:xfrm>
            <a:prstGeom prst="ellipse">
              <a:avLst/>
            </a:prstGeom>
            <a:solidFill>
              <a:srgbClr val="83CAFF"/>
            </a:solidFill>
            <a:ln w="9360">
              <a:solidFill>
                <a:srgbClr val="808080"/>
              </a:solidFill>
              <a:round/>
              <a:headEnd/>
              <a:tailEnd/>
            </a:ln>
          </p:spPr>
          <p:txBody>
            <a:bodyPr wrap="none" anchor="ctr"/>
            <a:lstStyle/>
            <a:p>
              <a:pPr eaLnBrk="1" hangingPunct="1">
                <a:lnSpc>
                  <a:spcPct val="90000"/>
                </a:lnSpc>
              </a:pPr>
              <a:endParaRPr lang="en-US"/>
            </a:p>
          </p:txBody>
        </p:sp>
        <p:sp>
          <p:nvSpPr>
            <p:cNvPr id="17457" name="Text Box 50"/>
            <p:cNvSpPr txBox="1">
              <a:spLocks noChangeArrowheads="1"/>
            </p:cNvSpPr>
            <p:nvPr/>
          </p:nvSpPr>
          <p:spPr bwMode="auto">
            <a:xfrm>
              <a:off x="3424" y="2323"/>
              <a:ext cx="494"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cs typeface="ＭＳ Ｐゴシック"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9pPr>
            </a:lstStyle>
            <a:p>
              <a:pPr algn="ctr">
                <a:buSzPct val="100000"/>
              </a:pPr>
              <a:r>
                <a:rPr lang="en-GB" sz="900">
                  <a:solidFill>
                    <a:srgbClr val="000000"/>
                  </a:solidFill>
                  <a:ea typeface="ヒラギノ角ゴ Pro W3" charset="0"/>
                  <a:cs typeface="ヒラギノ角ゴ Pro W3" charset="0"/>
                </a:rPr>
                <a:t>Healthcare</a:t>
              </a:r>
            </a:p>
          </p:txBody>
        </p:sp>
        <p:sp>
          <p:nvSpPr>
            <p:cNvPr id="17458" name="Oval 51"/>
            <p:cNvSpPr>
              <a:spLocks noChangeArrowheads="1"/>
            </p:cNvSpPr>
            <p:nvPr/>
          </p:nvSpPr>
          <p:spPr bwMode="auto">
            <a:xfrm>
              <a:off x="4105" y="2294"/>
              <a:ext cx="494" cy="222"/>
            </a:xfrm>
            <a:prstGeom prst="ellipse">
              <a:avLst/>
            </a:prstGeom>
            <a:solidFill>
              <a:srgbClr val="83CAFF"/>
            </a:solidFill>
            <a:ln w="9360">
              <a:solidFill>
                <a:srgbClr val="808080"/>
              </a:solidFill>
              <a:round/>
              <a:headEnd/>
              <a:tailEnd/>
            </a:ln>
          </p:spPr>
          <p:txBody>
            <a:bodyPr wrap="none" anchor="ctr"/>
            <a:lstStyle/>
            <a:p>
              <a:pPr eaLnBrk="1" hangingPunct="1">
                <a:lnSpc>
                  <a:spcPct val="90000"/>
                </a:lnSpc>
              </a:pPr>
              <a:endParaRPr lang="en-US"/>
            </a:p>
          </p:txBody>
        </p:sp>
        <p:sp>
          <p:nvSpPr>
            <p:cNvPr id="17459" name="Text Box 52"/>
            <p:cNvSpPr txBox="1">
              <a:spLocks noChangeArrowheads="1"/>
            </p:cNvSpPr>
            <p:nvPr/>
          </p:nvSpPr>
          <p:spPr bwMode="auto">
            <a:xfrm>
              <a:off x="4127" y="2323"/>
              <a:ext cx="494"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cs typeface="ＭＳ Ｐゴシック"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9pPr>
            </a:lstStyle>
            <a:p>
              <a:pPr algn="ctr">
                <a:buSzPct val="100000"/>
              </a:pPr>
              <a:r>
                <a:rPr lang="en-GB" sz="900">
                  <a:solidFill>
                    <a:srgbClr val="000000"/>
                  </a:solidFill>
                  <a:ea typeface="ヒラギノ角ゴ Pro W3" charset="0"/>
                  <a:cs typeface="ヒラギノ角ゴ Pro W3" charset="0"/>
                </a:rPr>
                <a:t>Databases</a:t>
              </a:r>
            </a:p>
          </p:txBody>
        </p:sp>
        <p:sp>
          <p:nvSpPr>
            <p:cNvPr id="17460" name="Oval 53"/>
            <p:cNvSpPr>
              <a:spLocks noChangeArrowheads="1"/>
            </p:cNvSpPr>
            <p:nvPr/>
          </p:nvSpPr>
          <p:spPr bwMode="auto">
            <a:xfrm>
              <a:off x="4785" y="2314"/>
              <a:ext cx="494" cy="222"/>
            </a:xfrm>
            <a:prstGeom prst="ellipse">
              <a:avLst/>
            </a:prstGeom>
            <a:solidFill>
              <a:srgbClr val="83CAFF"/>
            </a:solidFill>
            <a:ln w="9360">
              <a:solidFill>
                <a:srgbClr val="808080"/>
              </a:solidFill>
              <a:round/>
              <a:headEnd/>
              <a:tailEnd/>
            </a:ln>
          </p:spPr>
          <p:txBody>
            <a:bodyPr wrap="none" anchor="ctr"/>
            <a:lstStyle/>
            <a:p>
              <a:pPr eaLnBrk="1" hangingPunct="1">
                <a:lnSpc>
                  <a:spcPct val="90000"/>
                </a:lnSpc>
              </a:pPr>
              <a:endParaRPr lang="en-US"/>
            </a:p>
          </p:txBody>
        </p:sp>
        <p:sp>
          <p:nvSpPr>
            <p:cNvPr id="17461" name="Text Box 54"/>
            <p:cNvSpPr txBox="1">
              <a:spLocks noChangeArrowheads="1"/>
            </p:cNvSpPr>
            <p:nvPr/>
          </p:nvSpPr>
          <p:spPr bwMode="auto">
            <a:xfrm>
              <a:off x="4876" y="2345"/>
              <a:ext cx="403"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cs typeface="ＭＳ Ｐゴシック" charset="0"/>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hlink"/>
                  </a:solidFill>
                  <a:latin typeface="Arial" charset="0"/>
                  <a:ea typeface="ＭＳ Ｐゴシック" charset="0"/>
                </a:defRPr>
              </a:lvl9pPr>
            </a:lstStyle>
            <a:p>
              <a:pPr algn="ctr">
                <a:buSzPct val="100000"/>
              </a:pPr>
              <a:r>
                <a:rPr lang="en-GB" sz="900">
                  <a:solidFill>
                    <a:srgbClr val="000000"/>
                  </a:solidFill>
                  <a:ea typeface="ヒラギノ角ゴ Pro W3" charset="0"/>
                  <a:cs typeface="ヒラギノ角ゴ Pro W3" charset="0"/>
                </a:rPr>
                <a:t>Mobile</a:t>
              </a:r>
            </a:p>
          </p:txBody>
        </p:sp>
        <p:pic>
          <p:nvPicPr>
            <p:cNvPr id="17462" name="Picture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1" y="2133"/>
              <a:ext cx="26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63" name="Picture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5" y="1823"/>
              <a:ext cx="17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64" name="Picture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2" y="1860"/>
              <a:ext cx="24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65" name="Picture 5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5" y="1906"/>
              <a:ext cx="24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66" name="Picture 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80" y="1928"/>
              <a:ext cx="22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67" name="Picture 6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97" y="2155"/>
              <a:ext cx="17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68" name="Picture 6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0" y="2178"/>
              <a:ext cx="170"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69" name="AutoShape 62"/>
            <p:cNvSpPr>
              <a:spLocks noChangeArrowheads="1"/>
            </p:cNvSpPr>
            <p:nvPr/>
          </p:nvSpPr>
          <p:spPr bwMode="auto">
            <a:xfrm>
              <a:off x="724" y="1540"/>
              <a:ext cx="279" cy="147"/>
            </a:xfrm>
            <a:prstGeom prst="leftRightArrow">
              <a:avLst>
                <a:gd name="adj1" fmla="val 50000"/>
                <a:gd name="adj2" fmla="val 37959"/>
              </a:avLst>
            </a:prstGeom>
            <a:solidFill>
              <a:srgbClr val="000080"/>
            </a:solidFill>
            <a:ln w="19080">
              <a:solidFill>
                <a:srgbClr val="3366FF"/>
              </a:solidFill>
              <a:miter lim="800000"/>
              <a:headEnd/>
              <a:tailEnd/>
            </a:ln>
          </p:spPr>
          <p:txBody>
            <a:bodyPr wrap="none" anchor="ctr"/>
            <a:lstStyle/>
            <a:p>
              <a:pPr eaLnBrk="1" hangingPunct="1">
                <a:lnSpc>
                  <a:spcPct val="90000"/>
                </a:lnSpc>
              </a:pPr>
              <a:endParaRPr lang="en-US"/>
            </a:p>
          </p:txBody>
        </p:sp>
        <p:pic>
          <p:nvPicPr>
            <p:cNvPr id="17470" name="Picture 63" descr="MC900431637[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04" y="187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71" name="Picture 64" descr="MC90043159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88" y="216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72" name="Picture 65" descr="MC90043156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24" y="1920"/>
              <a:ext cx="21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73" name="Picture 66" descr="MC900433835[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68" y="1883"/>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74" name="Picture 67" descr="MC900433936[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20" y="2143"/>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75" name="AutoShape 68"/>
            <p:cNvSpPr>
              <a:spLocks noChangeArrowheads="1"/>
            </p:cNvSpPr>
            <p:nvPr/>
          </p:nvSpPr>
          <p:spPr bwMode="auto">
            <a:xfrm>
              <a:off x="4272" y="2160"/>
              <a:ext cx="144" cy="192"/>
            </a:xfrm>
            <a:prstGeom prst="flowChartMagneticDisk">
              <a:avLst/>
            </a:prstGeom>
            <a:gradFill rotWithShape="1">
              <a:gsLst>
                <a:gs pos="0">
                  <a:srgbClr val="CCFFCC"/>
                </a:gs>
                <a:gs pos="50000">
                  <a:srgbClr val="B6E3B6"/>
                </a:gs>
                <a:gs pos="100000">
                  <a:srgbClr val="CCFFCC"/>
                </a:gs>
              </a:gsLst>
              <a:lin ang="0" scaled="1"/>
            </a:gradFill>
            <a:ln w="9525">
              <a:solidFill>
                <a:schemeClr val="bg2"/>
              </a:solidFill>
              <a:round/>
              <a:headEnd/>
              <a:tailEnd/>
            </a:ln>
          </p:spPr>
          <p:txBody>
            <a:bodyPr wrap="none" anchor="ctr"/>
            <a:lstStyle/>
            <a:p>
              <a:pPr eaLnBrk="1" hangingPunct="1">
                <a:lnSpc>
                  <a:spcPct val="90000"/>
                </a:lnSpc>
              </a:pPr>
              <a:endParaRPr lang="en-US"/>
            </a:p>
          </p:txBody>
        </p:sp>
      </p:grpSp>
      <p:sp>
        <p:nvSpPr>
          <p:cNvPr id="2" name="Title 1"/>
          <p:cNvSpPr>
            <a:spLocks noGrp="1"/>
          </p:cNvSpPr>
          <p:nvPr>
            <p:ph type="title"/>
          </p:nvPr>
        </p:nvSpPr>
        <p:spPr/>
        <p:txBody>
          <a:bodyPr/>
          <a:lstStyle/>
          <a:p>
            <a:r>
              <a:rPr lang="en-US" dirty="0" smtClean="0"/>
              <a:t>What is IBM Integration Bus</a:t>
            </a:r>
            <a:endParaRPr lang="en-US" dirty="0"/>
          </a:p>
        </p:txBody>
      </p:sp>
      <p:sp>
        <p:nvSpPr>
          <p:cNvPr id="69" name="Content Placeholder 2"/>
          <p:cNvSpPr txBox="1">
            <a:spLocks/>
          </p:cNvSpPr>
          <p:nvPr/>
        </p:nvSpPr>
        <p:spPr>
          <a:xfrm>
            <a:off x="0" y="1155985"/>
            <a:ext cx="9144000" cy="964915"/>
          </a:xfrm>
          <a:prstGeom prst="rect">
            <a:avLst/>
          </a:prstGeom>
        </p:spPr>
        <p:txBody>
          <a:bodyPr vert="horz" lIns="91440" tIns="45720" rIns="91440" bIns="45720" rtlCol="0">
            <a:normAutofit/>
          </a:bodyPr>
          <a:lstStyle>
            <a:lvl1pPr marL="363538" indent="-363538" algn="l" defTabSz="457200" rtl="0" eaLnBrk="1" latinLnBrk="0" hangingPunct="1">
              <a:spcBef>
                <a:spcPct val="20000"/>
              </a:spcBef>
              <a:buClr>
                <a:schemeClr val="accent1"/>
              </a:buClr>
              <a:buSzPct val="100000"/>
              <a:buFont typeface="Arial"/>
              <a:buChar char="•"/>
              <a:defRPr sz="2200" kern="1200">
                <a:solidFill>
                  <a:schemeClr val="tx1"/>
                </a:solidFill>
                <a:latin typeface="+mn-lt"/>
                <a:ea typeface="+mn-ea"/>
                <a:cs typeface="+mn-cs"/>
              </a:defRPr>
            </a:lvl1pPr>
            <a:lvl2pPr marL="1133475"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379538" indent="-228600" algn="l" defTabSz="457200" rtl="0" eaLnBrk="1" latinLnBrk="0" hangingPunct="1">
              <a:spcBef>
                <a:spcPct val="20000"/>
              </a:spcBef>
              <a:buFont typeface="Lucida Grande"/>
              <a:buChar char="–"/>
              <a:tabLst>
                <a:tab pos="1381125" algn="l"/>
              </a:tabLst>
              <a:defRPr sz="1800" kern="1200">
                <a:solidFill>
                  <a:schemeClr val="tx1"/>
                </a:solidFill>
                <a:latin typeface="+mn-lt"/>
                <a:ea typeface="+mn-ea"/>
                <a:cs typeface="+mn-cs"/>
              </a:defRPr>
            </a:lvl3pPr>
            <a:lvl4pPr marL="1851025"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IBM’s strategic enterprise integration technology</a:t>
            </a:r>
          </a:p>
          <a:p>
            <a:pPr lvl="1"/>
            <a:r>
              <a:rPr lang="en-US" sz="1400" dirty="0"/>
              <a:t>Single engineered product for .NET, Java and fully heterogeneous integration scenarios</a:t>
            </a:r>
          </a:p>
          <a:p>
            <a:pPr lvl="1"/>
            <a:r>
              <a:rPr lang="en-US" sz="1400" dirty="0"/>
              <a:t>DataPower continues to evolve for integration gateway use-</a:t>
            </a:r>
            <a:r>
              <a:rPr lang="en-US" sz="1400" dirty="0" smtClean="0"/>
              <a:t>cases</a:t>
            </a:r>
          </a:p>
          <a:p>
            <a:endParaRPr lang="en-US" sz="1600" dirty="0"/>
          </a:p>
          <a:p>
            <a:endParaRPr lang="en-US" sz="1600" dirty="0"/>
          </a:p>
        </p:txBody>
      </p:sp>
      <p:sp>
        <p:nvSpPr>
          <p:cNvPr id="71" name="Content Placeholder 2"/>
          <p:cNvSpPr txBox="1">
            <a:spLocks/>
          </p:cNvSpPr>
          <p:nvPr/>
        </p:nvSpPr>
        <p:spPr>
          <a:xfrm>
            <a:off x="0" y="4445285"/>
            <a:ext cx="9143999" cy="2019016"/>
          </a:xfrm>
          <a:prstGeom prst="rect">
            <a:avLst/>
          </a:prstGeom>
        </p:spPr>
        <p:txBody>
          <a:bodyPr vert="horz" lIns="91440" tIns="45720" rIns="91440" bIns="45720" rtlCol="0">
            <a:normAutofit/>
          </a:bodyPr>
          <a:lstStyle>
            <a:lvl1pPr marL="363538" indent="-363538" algn="l" defTabSz="457200" rtl="0" eaLnBrk="1" latinLnBrk="0" hangingPunct="1">
              <a:spcBef>
                <a:spcPct val="20000"/>
              </a:spcBef>
              <a:buClr>
                <a:schemeClr val="accent1"/>
              </a:buClr>
              <a:buSzPct val="100000"/>
              <a:buFont typeface="Arial"/>
              <a:buChar char="•"/>
              <a:defRPr sz="2200" kern="1200">
                <a:solidFill>
                  <a:schemeClr val="tx1"/>
                </a:solidFill>
                <a:latin typeface="+mn-lt"/>
                <a:ea typeface="+mn-ea"/>
                <a:cs typeface="+mn-cs"/>
              </a:defRPr>
            </a:lvl1pPr>
            <a:lvl2pPr marL="1133475"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379538" indent="-228600" algn="l" defTabSz="457200" rtl="0" eaLnBrk="1" latinLnBrk="0" hangingPunct="1">
              <a:spcBef>
                <a:spcPct val="20000"/>
              </a:spcBef>
              <a:buFont typeface="Lucida Grande"/>
              <a:buChar char="–"/>
              <a:tabLst>
                <a:tab pos="1381125" algn="l"/>
              </a:tabLst>
              <a:defRPr sz="1800" kern="1200">
                <a:solidFill>
                  <a:schemeClr val="tx1"/>
                </a:solidFill>
                <a:latin typeface="+mn-lt"/>
                <a:ea typeface="+mn-ea"/>
                <a:cs typeface="+mn-cs"/>
              </a:defRPr>
            </a:lvl3pPr>
            <a:lvl4pPr marL="1851025"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t>IBM </a:t>
            </a:r>
            <a:r>
              <a:rPr lang="en-US" sz="1600" dirty="0"/>
              <a:t>Integration Bus is the new name for WebSphere Message Broker</a:t>
            </a:r>
          </a:p>
          <a:p>
            <a:pPr lvl="1"/>
            <a:r>
              <a:rPr lang="en-US" sz="1400" dirty="0"/>
              <a:t>Technology progression over 15 years, installed at 2500+ customers worldwide across all industries</a:t>
            </a:r>
          </a:p>
          <a:p>
            <a:pPr lvl="1"/>
            <a:r>
              <a:rPr lang="en-US" sz="1400" dirty="0"/>
              <a:t>Fully supported worldwide by IBM global support network, standard 5 + 3 years support policy</a:t>
            </a:r>
          </a:p>
          <a:p>
            <a:pPr lvl="1"/>
            <a:r>
              <a:rPr lang="en-US" sz="1400" dirty="0"/>
              <a:t>Version to version migration is key design consideration</a:t>
            </a:r>
          </a:p>
          <a:p>
            <a:pPr lvl="1"/>
            <a:r>
              <a:rPr lang="en-US" sz="1400" dirty="0"/>
              <a:t>Global skills availability  - SME’s available globally via IBM and partners</a:t>
            </a:r>
          </a:p>
          <a:p>
            <a:pPr lvl="1"/>
            <a:r>
              <a:rPr lang="en-US" sz="1400" dirty="0"/>
              <a:t>Close interaction with growing and loyal customer base: beta and lab advocacy programs</a:t>
            </a:r>
          </a:p>
          <a:p>
            <a:pPr lvl="1"/>
            <a:r>
              <a:rPr lang="en-US" sz="1400" dirty="0"/>
              <a:t>Also incorporates WebSphere ESB use-cases</a:t>
            </a:r>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23480472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2" name="Rectangle 4"/>
          <p:cNvSpPr>
            <a:spLocks noGrp="1" noChangeArrowheads="1"/>
          </p:cNvSpPr>
          <p:nvPr>
            <p:ph type="body" idx="1"/>
          </p:nvPr>
        </p:nvSpPr>
        <p:spPr>
          <a:xfrm>
            <a:off x="457200" y="1447800"/>
            <a:ext cx="7913688" cy="4876800"/>
          </a:xfrm>
        </p:spPr>
        <p:txBody>
          <a:bodyPr/>
          <a:lstStyle/>
          <a:p>
            <a:r>
              <a:rPr lang="en-GB" sz="1200"/>
              <a:t>Each node</a:t>
            </a:r>
            <a:r>
              <a:rPr lang="ja-JP" altLang="en-GB" sz="1200">
                <a:latin typeface="Arial"/>
              </a:rPr>
              <a:t>’</a:t>
            </a:r>
            <a:r>
              <a:rPr lang="en-GB" sz="1200"/>
              <a:t>s configuration (which includes some Java logic in the case of the Java Compute node) dictates what you want the node to do, and this may include manipulation of one or more elements in the message tree.</a:t>
            </a:r>
          </a:p>
          <a:p>
            <a:endParaRPr lang="en-GB" sz="1200"/>
          </a:p>
          <a:p>
            <a:r>
              <a:rPr lang="en-GB" sz="1200"/>
              <a:t>Here are some examples of node configurations that address elements in the logical tree.</a:t>
            </a:r>
          </a:p>
          <a:p>
            <a:endParaRPr lang="en-GB" sz="1200"/>
          </a:p>
          <a:p>
            <a:r>
              <a:rPr lang="en-GB" sz="1200"/>
              <a:t>In most cases, elements can be addressed using either XPATH (as shown in the JavaCompute and Route) or ESQL (as shown in the DataInsert node).</a:t>
            </a:r>
          </a:p>
        </p:txBody>
      </p:sp>
      <p:sp>
        <p:nvSpPr>
          <p:cNvPr id="2" name="Title 1"/>
          <p:cNvSpPr>
            <a:spLocks noGrp="1"/>
          </p:cNvSpPr>
          <p:nvPr>
            <p:ph type="title"/>
          </p:nvPr>
        </p:nvSpPr>
        <p:spPr/>
        <p:txBody>
          <a:bodyPr/>
          <a:lstStyle/>
          <a:p>
            <a:r>
              <a:rPr lang="en-US" dirty="0" smtClean="0"/>
              <a:t>Notes</a:t>
            </a:r>
            <a:endParaRPr lang="en-US"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30</a:t>
            </a:fld>
            <a:endParaRPr lang="en-US" dirty="0"/>
          </a:p>
        </p:txBody>
      </p:sp>
    </p:spTree>
    <p:extLst>
      <p:ext uri="{BB962C8B-B14F-4D97-AF65-F5344CB8AC3E}">
        <p14:creationId xmlns:p14="http://schemas.microsoft.com/office/powerpoint/2010/main" val="41971312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b205518V10.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401" y="1066800"/>
            <a:ext cx="6423142" cy="5334000"/>
          </a:xfrm>
          <a:prstGeom prst="rect">
            <a:avLst/>
          </a:prstGeom>
        </p:spPr>
      </p:pic>
      <p:sp>
        <p:nvSpPr>
          <p:cNvPr id="4" name="Title 3"/>
          <p:cNvSpPr>
            <a:spLocks noGrp="1"/>
          </p:cNvSpPr>
          <p:nvPr>
            <p:ph type="title"/>
          </p:nvPr>
        </p:nvSpPr>
        <p:spPr/>
        <p:txBody>
          <a:bodyPr>
            <a:normAutofit fontScale="90000"/>
          </a:bodyPr>
          <a:lstStyle/>
          <a:p>
            <a:r>
              <a:rPr lang="en-US" dirty="0"/>
              <a:t>Architected For high performance and scalability</a:t>
            </a:r>
          </a:p>
        </p:txBody>
      </p:sp>
      <p:sp>
        <p:nvSpPr>
          <p:cNvPr id="5" name="Slide Number Placeholder 4"/>
          <p:cNvSpPr>
            <a:spLocks noGrp="1"/>
          </p:cNvSpPr>
          <p:nvPr>
            <p:ph type="sldNum" sz="quarter" idx="10"/>
          </p:nvPr>
        </p:nvSpPr>
        <p:spPr/>
        <p:txBody>
          <a:bodyPr/>
          <a:lstStyle/>
          <a:p>
            <a:fld id="{9B6B7A19-9BD6-654B-9E7A-5FCB6FF99B9F}" type="slidenum">
              <a:rPr lang="en-US" smtClean="0"/>
              <a:pPr/>
              <a:t>31</a:t>
            </a:fld>
            <a:endParaRPr lang="en-US" dirty="0"/>
          </a:p>
        </p:txBody>
      </p:sp>
    </p:spTree>
    <p:extLst>
      <p:ext uri="{BB962C8B-B14F-4D97-AF65-F5344CB8AC3E}">
        <p14:creationId xmlns:p14="http://schemas.microsoft.com/office/powerpoint/2010/main" val="40613623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8" name="Rectangle 4"/>
          <p:cNvSpPr>
            <a:spLocks noGrp="1" noChangeArrowheads="1"/>
          </p:cNvSpPr>
          <p:nvPr>
            <p:ph type="body" idx="1"/>
          </p:nvPr>
        </p:nvSpPr>
        <p:spPr>
          <a:xfrm>
            <a:off x="457200" y="1600200"/>
            <a:ext cx="7913688" cy="4633913"/>
          </a:xfrm>
        </p:spPr>
        <p:txBody>
          <a:bodyPr/>
          <a:lstStyle/>
          <a:p>
            <a:pPr>
              <a:lnSpc>
                <a:spcPct val="80000"/>
              </a:lnSpc>
            </a:pPr>
            <a:r>
              <a:rPr lang="en-GB" sz="1200" dirty="0"/>
              <a:t>Now that </a:t>
            </a:r>
            <a:r>
              <a:rPr lang="en-GB" sz="1200" dirty="0" smtClean="0"/>
              <a:t>we‘ve </a:t>
            </a:r>
            <a:r>
              <a:rPr lang="en-GB" sz="1200" dirty="0"/>
              <a:t>understood the architectural components of </a:t>
            </a:r>
            <a:r>
              <a:rPr lang="en-GB" sz="1200" dirty="0" smtClean="0"/>
              <a:t>IBM Integration Bus </a:t>
            </a:r>
            <a:r>
              <a:rPr lang="en-GB" sz="1200" dirty="0"/>
              <a:t>(message flows, nodes and the logical message model), </a:t>
            </a:r>
            <a:r>
              <a:rPr lang="en-GB" sz="1200" dirty="0" smtClean="0"/>
              <a:t>we</a:t>
            </a:r>
            <a:r>
              <a:rPr lang="en-GB" sz="1200" dirty="0" smtClean="0">
                <a:latin typeface="Arial"/>
              </a:rPr>
              <a:t>’l</a:t>
            </a:r>
            <a:r>
              <a:rPr lang="en-GB" sz="1200" dirty="0" smtClean="0"/>
              <a:t>l </a:t>
            </a:r>
            <a:r>
              <a:rPr lang="en-GB" sz="1200" dirty="0"/>
              <a:t>see how these elements are </a:t>
            </a:r>
            <a:r>
              <a:rPr lang="en-GB" sz="1200" dirty="0" smtClean="0"/>
              <a:t>used.</a:t>
            </a:r>
            <a:endParaRPr lang="en-GB" sz="1200" dirty="0"/>
          </a:p>
          <a:p>
            <a:pPr marL="0" indent="0">
              <a:lnSpc>
                <a:spcPct val="80000"/>
              </a:lnSpc>
              <a:buNone/>
            </a:pPr>
            <a:endParaRPr lang="en-GB" sz="1200" dirty="0"/>
          </a:p>
          <a:p>
            <a:pPr>
              <a:lnSpc>
                <a:spcPct val="80000"/>
              </a:lnSpc>
            </a:pPr>
            <a:r>
              <a:rPr lang="en-GB" sz="1200" dirty="0" smtClean="0"/>
              <a:t>The Integration </a:t>
            </a:r>
            <a:r>
              <a:rPr lang="en-GB" sz="1200" dirty="0"/>
              <a:t>Toolkit </a:t>
            </a:r>
            <a:r>
              <a:rPr lang="en-GB" sz="1200" dirty="0" smtClean="0"/>
              <a:t>is the development environment. Based on the Eclipse platform, all </a:t>
            </a:r>
            <a:r>
              <a:rPr lang="en-GB" sz="1200" dirty="0"/>
              <a:t>the objects required to perform application integration using </a:t>
            </a:r>
            <a:r>
              <a:rPr lang="en-GB" sz="1200" dirty="0" smtClean="0"/>
              <a:t>IIB are </a:t>
            </a:r>
            <a:r>
              <a:rPr lang="en-GB" sz="1200" dirty="0"/>
              <a:t>developed, deployed and </a:t>
            </a:r>
            <a:r>
              <a:rPr lang="en-GB" sz="1200" dirty="0" smtClean="0"/>
              <a:t>tested here. It provides </a:t>
            </a:r>
            <a:r>
              <a:rPr lang="en-GB" sz="1200" dirty="0"/>
              <a:t>standard ways to build </a:t>
            </a:r>
            <a:r>
              <a:rPr lang="en-GB" sz="1200" dirty="0" smtClean="0"/>
              <a:t>integration applications, </a:t>
            </a:r>
            <a:r>
              <a:rPr lang="en-GB" sz="1200" dirty="0"/>
              <a:t>perform version </a:t>
            </a:r>
            <a:r>
              <a:rPr lang="en-GB" sz="1200" dirty="0" smtClean="0"/>
              <a:t>control </a:t>
            </a:r>
            <a:r>
              <a:rPr lang="en-GB" sz="1200" dirty="0"/>
              <a:t>and provide for the development of custom plug-ins, such as resource editors to allow users to create project resources easily. Examples are custom editors to aid flow creation, ESQL editing and syntax checking, message set modelling, and a raft of other activities</a:t>
            </a:r>
            <a:r>
              <a:rPr lang="en-GB" sz="1200" dirty="0" smtClean="0"/>
              <a:t>. It includes a unit test broker environment.</a:t>
            </a:r>
          </a:p>
          <a:p>
            <a:pPr>
              <a:lnSpc>
                <a:spcPct val="80000"/>
              </a:lnSpc>
            </a:pPr>
            <a:endParaRPr lang="en-GB" sz="1200" dirty="0"/>
          </a:p>
          <a:p>
            <a:pPr>
              <a:lnSpc>
                <a:spcPct val="80000"/>
              </a:lnSpc>
            </a:pPr>
            <a:r>
              <a:rPr lang="en-GB" sz="1200" dirty="0" smtClean="0"/>
              <a:t>The integration node (or broker) is the container that hosts integration servers (or </a:t>
            </a:r>
            <a:r>
              <a:rPr lang="en-GB" sz="1200" dirty="0" err="1" smtClean="0"/>
              <a:t>exectution</a:t>
            </a:r>
            <a:r>
              <a:rPr lang="en-GB" sz="1200" dirty="0" smtClean="0"/>
              <a:t> groups). Each server is an operating system process that contains a pool of threads responsible for running the integration logic that is deployed to it. The integration servers directly interact with the endpoints that are being integrated.</a:t>
            </a:r>
          </a:p>
          <a:p>
            <a:pPr>
              <a:lnSpc>
                <a:spcPct val="80000"/>
              </a:lnSpc>
            </a:pPr>
            <a:endParaRPr lang="en-GB" sz="1200" dirty="0"/>
          </a:p>
          <a:p>
            <a:pPr>
              <a:lnSpc>
                <a:spcPct val="80000"/>
              </a:lnSpc>
            </a:pPr>
            <a:r>
              <a:rPr lang="en-GB" sz="1200" dirty="0" smtClean="0"/>
              <a:t>There is also a web user interface that provides administration capability, including monitoring of deployed objects and the ability to start, stop, delete, deploy, manage workloads etc. The APIs that the web UI uses can be used by custom administration applications, either through Java, REST or </a:t>
            </a:r>
            <a:r>
              <a:rPr lang="en-GB" sz="1200" dirty="0" err="1" smtClean="0"/>
              <a:t>commandline</a:t>
            </a:r>
            <a:r>
              <a:rPr lang="en-GB" sz="1200" dirty="0" smtClean="0"/>
              <a:t> scripts.</a:t>
            </a:r>
          </a:p>
          <a:p>
            <a:pPr marL="0" indent="0">
              <a:lnSpc>
                <a:spcPct val="80000"/>
              </a:lnSpc>
              <a:buNone/>
            </a:pPr>
            <a:endParaRPr lang="en-GB" sz="1400" dirty="0"/>
          </a:p>
          <a:p>
            <a:pPr>
              <a:lnSpc>
                <a:spcPct val="80000"/>
              </a:lnSpc>
            </a:pPr>
            <a:endParaRPr lang="en-GB" sz="1400" dirty="0" smtClean="0"/>
          </a:p>
          <a:p>
            <a:pPr>
              <a:lnSpc>
                <a:spcPct val="80000"/>
              </a:lnSpc>
            </a:pPr>
            <a:endParaRPr lang="en-GB" sz="1400" dirty="0"/>
          </a:p>
          <a:p>
            <a:pPr>
              <a:lnSpc>
                <a:spcPct val="80000"/>
              </a:lnSpc>
            </a:pPr>
            <a:endParaRPr lang="en-GB" sz="1400" dirty="0"/>
          </a:p>
        </p:txBody>
      </p:sp>
      <p:sp>
        <p:nvSpPr>
          <p:cNvPr id="2" name="Title 1"/>
          <p:cNvSpPr>
            <a:spLocks noGrp="1"/>
          </p:cNvSpPr>
          <p:nvPr>
            <p:ph type="title"/>
          </p:nvPr>
        </p:nvSpPr>
        <p:spPr/>
        <p:txBody>
          <a:bodyPr/>
          <a:lstStyle/>
          <a:p>
            <a:r>
              <a:rPr lang="en-US" dirty="0" smtClean="0"/>
              <a:t>Notes</a:t>
            </a:r>
            <a:endParaRPr lang="en-US"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32</a:t>
            </a:fld>
            <a:endParaRPr lang="en-US" dirty="0"/>
          </a:p>
        </p:txBody>
      </p:sp>
    </p:spTree>
    <p:extLst>
      <p:ext uri="{BB962C8B-B14F-4D97-AF65-F5344CB8AC3E}">
        <p14:creationId xmlns:p14="http://schemas.microsoft.com/office/powerpoint/2010/main" val="33033117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body" sz="half" idx="1"/>
          </p:nvPr>
        </p:nvSpPr>
        <p:spPr/>
        <p:txBody>
          <a:bodyPr/>
          <a:lstStyle/>
          <a:p>
            <a:r>
              <a:rPr lang="en-GB" sz="2000" dirty="0"/>
              <a:t>Application Developer</a:t>
            </a:r>
          </a:p>
          <a:p>
            <a:pPr lvl="1"/>
            <a:r>
              <a:rPr lang="en-GB" sz="1800" dirty="0"/>
              <a:t>Develops message flows, message models etc.</a:t>
            </a:r>
          </a:p>
          <a:p>
            <a:pPr lvl="1"/>
            <a:r>
              <a:rPr lang="en-GB" sz="1800" dirty="0"/>
              <a:t>Unit Tests on local machine</a:t>
            </a:r>
          </a:p>
          <a:p>
            <a:pPr lvl="1"/>
            <a:r>
              <a:rPr lang="en-GB" sz="1800" dirty="0"/>
              <a:t>Creates Broker Archive (BAR) files containing required artefacts</a:t>
            </a:r>
          </a:p>
          <a:p>
            <a:pPr lvl="1"/>
            <a:endParaRPr lang="en-GB" sz="1800" dirty="0"/>
          </a:p>
        </p:txBody>
      </p:sp>
      <p:sp>
        <p:nvSpPr>
          <p:cNvPr id="268292" name="Rectangle 4"/>
          <p:cNvSpPr>
            <a:spLocks noGrp="1" noChangeArrowheads="1"/>
          </p:cNvSpPr>
          <p:nvPr>
            <p:ph type="body" sz="half" idx="2"/>
          </p:nvPr>
        </p:nvSpPr>
        <p:spPr/>
        <p:txBody>
          <a:bodyPr/>
          <a:lstStyle/>
          <a:p>
            <a:r>
              <a:rPr lang="en-GB" sz="2000"/>
              <a:t>Administrator</a:t>
            </a:r>
          </a:p>
          <a:p>
            <a:pPr lvl="1"/>
            <a:r>
              <a:rPr lang="en-GB" sz="1800"/>
              <a:t>Customizes BAR for target environment (message flow properties including queues, database names etc.)</a:t>
            </a:r>
          </a:p>
          <a:p>
            <a:pPr lvl="1"/>
            <a:r>
              <a:rPr lang="en-GB" sz="1800"/>
              <a:t>Deploys BAR to target broker</a:t>
            </a:r>
          </a:p>
          <a:p>
            <a:pPr lvl="1"/>
            <a:r>
              <a:rPr lang="en-GB" sz="1800"/>
              <a:t>Broker management and operational control</a:t>
            </a:r>
          </a:p>
          <a:p>
            <a:pPr lvl="1"/>
            <a:r>
              <a:rPr lang="en-GB" sz="1800"/>
              <a:t>Monitoring…</a:t>
            </a:r>
          </a:p>
          <a:p>
            <a:endParaRPr lang="en-GB" sz="2000"/>
          </a:p>
          <a:p>
            <a:endParaRPr lang="en-GB" sz="2000"/>
          </a:p>
        </p:txBody>
      </p:sp>
      <p:sp>
        <p:nvSpPr>
          <p:cNvPr id="268293" name="AutoShape 5"/>
          <p:cNvSpPr>
            <a:spLocks noChangeArrowheads="1"/>
          </p:cNvSpPr>
          <p:nvPr/>
        </p:nvSpPr>
        <p:spPr bwMode="auto">
          <a:xfrm>
            <a:off x="1068388" y="4765675"/>
            <a:ext cx="1506537" cy="1095375"/>
          </a:xfrm>
          <a:prstGeom prst="roundRect">
            <a:avLst>
              <a:gd name="adj" fmla="val 16667"/>
            </a:avLst>
          </a:prstGeom>
          <a:gradFill rotWithShape="1">
            <a:gsLst>
              <a:gs pos="0">
                <a:schemeClr val="accent1"/>
              </a:gs>
              <a:gs pos="100000">
                <a:schemeClr val="accent1">
                  <a:gamma/>
                  <a:tint val="0"/>
                  <a:invGamma/>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GB">
                <a:cs typeface="Arial" charset="0"/>
              </a:rPr>
              <a:t>Development</a:t>
            </a:r>
          </a:p>
        </p:txBody>
      </p:sp>
      <p:sp>
        <p:nvSpPr>
          <p:cNvPr id="268294" name="AutoShape 6"/>
          <p:cNvSpPr>
            <a:spLocks noChangeArrowheads="1"/>
          </p:cNvSpPr>
          <p:nvPr/>
        </p:nvSpPr>
        <p:spPr bwMode="auto">
          <a:xfrm>
            <a:off x="2944813" y="4765675"/>
            <a:ext cx="1506537" cy="1095375"/>
          </a:xfrm>
          <a:prstGeom prst="roundRect">
            <a:avLst>
              <a:gd name="adj" fmla="val 16667"/>
            </a:avLst>
          </a:prstGeom>
          <a:gradFill rotWithShape="1">
            <a:gsLst>
              <a:gs pos="0">
                <a:schemeClr val="folHlink"/>
              </a:gs>
              <a:gs pos="100000">
                <a:schemeClr val="folHlink">
                  <a:gamma/>
                  <a:tint val="0"/>
                  <a:invGamma/>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GB">
                <a:cs typeface="Arial" charset="0"/>
              </a:rPr>
              <a:t>Test</a:t>
            </a:r>
          </a:p>
        </p:txBody>
      </p:sp>
      <p:sp>
        <p:nvSpPr>
          <p:cNvPr id="268295" name="AutoShape 7"/>
          <p:cNvSpPr>
            <a:spLocks noChangeArrowheads="1"/>
          </p:cNvSpPr>
          <p:nvPr/>
        </p:nvSpPr>
        <p:spPr bwMode="auto">
          <a:xfrm>
            <a:off x="4822825" y="4765675"/>
            <a:ext cx="1506538" cy="1095375"/>
          </a:xfrm>
          <a:prstGeom prst="roundRect">
            <a:avLst>
              <a:gd name="adj" fmla="val 16667"/>
            </a:avLst>
          </a:prstGeom>
          <a:gradFill rotWithShape="1">
            <a:gsLst>
              <a:gs pos="0">
                <a:srgbClr val="F3FEBA"/>
              </a:gs>
              <a:gs pos="100000">
                <a:srgbClr val="F3FEBA">
                  <a:gamma/>
                  <a:tint val="0"/>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GB">
                <a:cs typeface="Arial" charset="0"/>
              </a:rPr>
              <a:t>QA</a:t>
            </a:r>
          </a:p>
        </p:txBody>
      </p:sp>
      <p:sp>
        <p:nvSpPr>
          <p:cNvPr id="268296" name="AutoShape 8"/>
          <p:cNvSpPr>
            <a:spLocks noChangeArrowheads="1"/>
          </p:cNvSpPr>
          <p:nvPr/>
        </p:nvSpPr>
        <p:spPr bwMode="auto">
          <a:xfrm>
            <a:off x="6700838" y="4765675"/>
            <a:ext cx="1506537" cy="1095375"/>
          </a:xfrm>
          <a:prstGeom prst="roundRect">
            <a:avLst>
              <a:gd name="adj" fmla="val 16667"/>
            </a:avLst>
          </a:prstGeom>
          <a:gradFill rotWithShape="1">
            <a:gsLst>
              <a:gs pos="0">
                <a:srgbClr val="FFCC99"/>
              </a:gs>
              <a:gs pos="100000">
                <a:srgbClr val="FFCC99">
                  <a:gamma/>
                  <a:tint val="0"/>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GB">
                <a:cs typeface="Arial" charset="0"/>
              </a:rPr>
              <a:t>Production</a:t>
            </a:r>
          </a:p>
        </p:txBody>
      </p:sp>
      <p:cxnSp>
        <p:nvCxnSpPr>
          <p:cNvPr id="268297" name="AutoShape 9"/>
          <p:cNvCxnSpPr>
            <a:cxnSpLocks noChangeShapeType="1"/>
            <a:stCxn id="268293" idx="3"/>
            <a:endCxn id="268294" idx="1"/>
          </p:cNvCxnSpPr>
          <p:nvPr/>
        </p:nvCxnSpPr>
        <p:spPr bwMode="auto">
          <a:xfrm>
            <a:off x="2574925" y="5313363"/>
            <a:ext cx="36988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8298" name="AutoShape 10"/>
          <p:cNvCxnSpPr>
            <a:cxnSpLocks noChangeShapeType="1"/>
            <a:stCxn id="268294" idx="3"/>
            <a:endCxn id="268295" idx="1"/>
          </p:cNvCxnSpPr>
          <p:nvPr/>
        </p:nvCxnSpPr>
        <p:spPr bwMode="auto">
          <a:xfrm>
            <a:off x="4451350" y="5313363"/>
            <a:ext cx="3714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8299" name="AutoShape 11"/>
          <p:cNvCxnSpPr>
            <a:cxnSpLocks noChangeShapeType="1"/>
            <a:stCxn id="268295" idx="3"/>
            <a:endCxn id="268296" idx="1"/>
          </p:cNvCxnSpPr>
          <p:nvPr/>
        </p:nvCxnSpPr>
        <p:spPr bwMode="auto">
          <a:xfrm>
            <a:off x="6329363" y="5313363"/>
            <a:ext cx="3714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Title 1"/>
          <p:cNvSpPr>
            <a:spLocks noGrp="1"/>
          </p:cNvSpPr>
          <p:nvPr>
            <p:ph type="title"/>
          </p:nvPr>
        </p:nvSpPr>
        <p:spPr/>
        <p:txBody>
          <a:bodyPr/>
          <a:lstStyle/>
          <a:p>
            <a:r>
              <a:rPr lang="en-US" dirty="0" smtClean="0"/>
              <a:t>User roles and environments</a:t>
            </a:r>
            <a:endParaRPr lang="en-US" dirty="0"/>
          </a:p>
        </p:txBody>
      </p:sp>
    </p:spTree>
    <p:extLst>
      <p:ext uri="{BB962C8B-B14F-4D97-AF65-F5344CB8AC3E}">
        <p14:creationId xmlns:p14="http://schemas.microsoft.com/office/powerpoint/2010/main" val="35627862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Rectangle 4"/>
          <p:cNvSpPr>
            <a:spLocks noGrp="1" noChangeArrowheads="1"/>
          </p:cNvSpPr>
          <p:nvPr>
            <p:ph type="body" idx="1"/>
          </p:nvPr>
        </p:nvSpPr>
        <p:spPr>
          <a:xfrm>
            <a:off x="457200" y="1447800"/>
            <a:ext cx="7913688" cy="4876800"/>
          </a:xfrm>
        </p:spPr>
        <p:txBody>
          <a:bodyPr/>
          <a:lstStyle/>
          <a:p>
            <a:r>
              <a:rPr lang="en-GB" sz="1200" dirty="0" smtClean="0"/>
              <a:t>IBM Integration Bus recognizes </a:t>
            </a:r>
            <a:r>
              <a:rPr lang="en-GB" sz="1200" dirty="0"/>
              <a:t>two typical user roles:</a:t>
            </a:r>
          </a:p>
          <a:p>
            <a:endParaRPr lang="en-GB" sz="1200" dirty="0"/>
          </a:p>
          <a:p>
            <a:pPr lvl="1"/>
            <a:r>
              <a:rPr lang="en-GB" sz="1200" dirty="0"/>
              <a:t>The Application Developer – responsible for developing message flows and related artefacts</a:t>
            </a:r>
          </a:p>
          <a:p>
            <a:pPr lvl="1"/>
            <a:r>
              <a:rPr lang="en-GB" sz="1200" dirty="0"/>
              <a:t>The Broker Administrator – responsible for installation, configuration and maintenance of broker domains.</a:t>
            </a:r>
          </a:p>
          <a:p>
            <a:endParaRPr lang="en-GB" sz="1200" dirty="0"/>
          </a:p>
          <a:p>
            <a:r>
              <a:rPr lang="en-GB" sz="1200" dirty="0"/>
              <a:t>Typically the Application Developer will not be aware of the environment to which message flows will be deployed; this is the responsibility of the broker administrator. Similarly, the broker administrator may not be aware of the exact message flow logic supplied by the application developer. </a:t>
            </a:r>
            <a:r>
              <a:rPr lang="en-GB" sz="1200" dirty="0" smtClean="0"/>
              <a:t>IIB provides </a:t>
            </a:r>
            <a:r>
              <a:rPr lang="en-GB" sz="1200" dirty="0"/>
              <a:t>tools and techniques to enable </a:t>
            </a:r>
            <a:r>
              <a:rPr lang="en-GB" sz="1200" dirty="0" smtClean="0"/>
              <a:t>IIB applications </a:t>
            </a:r>
            <a:r>
              <a:rPr lang="en-GB" sz="1200" dirty="0"/>
              <a:t>to easily flow between the application developer and administrator.</a:t>
            </a:r>
          </a:p>
          <a:p>
            <a:endParaRPr lang="en-GB" sz="1200" dirty="0"/>
          </a:p>
          <a:p>
            <a:r>
              <a:rPr lang="en-GB" sz="1200" dirty="0"/>
              <a:t>Additionally, enterprises using </a:t>
            </a:r>
            <a:r>
              <a:rPr lang="en-GB" sz="1200" dirty="0" smtClean="0"/>
              <a:t>IIB </a:t>
            </a:r>
            <a:r>
              <a:rPr lang="en-GB" sz="1200" dirty="0"/>
              <a:t>tend to have several distinct environments of brokers that represent the development lifecycle of a </a:t>
            </a:r>
            <a:r>
              <a:rPr lang="en-GB" sz="1200" dirty="0" smtClean="0"/>
              <a:t>solution</a:t>
            </a:r>
            <a:r>
              <a:rPr lang="en-GB" sz="1200" dirty="0"/>
              <a:t>.</a:t>
            </a:r>
          </a:p>
          <a:p>
            <a:endParaRPr lang="en-GB" sz="1200" dirty="0"/>
          </a:p>
          <a:p>
            <a:pPr lvl="1"/>
            <a:r>
              <a:rPr lang="en-GB" sz="1200" dirty="0"/>
              <a:t>Development: Developers of message flows and related artefacts will tend to have a development or Unit Test environment on their own system. </a:t>
            </a:r>
          </a:p>
          <a:p>
            <a:pPr lvl="1"/>
            <a:r>
              <a:rPr lang="en-GB" sz="1200" dirty="0"/>
              <a:t>Test: Usually on a system or set of systems remote to the developers, test domains are used for functional verification or system testing of broker message flows.</a:t>
            </a:r>
          </a:p>
          <a:p>
            <a:pPr lvl="1"/>
            <a:r>
              <a:rPr lang="en-GB" sz="1200" dirty="0"/>
              <a:t>QA: Usually a mirror of the Production domain, used for final testing of message brokers before they are promoted.</a:t>
            </a:r>
          </a:p>
          <a:p>
            <a:pPr lvl="1"/>
            <a:r>
              <a:rPr lang="en-GB" sz="1200" dirty="0"/>
              <a:t>Production: The </a:t>
            </a:r>
            <a:r>
              <a:rPr lang="ja-JP" altLang="en-GB" sz="1200" dirty="0">
                <a:latin typeface="Arial"/>
              </a:rPr>
              <a:t>“</a:t>
            </a:r>
            <a:r>
              <a:rPr lang="en-GB" sz="1200" dirty="0"/>
              <a:t>live</a:t>
            </a:r>
            <a:r>
              <a:rPr lang="ja-JP" altLang="en-GB" sz="1200" dirty="0">
                <a:latin typeface="Arial"/>
              </a:rPr>
              <a:t>”</a:t>
            </a:r>
            <a:r>
              <a:rPr lang="en-GB" sz="1200" dirty="0"/>
              <a:t> </a:t>
            </a:r>
            <a:r>
              <a:rPr lang="en-GB" sz="1200" dirty="0" smtClean="0"/>
              <a:t>IIB system </a:t>
            </a:r>
            <a:r>
              <a:rPr lang="en-GB" sz="1200" dirty="0"/>
              <a:t>that is providing value to the business.</a:t>
            </a:r>
          </a:p>
          <a:p>
            <a:pPr lvl="1"/>
            <a:endParaRPr lang="en-GB" sz="1200" dirty="0"/>
          </a:p>
        </p:txBody>
      </p:sp>
      <p:sp>
        <p:nvSpPr>
          <p:cNvPr id="2" name="Title 1"/>
          <p:cNvSpPr>
            <a:spLocks noGrp="1"/>
          </p:cNvSpPr>
          <p:nvPr>
            <p:ph type="title"/>
          </p:nvPr>
        </p:nvSpPr>
        <p:spPr/>
        <p:txBody>
          <a:bodyPr/>
          <a:lstStyle/>
          <a:p>
            <a:r>
              <a:rPr lang="en-US" dirty="0" smtClean="0"/>
              <a:t>Notes</a:t>
            </a:r>
            <a:endParaRPr lang="en-US"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34</a:t>
            </a:fld>
            <a:endParaRPr lang="en-US" dirty="0"/>
          </a:p>
        </p:txBody>
      </p:sp>
    </p:spTree>
    <p:extLst>
      <p:ext uri="{BB962C8B-B14F-4D97-AF65-F5344CB8AC3E}">
        <p14:creationId xmlns:p14="http://schemas.microsoft.com/office/powerpoint/2010/main" val="17627037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features</a:t>
            </a:r>
            <a:endParaRPr lang="en-US"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35</a:t>
            </a:fld>
            <a:endParaRPr lang="en-US" dirty="0"/>
          </a:p>
        </p:txBody>
      </p:sp>
      <p:pic>
        <p:nvPicPr>
          <p:cNvPr id="9" name="Picture 10"/>
          <p:cNvPicPr>
            <a:picLocks noChangeAspect="1" noChangeArrowheads="1"/>
          </p:cNvPicPr>
          <p:nvPr/>
        </p:nvPicPr>
        <p:blipFill rotWithShape="1">
          <a:blip r:embed="rId3">
            <a:extLst>
              <a:ext uri="{28A0092B-C50C-407E-A947-70E740481C1C}">
                <a14:useLocalDpi xmlns:a14="http://schemas.microsoft.com/office/drawing/2010/main" val="0"/>
              </a:ext>
            </a:extLst>
          </a:blip>
          <a:srcRect r="20805"/>
          <a:stretch/>
        </p:blipFill>
        <p:spPr bwMode="auto">
          <a:xfrm>
            <a:off x="585789" y="1166813"/>
            <a:ext cx="1569142" cy="2185987"/>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Group 26"/>
          <p:cNvGrpSpPr/>
          <p:nvPr/>
        </p:nvGrpSpPr>
        <p:grpSpPr>
          <a:xfrm>
            <a:off x="3432175" y="1257300"/>
            <a:ext cx="3095625" cy="860426"/>
            <a:chOff x="3978275" y="1524000"/>
            <a:chExt cx="3095625" cy="860426"/>
          </a:xfrm>
        </p:grpSpPr>
        <p:sp>
          <p:nvSpPr>
            <p:cNvPr id="25" name="Rectangle 11"/>
            <p:cNvSpPr>
              <a:spLocks noChangeArrowheads="1"/>
            </p:cNvSpPr>
            <p:nvPr/>
          </p:nvSpPr>
          <p:spPr bwMode="auto">
            <a:xfrm>
              <a:off x="5705475" y="1524000"/>
              <a:ext cx="1368425"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40680" bIns="0"/>
            <a:lstStyle/>
            <a:p>
              <a:pPr marL="39688">
                <a:lnSpc>
                  <a:spcPct val="90000"/>
                </a:lnSpc>
                <a:buClrTx/>
                <a:buFontTx/>
                <a:buNone/>
                <a:tabLst>
                  <a:tab pos="39688" algn="l"/>
                  <a:tab pos="487363" algn="l"/>
                  <a:tab pos="936625" algn="l"/>
                  <a:tab pos="1385888" algn="l"/>
                  <a:tab pos="1835150" algn="l"/>
                  <a:tab pos="2284413" algn="l"/>
                  <a:tab pos="2733675" algn="l"/>
                  <a:tab pos="3182938" algn="l"/>
                  <a:tab pos="3632200" algn="l"/>
                  <a:tab pos="4081463" algn="l"/>
                  <a:tab pos="4530725" algn="l"/>
                  <a:tab pos="4979988" algn="l"/>
                  <a:tab pos="5429250" algn="l"/>
                  <a:tab pos="5878513" algn="l"/>
                  <a:tab pos="6327775" algn="l"/>
                  <a:tab pos="6777038" algn="l"/>
                  <a:tab pos="7226300" algn="l"/>
                  <a:tab pos="7675563" algn="l"/>
                  <a:tab pos="8124825" algn="l"/>
                  <a:tab pos="8574088" algn="l"/>
                  <a:tab pos="9023350" algn="l"/>
                </a:tabLst>
                <a:defRPr/>
              </a:pPr>
              <a:r>
                <a:rPr lang="en-GB" sz="1000" b="0" dirty="0" err="1">
                  <a:solidFill>
                    <a:srgbClr val="FF9900"/>
                  </a:solidFill>
                  <a:latin typeface="Arial Bold" charset="0"/>
                  <a:cs typeface="Arial Bold" charset="0"/>
                </a:rPr>
                <a:t>MyVar</a:t>
              </a:r>
              <a:r>
                <a:rPr lang="en-GB" sz="1000" b="0" dirty="0">
                  <a:solidFill>
                    <a:srgbClr val="FF9900"/>
                  </a:solidFill>
                  <a:latin typeface="Arial Bold" charset="0"/>
                  <a:cs typeface="Arial Bold" charset="0"/>
                </a:rPr>
                <a:t> = </a:t>
              </a:r>
              <a:r>
                <a:rPr lang="en-GB" sz="1000" b="0" dirty="0" err="1">
                  <a:solidFill>
                    <a:srgbClr val="FF9900"/>
                  </a:solidFill>
                  <a:latin typeface="Arial Bold" charset="0"/>
                  <a:cs typeface="Arial Bold" charset="0"/>
                </a:rPr>
                <a:t>Cache.Value</a:t>
              </a:r>
              <a:r>
                <a:rPr lang="en-GB" sz="1000" b="0" dirty="0">
                  <a:solidFill>
                    <a:srgbClr val="FF9900"/>
                  </a:solidFill>
                  <a:latin typeface="Arial Bold" charset="0"/>
                  <a:cs typeface="Arial Bold" charset="0"/>
                </a:rPr>
                <a:t>;</a:t>
              </a:r>
            </a:p>
          </p:txBody>
        </p:sp>
        <p:grpSp>
          <p:nvGrpSpPr>
            <p:cNvPr id="13" name="Group 12"/>
            <p:cNvGrpSpPr>
              <a:grpSpLocks/>
            </p:cNvGrpSpPr>
            <p:nvPr/>
          </p:nvGrpSpPr>
          <p:grpSpPr bwMode="auto">
            <a:xfrm>
              <a:off x="4029075" y="1747838"/>
              <a:ext cx="2740025" cy="636588"/>
              <a:chOff x="3026" y="333"/>
              <a:chExt cx="2556" cy="401"/>
            </a:xfrm>
          </p:grpSpPr>
          <p:sp>
            <p:nvSpPr>
              <p:cNvPr id="23" name="AutoShape 13"/>
              <p:cNvSpPr>
                <a:spLocks noChangeArrowheads="1"/>
              </p:cNvSpPr>
              <p:nvPr/>
            </p:nvSpPr>
            <p:spPr bwMode="auto">
              <a:xfrm>
                <a:off x="3026" y="333"/>
                <a:ext cx="2556" cy="401"/>
              </a:xfrm>
              <a:custGeom>
                <a:avLst/>
                <a:gdLst>
                  <a:gd name="G0" fmla="+- 1 0 0"/>
                  <a:gd name="G1" fmla="+- 1 0 0"/>
                  <a:gd name="G2" fmla="+- 878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0 0"/>
                  <a:gd name="G53" fmla="+- 1 0 0"/>
                  <a:gd name="G54" fmla="+- 1 0 0"/>
                  <a:gd name="G55" fmla="+- 1 0 0"/>
                  <a:gd name="G56" fmla="+- 1 0 0"/>
                  <a:gd name="G57" fmla="+- 1 0 0"/>
                  <a:gd name="G58" fmla="+- 1 0 0"/>
                  <a:gd name="G59" fmla="+- 1 0 0"/>
                  <a:gd name="G60" fmla="+- 1 0 0"/>
                  <a:gd name="G61" fmla="+- 1 0 0"/>
                  <a:gd name="G62" fmla="+- 1 0 0"/>
                  <a:gd name="G63" fmla="+- 1 0 0"/>
                  <a:gd name="G64" fmla="+- 1 0 0"/>
                  <a:gd name="G65" fmla="+- 1 0 0"/>
                  <a:gd name="G66" fmla="+- 1 0 0"/>
                  <a:gd name="G67" fmla="+- 1 0 0"/>
                  <a:gd name="G68" fmla="+- 1 0 0"/>
                  <a:gd name="G69" fmla="+- 1 0 0"/>
                  <a:gd name="G70" fmla="+- 1 0 0"/>
                  <a:gd name="G71" fmla="+- 1 0 0"/>
                  <a:gd name="G72" fmla="+- 1 0 0"/>
                  <a:gd name="G73" fmla="+- 1 0 0"/>
                  <a:gd name="G74" fmla="+- 1 0 0"/>
                  <a:gd name="G75" fmla="*/ 1 0 51712"/>
                  <a:gd name="G76" fmla="sin 54736 G75"/>
                  <a:gd name="G77" fmla="*/ 1 0 51712"/>
                  <a:gd name="G78" fmla="cos 60994 G77"/>
                  <a:gd name="G79" fmla="+- G76 0 G78"/>
                  <a:gd name="G80" fmla="*/ G79 65535 1"/>
                  <a:gd name="G81" fmla="+- G80 10800 0"/>
                  <a:gd name="G82" fmla="+- 1 0 0"/>
                  <a:gd name="G83" fmla="+- 1 0 0"/>
                  <a:gd name="T0" fmla="+- 0 3163 110"/>
                  <a:gd name="T1" fmla="*/ T0 w 21263"/>
                  <a:gd name="T2" fmla="+- 0 3163 369"/>
                  <a:gd name="T3" fmla="*/ 3163 h 20623"/>
                  <a:gd name="T4" fmla="+- 0 18437 110"/>
                  <a:gd name="T5" fmla="*/ T4 w 21263"/>
                  <a:gd name="T6" fmla="+- 0 18437 369"/>
                  <a:gd name="T7" fmla="*/ 18437 h 20623"/>
                </a:gdLst>
                <a:ahLst/>
                <a:cxnLst/>
                <a:rect l="T1" t="T3" r="T5" b="T7"/>
                <a:pathLst>
                  <a:path w="21263" h="20623">
                    <a:moveTo>
                      <a:pt x="1919" y="6857"/>
                    </a:moveTo>
                    <a:cubicBezTo>
                      <a:pt x="744" y="7018"/>
                      <a:pt x="-110" y="8412"/>
                      <a:pt x="11" y="9971"/>
                    </a:cubicBezTo>
                    <a:cubicBezTo>
                      <a:pt x="81" y="10871"/>
                      <a:pt x="470" y="11672"/>
                      <a:pt x="1058" y="12130"/>
                    </a:cubicBezTo>
                    <a:lnTo>
                      <a:pt x="1047" y="12097"/>
                    </a:lnTo>
                    <a:cubicBezTo>
                      <a:pt x="237" y="13237"/>
                      <a:pt x="282" y="15025"/>
                      <a:pt x="1147" y="16091"/>
                    </a:cubicBezTo>
                    <a:cubicBezTo>
                      <a:pt x="1608" y="16659"/>
                      <a:pt x="2236" y="16931"/>
                      <a:pt x="2864" y="16834"/>
                    </a:cubicBezTo>
                    <a:lnTo>
                      <a:pt x="2853" y="16853"/>
                    </a:lnTo>
                    <a:cubicBezTo>
                      <a:pt x="3897" y="19265"/>
                      <a:pt x="6219" y="20100"/>
                      <a:pt x="8040" y="18718"/>
                    </a:cubicBezTo>
                    <a:cubicBezTo>
                      <a:pt x="8063" y="18700"/>
                      <a:pt x="8086" y="18683"/>
                      <a:pt x="8108" y="18665"/>
                    </a:cubicBezTo>
                    <a:lnTo>
                      <a:pt x="8102" y="18668"/>
                    </a:lnTo>
                    <a:cubicBezTo>
                      <a:pt x="9122" y="20688"/>
                      <a:pt x="11186" y="21231"/>
                      <a:pt x="12712" y="19881"/>
                    </a:cubicBezTo>
                    <a:cubicBezTo>
                      <a:pt x="13352" y="19315"/>
                      <a:pt x="13823" y="18473"/>
                      <a:pt x="14046" y="17498"/>
                    </a:cubicBezTo>
                    <a:lnTo>
                      <a:pt x="14050" y="17522"/>
                    </a:lnTo>
                    <a:cubicBezTo>
                      <a:pt x="15384" y="18621"/>
                      <a:pt x="17141" y="18085"/>
                      <a:pt x="17974" y="16325"/>
                    </a:cubicBezTo>
                    <a:cubicBezTo>
                      <a:pt x="18252" y="15737"/>
                      <a:pt x="18401" y="15059"/>
                      <a:pt x="18406" y="14366"/>
                    </a:cubicBezTo>
                    <a:lnTo>
                      <a:pt x="18400" y="14357"/>
                    </a:lnTo>
                    <a:cubicBezTo>
                      <a:pt x="20223" y="14013"/>
                      <a:pt x="21490" y="11783"/>
                      <a:pt x="21229" y="9377"/>
                    </a:cubicBezTo>
                    <a:cubicBezTo>
                      <a:pt x="21148" y="8627"/>
                      <a:pt x="20922" y="7918"/>
                      <a:pt x="20573" y="7318"/>
                    </a:cubicBezTo>
                    <a:lnTo>
                      <a:pt x="20566" y="7316"/>
                    </a:lnTo>
                    <a:cubicBezTo>
                      <a:pt x="21137" y="5554"/>
                      <a:pt x="20520" y="3512"/>
                      <a:pt x="19188" y="2756"/>
                    </a:cubicBezTo>
                    <a:cubicBezTo>
                      <a:pt x="19076" y="2693"/>
                      <a:pt x="18961" y="2640"/>
                      <a:pt x="18843" y="2597"/>
                    </a:cubicBezTo>
                    <a:lnTo>
                      <a:pt x="18852" y="2591"/>
                    </a:lnTo>
                    <a:cubicBezTo>
                      <a:pt x="18618" y="879"/>
                      <a:pt x="17375" y="-258"/>
                      <a:pt x="16075" y="50"/>
                    </a:cubicBezTo>
                    <a:cubicBezTo>
                      <a:pt x="15529" y="180"/>
                      <a:pt x="15034" y="555"/>
                      <a:pt x="14675" y="1113"/>
                    </a:cubicBezTo>
                    <a:lnTo>
                      <a:pt x="14679" y="1117"/>
                    </a:lnTo>
                    <a:cubicBezTo>
                      <a:pt x="13960" y="-129"/>
                      <a:pt x="12611" y="-369"/>
                      <a:pt x="11668" y="582"/>
                    </a:cubicBezTo>
                    <a:cubicBezTo>
                      <a:pt x="11406" y="845"/>
                      <a:pt x="11194" y="1183"/>
                      <a:pt x="11048" y="1572"/>
                    </a:cubicBezTo>
                    <a:lnTo>
                      <a:pt x="11055" y="1618"/>
                    </a:lnTo>
                    <a:cubicBezTo>
                      <a:pt x="10022" y="274"/>
                      <a:pt x="8360" y="291"/>
                      <a:pt x="7343" y="1657"/>
                    </a:cubicBezTo>
                    <a:cubicBezTo>
                      <a:pt x="7165" y="1895"/>
                      <a:pt x="7014" y="2167"/>
                      <a:pt x="6895" y="2463"/>
                    </a:cubicBezTo>
                    <a:lnTo>
                      <a:pt x="6887" y="2485"/>
                    </a:lnTo>
                    <a:cubicBezTo>
                      <a:pt x="5303" y="1260"/>
                      <a:pt x="3266" y="1962"/>
                      <a:pt x="2338" y="4053"/>
                    </a:cubicBezTo>
                    <a:cubicBezTo>
                      <a:pt x="1962" y="4900"/>
                      <a:pt x="1812" y="5889"/>
                      <a:pt x="1913" y="6862"/>
                    </a:cubicBezTo>
                    <a:close/>
                    <a:moveTo>
                      <a:pt x="1919" y="6857"/>
                    </a:moveTo>
                  </a:path>
                </a:pathLst>
              </a:custGeom>
              <a:solidFill>
                <a:srgbClr val="FFFFFF"/>
              </a:solidFill>
              <a:ln w="9360">
                <a:solidFill>
                  <a:srgbClr val="000000"/>
                </a:solidFill>
                <a:round/>
                <a:headEnd/>
                <a:tailEnd/>
              </a:ln>
              <a:effectLst>
                <a:outerShdw blurRad="63500" dist="101823" dir="2700000" algn="ctr" rotWithShape="0">
                  <a:srgbClr val="000000">
                    <a:alpha val="75014"/>
                  </a:srgbClr>
                </a:outerShdw>
              </a:effectLst>
            </p:spPr>
            <p:txBody>
              <a:bodyPr wrap="none" anchor="ctr"/>
              <a:lstStyle/>
              <a:p>
                <a:pPr>
                  <a:defRPr/>
                </a:pPr>
                <a:endParaRPr lang="en-US">
                  <a:cs typeface="+mn-cs"/>
                </a:endParaRPr>
              </a:p>
            </p:txBody>
          </p:sp>
        </p:grpSp>
        <p:sp>
          <p:nvSpPr>
            <p:cNvPr id="14" name="Rectangle 15"/>
            <p:cNvSpPr>
              <a:spLocks noChangeArrowheads="1"/>
            </p:cNvSpPr>
            <p:nvPr/>
          </p:nvSpPr>
          <p:spPr bwMode="auto">
            <a:xfrm>
              <a:off x="4749277" y="1705087"/>
              <a:ext cx="645571" cy="141064"/>
            </a:xfrm>
            <a:prstGeom prst="rect">
              <a:avLst/>
            </a:prstGeom>
            <a:solidFill>
              <a:srgbClr val="FFFFFF"/>
            </a:solidFill>
            <a:ln w="19080">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0" rIns="39240" bIns="0" anchor="ctr">
              <a:spAutoFit/>
            </a:bodyPr>
            <a:lstStyle/>
            <a:p>
              <a:pPr marL="38100" algn="ctr">
                <a:lnSpc>
                  <a:spcPct val="90000"/>
                </a:lnSpc>
                <a:spcBef>
                  <a:spcPts val="550"/>
                </a:spcBef>
                <a:buClrTx/>
                <a:buFontTx/>
                <a:buNone/>
                <a:tabLst>
                  <a:tab pos="38100" algn="l"/>
                  <a:tab pos="485775" algn="l"/>
                  <a:tab pos="935038" algn="l"/>
                  <a:tab pos="1384300" algn="l"/>
                  <a:tab pos="1833563" algn="l"/>
                  <a:tab pos="2282825" algn="l"/>
                  <a:tab pos="2732088" algn="l"/>
                  <a:tab pos="3181350" algn="l"/>
                  <a:tab pos="3630613" algn="l"/>
                  <a:tab pos="4079875" algn="l"/>
                  <a:tab pos="4529138" algn="l"/>
                  <a:tab pos="4978400" algn="l"/>
                  <a:tab pos="5427663" algn="l"/>
                  <a:tab pos="5876925" algn="l"/>
                  <a:tab pos="6326188" algn="l"/>
                  <a:tab pos="6775450" algn="l"/>
                  <a:tab pos="7224713" algn="l"/>
                  <a:tab pos="7673975" algn="l"/>
                  <a:tab pos="8123238" algn="l"/>
                  <a:tab pos="8572500" algn="l"/>
                  <a:tab pos="9021763" algn="l"/>
                </a:tabLst>
                <a:defRPr/>
              </a:pPr>
              <a:r>
                <a:rPr lang="en-GB" sz="1000" b="0" dirty="0" smtClean="0">
                  <a:solidFill>
                    <a:srgbClr val="000000"/>
                  </a:solidFill>
                  <a:cs typeface="Arial" charset="0"/>
                </a:rPr>
                <a:t>IIB Node 1</a:t>
              </a:r>
              <a:endParaRPr lang="en-GB" sz="1000" b="0" dirty="0">
                <a:solidFill>
                  <a:srgbClr val="000000"/>
                </a:solidFill>
                <a:cs typeface="Arial" charset="0"/>
              </a:endParaRPr>
            </a:p>
          </p:txBody>
        </p:sp>
        <p:sp>
          <p:nvSpPr>
            <p:cNvPr id="15" name="Rectangle 16"/>
            <p:cNvSpPr>
              <a:spLocks noChangeArrowheads="1"/>
            </p:cNvSpPr>
            <p:nvPr/>
          </p:nvSpPr>
          <p:spPr bwMode="auto">
            <a:xfrm>
              <a:off x="5858941" y="1714612"/>
              <a:ext cx="645571" cy="141064"/>
            </a:xfrm>
            <a:prstGeom prst="rect">
              <a:avLst/>
            </a:prstGeom>
            <a:solidFill>
              <a:srgbClr val="FFFFFF"/>
            </a:solidFill>
            <a:ln w="19080">
              <a:solidFill>
                <a:srgbClr val="80808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0" rIns="39240" bIns="0" anchor="ctr">
              <a:spAutoFit/>
            </a:bodyPr>
            <a:lstStyle/>
            <a:p>
              <a:pPr marL="38100" algn="ctr">
                <a:lnSpc>
                  <a:spcPct val="90000"/>
                </a:lnSpc>
                <a:spcBef>
                  <a:spcPts val="550"/>
                </a:spcBef>
                <a:buClrTx/>
                <a:buFontTx/>
                <a:buNone/>
                <a:tabLst>
                  <a:tab pos="38100" algn="l"/>
                  <a:tab pos="485775" algn="l"/>
                  <a:tab pos="935038" algn="l"/>
                  <a:tab pos="1384300" algn="l"/>
                  <a:tab pos="1833563" algn="l"/>
                  <a:tab pos="2282825" algn="l"/>
                  <a:tab pos="2732088" algn="l"/>
                  <a:tab pos="3181350" algn="l"/>
                  <a:tab pos="3630613" algn="l"/>
                  <a:tab pos="4079875" algn="l"/>
                  <a:tab pos="4529138" algn="l"/>
                  <a:tab pos="4978400" algn="l"/>
                  <a:tab pos="5427663" algn="l"/>
                  <a:tab pos="5876925" algn="l"/>
                  <a:tab pos="6326188" algn="l"/>
                  <a:tab pos="6775450" algn="l"/>
                  <a:tab pos="7224713" algn="l"/>
                  <a:tab pos="7673975" algn="l"/>
                  <a:tab pos="8123238" algn="l"/>
                  <a:tab pos="8572500" algn="l"/>
                  <a:tab pos="9021763" algn="l"/>
                </a:tabLst>
                <a:defRPr/>
              </a:pPr>
              <a:r>
                <a:rPr lang="en-GB" sz="1000" dirty="0" smtClean="0">
                  <a:solidFill>
                    <a:srgbClr val="000000"/>
                  </a:solidFill>
                  <a:cs typeface="Arial" charset="0"/>
                </a:rPr>
                <a:t>IIB Node </a:t>
              </a:r>
              <a:r>
                <a:rPr lang="en-GB" sz="1000" b="0" dirty="0" smtClean="0">
                  <a:solidFill>
                    <a:srgbClr val="000000"/>
                  </a:solidFill>
                  <a:cs typeface="Arial" charset="0"/>
                </a:rPr>
                <a:t>2</a:t>
              </a:r>
              <a:endParaRPr lang="en-GB" sz="1000" b="0" dirty="0">
                <a:solidFill>
                  <a:srgbClr val="000000"/>
                </a:solidFill>
                <a:cs typeface="Arial" charset="0"/>
              </a:endParaRPr>
            </a:p>
          </p:txBody>
        </p:sp>
        <p:sp>
          <p:nvSpPr>
            <p:cNvPr id="17" name="Line 18"/>
            <p:cNvSpPr>
              <a:spLocks noChangeShapeType="1"/>
            </p:cNvSpPr>
            <p:nvPr/>
          </p:nvSpPr>
          <p:spPr bwMode="auto">
            <a:xfrm flipV="1">
              <a:off x="6191250" y="1884363"/>
              <a:ext cx="0" cy="247650"/>
            </a:xfrm>
            <a:prstGeom prst="line">
              <a:avLst/>
            </a:prstGeom>
            <a:noFill/>
            <a:ln w="1908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mn-cs"/>
              </a:endParaRPr>
            </a:p>
          </p:txBody>
        </p:sp>
        <p:sp>
          <p:nvSpPr>
            <p:cNvPr id="19" name="Line 20"/>
            <p:cNvSpPr>
              <a:spLocks noChangeShapeType="1"/>
            </p:cNvSpPr>
            <p:nvPr/>
          </p:nvSpPr>
          <p:spPr bwMode="auto">
            <a:xfrm>
              <a:off x="5065713" y="1905000"/>
              <a:ext cx="1588" cy="244475"/>
            </a:xfrm>
            <a:prstGeom prst="line">
              <a:avLst/>
            </a:prstGeom>
            <a:noFill/>
            <a:ln w="1908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mn-cs"/>
              </a:endParaRPr>
            </a:p>
          </p:txBody>
        </p:sp>
        <p:sp>
          <p:nvSpPr>
            <p:cNvPr id="20" name="Rectangle 21"/>
            <p:cNvSpPr>
              <a:spLocks noChangeArrowheads="1"/>
            </p:cNvSpPr>
            <p:nvPr/>
          </p:nvSpPr>
          <p:spPr bwMode="auto">
            <a:xfrm>
              <a:off x="5081588" y="2082800"/>
              <a:ext cx="1119188" cy="134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0" rIns="40680" bIns="0">
              <a:spAutoFit/>
            </a:bodyPr>
            <a:lstStyle/>
            <a:p>
              <a:pPr marL="39688">
                <a:lnSpc>
                  <a:spcPct val="90000"/>
                </a:lnSpc>
                <a:buClrTx/>
                <a:buFontTx/>
                <a:buNone/>
                <a:tabLst>
                  <a:tab pos="39688" algn="l"/>
                  <a:tab pos="487363" algn="l"/>
                  <a:tab pos="936625" algn="l"/>
                  <a:tab pos="1385888" algn="l"/>
                  <a:tab pos="1835150" algn="l"/>
                  <a:tab pos="2284413" algn="l"/>
                  <a:tab pos="2733675" algn="l"/>
                  <a:tab pos="3182938" algn="l"/>
                  <a:tab pos="3632200" algn="l"/>
                  <a:tab pos="4081463" algn="l"/>
                  <a:tab pos="4530725" algn="l"/>
                  <a:tab pos="4979988" algn="l"/>
                  <a:tab pos="5429250" algn="l"/>
                  <a:tab pos="5878513" algn="l"/>
                  <a:tab pos="6327775" algn="l"/>
                  <a:tab pos="6777038" algn="l"/>
                  <a:tab pos="7226300" algn="l"/>
                  <a:tab pos="7675563" algn="l"/>
                  <a:tab pos="8124825" algn="l"/>
                  <a:tab pos="8574088" algn="l"/>
                  <a:tab pos="9023350" algn="l"/>
                </a:tabLst>
                <a:defRPr/>
              </a:pPr>
              <a:r>
                <a:rPr lang="en-GB" sz="1000" b="0" dirty="0" err="1">
                  <a:solidFill>
                    <a:srgbClr val="009900"/>
                  </a:solidFill>
                  <a:latin typeface="Arial Bold" charset="0"/>
                  <a:cs typeface="Arial Bold" charset="0"/>
                </a:rPr>
                <a:t>Cache.Value</a:t>
              </a:r>
              <a:r>
                <a:rPr lang="en-GB" sz="1000" b="0" dirty="0">
                  <a:solidFill>
                    <a:srgbClr val="009900"/>
                  </a:solidFill>
                  <a:latin typeface="Arial Bold" charset="0"/>
                  <a:cs typeface="Arial Bold" charset="0"/>
                </a:rPr>
                <a:t> = 42</a:t>
              </a:r>
              <a:r>
                <a:rPr lang="en-GB" sz="1000" b="0" dirty="0">
                  <a:solidFill>
                    <a:srgbClr val="009900"/>
                  </a:solidFill>
                  <a:cs typeface="Arial" charset="0"/>
                </a:rPr>
                <a:t>;</a:t>
              </a:r>
            </a:p>
          </p:txBody>
        </p:sp>
        <p:sp>
          <p:nvSpPr>
            <p:cNvPr id="26" name="Rectangle 11"/>
            <p:cNvSpPr>
              <a:spLocks noChangeArrowheads="1"/>
            </p:cNvSpPr>
            <p:nvPr/>
          </p:nvSpPr>
          <p:spPr bwMode="auto">
            <a:xfrm>
              <a:off x="3978275" y="1524000"/>
              <a:ext cx="1368425"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40680" bIns="0"/>
            <a:lstStyle/>
            <a:p>
              <a:pPr marL="39688">
                <a:lnSpc>
                  <a:spcPct val="90000"/>
                </a:lnSpc>
                <a:buClrTx/>
                <a:buFontTx/>
                <a:buNone/>
                <a:tabLst>
                  <a:tab pos="39688" algn="l"/>
                  <a:tab pos="487363" algn="l"/>
                  <a:tab pos="936625" algn="l"/>
                  <a:tab pos="1385888" algn="l"/>
                  <a:tab pos="1835150" algn="l"/>
                  <a:tab pos="2284413" algn="l"/>
                  <a:tab pos="2733675" algn="l"/>
                  <a:tab pos="3182938" algn="l"/>
                  <a:tab pos="3632200" algn="l"/>
                  <a:tab pos="4081463" algn="l"/>
                  <a:tab pos="4530725" algn="l"/>
                  <a:tab pos="4979988" algn="l"/>
                  <a:tab pos="5429250" algn="l"/>
                  <a:tab pos="5878513" algn="l"/>
                  <a:tab pos="6327775" algn="l"/>
                  <a:tab pos="6777038" algn="l"/>
                  <a:tab pos="7226300" algn="l"/>
                  <a:tab pos="7675563" algn="l"/>
                  <a:tab pos="8124825" algn="l"/>
                  <a:tab pos="8574088" algn="l"/>
                  <a:tab pos="9023350" algn="l"/>
                </a:tabLst>
                <a:defRPr/>
              </a:pPr>
              <a:r>
                <a:rPr lang="en-GB" sz="1000" b="0" dirty="0" err="1" smtClean="0">
                  <a:solidFill>
                    <a:srgbClr val="FF9900"/>
                  </a:solidFill>
                  <a:latin typeface="Arial Bold" charset="0"/>
                  <a:cs typeface="Arial Bold" charset="0"/>
                </a:rPr>
                <a:t>Cache.Value</a:t>
              </a:r>
              <a:r>
                <a:rPr lang="en-GB" sz="1000" b="0" dirty="0" smtClean="0">
                  <a:solidFill>
                    <a:srgbClr val="FF9900"/>
                  </a:solidFill>
                  <a:latin typeface="Arial Bold" charset="0"/>
                  <a:cs typeface="Arial Bold" charset="0"/>
                </a:rPr>
                <a:t> = 42;</a:t>
              </a:r>
              <a:endParaRPr lang="en-GB" sz="1000" b="0" dirty="0">
                <a:solidFill>
                  <a:srgbClr val="FF9900"/>
                </a:solidFill>
                <a:latin typeface="Arial Bold" charset="0"/>
                <a:cs typeface="Arial Bold" charset="0"/>
              </a:endParaRPr>
            </a:p>
          </p:txBody>
        </p:sp>
      </p:grpSp>
      <p:grpSp>
        <p:nvGrpSpPr>
          <p:cNvPr id="50" name="Group 49"/>
          <p:cNvGrpSpPr/>
          <p:nvPr/>
        </p:nvGrpSpPr>
        <p:grpSpPr>
          <a:xfrm>
            <a:off x="6438900" y="1574800"/>
            <a:ext cx="2362200" cy="1917700"/>
            <a:chOff x="5334000" y="2628900"/>
            <a:chExt cx="3289300" cy="2578100"/>
          </a:xfrm>
          <a:effectLst>
            <a:outerShdw blurRad="50800" dist="38100" dir="8100000" algn="tr" rotWithShape="0">
              <a:prstClr val="black">
                <a:alpha val="40000"/>
              </a:prstClr>
            </a:outerShdw>
          </a:effectLst>
        </p:grpSpPr>
        <p:pic>
          <p:nvPicPr>
            <p:cNvPr id="28" name="Picture 9" descr="j02320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2275" y="3868738"/>
              <a:ext cx="1165225" cy="1335088"/>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p:cNvCxnSpPr>
              <a:stCxn id="28" idx="3"/>
              <a:endCxn id="31" idx="1"/>
            </p:cNvCxnSpPr>
            <p:nvPr/>
          </p:nvCxnSpPr>
          <p:spPr>
            <a:xfrm flipV="1">
              <a:off x="6667500" y="4523582"/>
              <a:ext cx="790575" cy="12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1" name="Picture 9" descr="j02320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8075" y="3856038"/>
              <a:ext cx="1165225" cy="1335088"/>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p:cNvCxnSpPr>
              <a:stCxn id="45" idx="4"/>
            </p:cNvCxnSpPr>
            <p:nvPr/>
          </p:nvCxnSpPr>
          <p:spPr>
            <a:xfrm>
              <a:off x="7073900" y="2870200"/>
              <a:ext cx="635000"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45" idx="4"/>
            </p:cNvCxnSpPr>
            <p:nvPr/>
          </p:nvCxnSpPr>
          <p:spPr>
            <a:xfrm flipH="1">
              <a:off x="6350000" y="2870200"/>
              <a:ext cx="723900" cy="106680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346700" y="3898900"/>
              <a:ext cx="1371600" cy="1295400"/>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a:off x="5334000" y="3886200"/>
              <a:ext cx="1409700" cy="1320800"/>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sp>
          <p:nvSpPr>
            <p:cNvPr id="45" name="Oval 44"/>
            <p:cNvSpPr/>
            <p:nvPr/>
          </p:nvSpPr>
          <p:spPr>
            <a:xfrm>
              <a:off x="6959600" y="2628900"/>
              <a:ext cx="228600" cy="2413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1"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7351" y="5245100"/>
            <a:ext cx="5784849" cy="1096715"/>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
          <p:cNvPicPr>
            <a:picLocks noChangeAspect="1" noChangeArrowheads="1"/>
          </p:cNvPicPr>
          <p:nvPr/>
        </p:nvPicPr>
        <p:blipFill>
          <a:blip r:embed="rId6">
            <a:extLst>
              <a:ext uri="{28A0092B-C50C-407E-A947-70E740481C1C}">
                <a14:useLocalDpi xmlns:a14="http://schemas.microsoft.com/office/drawing/2010/main" val="0"/>
              </a:ext>
            </a:extLst>
          </a:blip>
          <a:srcRect r="68199"/>
          <a:stretch>
            <a:fillRect/>
          </a:stretch>
        </p:blipFill>
        <p:spPr bwMode="auto">
          <a:xfrm>
            <a:off x="4965700" y="3263901"/>
            <a:ext cx="956817" cy="1638300"/>
          </a:xfrm>
          <a:prstGeom prst="rect">
            <a:avLst/>
          </a:prstGeom>
          <a:noFill/>
          <a:ln w="19050">
            <a:no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3" name="Picture 18"/>
          <p:cNvPicPr>
            <a:picLocks noChangeAspect="1" noChangeArrowheads="1"/>
          </p:cNvPicPr>
          <p:nvPr/>
        </p:nvPicPr>
        <p:blipFill rotWithShape="1">
          <a:blip r:embed="rId7">
            <a:extLst>
              <a:ext uri="{28A0092B-C50C-407E-A947-70E740481C1C}">
                <a14:useLocalDpi xmlns:a14="http://schemas.microsoft.com/office/drawing/2010/main" val="0"/>
              </a:ext>
            </a:extLst>
          </a:blip>
          <a:srcRect r="27721" b="30882"/>
          <a:stretch/>
        </p:blipFill>
        <p:spPr bwMode="auto">
          <a:xfrm>
            <a:off x="6653213" y="4584701"/>
            <a:ext cx="2198687" cy="1678591"/>
          </a:xfrm>
          <a:prstGeom prst="rect">
            <a:avLst/>
          </a:prstGeom>
          <a:noFill/>
          <a:ln w="19050">
            <a:no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4" name="Picture 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4738" y="3551239"/>
            <a:ext cx="2498360" cy="1477962"/>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8" name="Group 107"/>
          <p:cNvGrpSpPr/>
          <p:nvPr/>
        </p:nvGrpSpPr>
        <p:grpSpPr>
          <a:xfrm>
            <a:off x="2819400" y="2755900"/>
            <a:ext cx="1663700" cy="1397000"/>
            <a:chOff x="2603500" y="2679700"/>
            <a:chExt cx="1663700" cy="1397000"/>
          </a:xfrm>
        </p:grpSpPr>
        <p:sp>
          <p:nvSpPr>
            <p:cNvPr id="55" name="Oval 54"/>
            <p:cNvSpPr/>
            <p:nvPr/>
          </p:nvSpPr>
          <p:spPr>
            <a:xfrm>
              <a:off x="2603500" y="2679700"/>
              <a:ext cx="584200" cy="558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v</a:t>
              </a:r>
              <a:r>
                <a:rPr lang="en-US" sz="1400" dirty="0" smtClean="0"/>
                <a:t>7</a:t>
              </a:r>
              <a:endParaRPr lang="en-US" sz="1400" dirty="0"/>
            </a:p>
          </p:txBody>
        </p:sp>
        <p:sp>
          <p:nvSpPr>
            <p:cNvPr id="56" name="Oval 55"/>
            <p:cNvSpPr/>
            <p:nvPr/>
          </p:nvSpPr>
          <p:spPr>
            <a:xfrm>
              <a:off x="2921000" y="2882900"/>
              <a:ext cx="584200" cy="558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v</a:t>
              </a:r>
              <a:r>
                <a:rPr lang="en-US" sz="1400" dirty="0"/>
                <a:t>8</a:t>
              </a:r>
            </a:p>
          </p:txBody>
        </p:sp>
        <p:sp>
          <p:nvSpPr>
            <p:cNvPr id="57" name="Oval 56"/>
            <p:cNvSpPr/>
            <p:nvPr/>
          </p:nvSpPr>
          <p:spPr>
            <a:xfrm>
              <a:off x="3213100" y="3149600"/>
              <a:ext cx="584200" cy="558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v9</a:t>
              </a:r>
              <a:endParaRPr lang="en-US" sz="1400" dirty="0"/>
            </a:p>
          </p:txBody>
        </p:sp>
        <p:sp>
          <p:nvSpPr>
            <p:cNvPr id="58" name="Oval 57"/>
            <p:cNvSpPr/>
            <p:nvPr/>
          </p:nvSpPr>
          <p:spPr>
            <a:xfrm>
              <a:off x="3568700" y="3429000"/>
              <a:ext cx="698500" cy="6477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v10</a:t>
              </a:r>
              <a:endParaRPr lang="en-US" sz="1400" dirty="0"/>
            </a:p>
          </p:txBody>
        </p:sp>
        <p:cxnSp>
          <p:nvCxnSpPr>
            <p:cNvPr id="60" name="Curved Connector 59"/>
            <p:cNvCxnSpPr>
              <a:stCxn id="55" idx="0"/>
              <a:endCxn id="56" idx="0"/>
            </p:cNvCxnSpPr>
            <p:nvPr/>
          </p:nvCxnSpPr>
          <p:spPr>
            <a:xfrm rot="16200000" flipH="1">
              <a:off x="2952750" y="2622550"/>
              <a:ext cx="203200" cy="317500"/>
            </a:xfrm>
            <a:prstGeom prst="curvedConnector3">
              <a:avLst>
                <a:gd name="adj1" fmla="val -37500"/>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63" name="Curved Connector 62"/>
            <p:cNvCxnSpPr>
              <a:stCxn id="56" idx="0"/>
              <a:endCxn id="57" idx="0"/>
            </p:cNvCxnSpPr>
            <p:nvPr/>
          </p:nvCxnSpPr>
          <p:spPr>
            <a:xfrm rot="16200000" flipH="1">
              <a:off x="3225800" y="2870200"/>
              <a:ext cx="266700" cy="292100"/>
            </a:xfrm>
            <a:prstGeom prst="curvedConnector3">
              <a:avLst>
                <a:gd name="adj1" fmla="val -19047"/>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67" name="Curved Connector 66"/>
            <p:cNvCxnSpPr>
              <a:stCxn id="57" idx="7"/>
              <a:endCxn id="58" idx="0"/>
            </p:cNvCxnSpPr>
            <p:nvPr/>
          </p:nvCxnSpPr>
          <p:spPr>
            <a:xfrm rot="16200000" flipH="1">
              <a:off x="3716065" y="3227115"/>
              <a:ext cx="197566" cy="206204"/>
            </a:xfrm>
            <a:prstGeom prst="curvedConnector3">
              <a:avLst>
                <a:gd name="adj1" fmla="val -54277"/>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87" name="Curved Connector 86"/>
            <p:cNvCxnSpPr>
              <a:stCxn id="55" idx="0"/>
              <a:endCxn id="58" idx="0"/>
            </p:cNvCxnSpPr>
            <p:nvPr/>
          </p:nvCxnSpPr>
          <p:spPr>
            <a:xfrm rot="16200000" flipH="1">
              <a:off x="3032125" y="2543175"/>
              <a:ext cx="749300" cy="1022350"/>
            </a:xfrm>
            <a:prstGeom prst="curvedConnector3">
              <a:avLst>
                <a:gd name="adj1" fmla="val -50847"/>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90" name="Curved Connector 89"/>
            <p:cNvCxnSpPr>
              <a:stCxn id="55" idx="0"/>
            </p:cNvCxnSpPr>
            <p:nvPr/>
          </p:nvCxnSpPr>
          <p:spPr>
            <a:xfrm rot="16200000" flipH="1">
              <a:off x="3015106" y="2560194"/>
              <a:ext cx="285034" cy="524046"/>
            </a:xfrm>
            <a:prstGeom prst="curvedConnector4">
              <a:avLst>
                <a:gd name="adj1" fmla="val -80201"/>
                <a:gd name="adj2" fmla="val 77870"/>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95" name="Curved Connector 94"/>
            <p:cNvCxnSpPr>
              <a:stCxn id="56" idx="0"/>
              <a:endCxn id="57" idx="7"/>
            </p:cNvCxnSpPr>
            <p:nvPr/>
          </p:nvCxnSpPr>
          <p:spPr>
            <a:xfrm rot="16200000" flipH="1">
              <a:off x="3288156" y="2807844"/>
              <a:ext cx="348534" cy="498646"/>
            </a:xfrm>
            <a:prstGeom prst="curvedConnector3">
              <a:avLst>
                <a:gd name="adj1" fmla="val -65589"/>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98" name="Curved Connector 97"/>
            <p:cNvCxnSpPr>
              <a:stCxn id="56" idx="0"/>
              <a:endCxn id="58" idx="0"/>
            </p:cNvCxnSpPr>
            <p:nvPr/>
          </p:nvCxnSpPr>
          <p:spPr>
            <a:xfrm rot="16200000" flipH="1">
              <a:off x="3292475" y="2803525"/>
              <a:ext cx="546100" cy="704850"/>
            </a:xfrm>
            <a:prstGeom prst="curvedConnector3">
              <a:avLst>
                <a:gd name="adj1" fmla="val -51163"/>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105" name="Curved Connector 104"/>
            <p:cNvCxnSpPr>
              <a:stCxn id="55" idx="0"/>
              <a:endCxn id="58" idx="0"/>
            </p:cNvCxnSpPr>
            <p:nvPr/>
          </p:nvCxnSpPr>
          <p:spPr>
            <a:xfrm rot="16200000" flipH="1">
              <a:off x="3032125" y="2543175"/>
              <a:ext cx="749300" cy="1022350"/>
            </a:xfrm>
            <a:prstGeom prst="curvedConnector3">
              <a:avLst>
                <a:gd name="adj1" fmla="val -30508"/>
              </a:avLst>
            </a:prstGeom>
            <a:ln>
              <a:headEnd type="none"/>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065200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36</a:t>
            </a:fld>
            <a:endParaRPr lang="en-US" dirty="0"/>
          </a:p>
        </p:txBody>
      </p:sp>
      <p:pic>
        <p:nvPicPr>
          <p:cNvPr id="6" name="Picture 5"/>
          <p:cNvPicPr>
            <a:picLocks noChangeAspect="1"/>
          </p:cNvPicPr>
          <p:nvPr/>
        </p:nvPicPr>
        <p:blipFill>
          <a:blip r:embed="rId2"/>
          <a:stretch>
            <a:fillRect/>
          </a:stretch>
        </p:blipFill>
        <p:spPr>
          <a:xfrm>
            <a:off x="3721100" y="1041400"/>
            <a:ext cx="4113865" cy="2095500"/>
          </a:xfrm>
          <a:prstGeom prst="rect">
            <a:avLst/>
          </a:prstGeom>
          <a:effectLst>
            <a:outerShdw blurRad="50800" dist="38100" dir="8100000" algn="tr" rotWithShape="0">
              <a:prstClr val="black">
                <a:alpha val="40000"/>
              </a:prstClr>
            </a:outerShdw>
          </a:effectLst>
        </p:spPr>
      </p:pic>
      <p:pic>
        <p:nvPicPr>
          <p:cNvPr id="9" name="Picture 8"/>
          <p:cNvPicPr>
            <a:picLocks noChangeAspect="1"/>
          </p:cNvPicPr>
          <p:nvPr/>
        </p:nvPicPr>
        <p:blipFill>
          <a:blip r:embed="rId3"/>
          <a:stretch>
            <a:fillRect/>
          </a:stretch>
        </p:blipFill>
        <p:spPr>
          <a:xfrm>
            <a:off x="406400" y="1320800"/>
            <a:ext cx="2971800" cy="406400"/>
          </a:xfrm>
          <a:prstGeom prst="rect">
            <a:avLst/>
          </a:prstGeom>
        </p:spPr>
      </p:pic>
      <p:pic>
        <p:nvPicPr>
          <p:cNvPr id="10" name="Picture 9"/>
          <p:cNvPicPr>
            <a:picLocks noChangeAspect="1"/>
          </p:cNvPicPr>
          <p:nvPr/>
        </p:nvPicPr>
        <p:blipFill>
          <a:blip r:embed="rId4"/>
          <a:stretch>
            <a:fillRect/>
          </a:stretch>
        </p:blipFill>
        <p:spPr>
          <a:xfrm>
            <a:off x="1638300" y="2387600"/>
            <a:ext cx="812800" cy="850900"/>
          </a:xfrm>
          <a:prstGeom prst="rect">
            <a:avLst/>
          </a:prstGeom>
        </p:spPr>
      </p:pic>
      <p:pic>
        <p:nvPicPr>
          <p:cNvPr id="18" name="Picture 17"/>
          <p:cNvPicPr>
            <a:picLocks noChangeAspect="1"/>
          </p:cNvPicPr>
          <p:nvPr/>
        </p:nvPicPr>
        <p:blipFill>
          <a:blip r:embed="rId5"/>
          <a:stretch>
            <a:fillRect/>
          </a:stretch>
        </p:blipFill>
        <p:spPr>
          <a:xfrm>
            <a:off x="6146800" y="3302000"/>
            <a:ext cx="2654300" cy="3334060"/>
          </a:xfrm>
          <a:prstGeom prst="rect">
            <a:avLst/>
          </a:prstGeom>
        </p:spPr>
      </p:pic>
      <p:pic>
        <p:nvPicPr>
          <p:cNvPr id="20" name="Picture 19"/>
          <p:cNvPicPr>
            <a:picLocks noChangeAspect="1"/>
          </p:cNvPicPr>
          <p:nvPr/>
        </p:nvPicPr>
        <p:blipFill>
          <a:blip r:embed="rId6"/>
          <a:stretch>
            <a:fillRect/>
          </a:stretch>
        </p:blipFill>
        <p:spPr>
          <a:xfrm>
            <a:off x="457200" y="3683000"/>
            <a:ext cx="4394200" cy="2756362"/>
          </a:xfrm>
          <a:prstGeom prst="rect">
            <a:avLst/>
          </a:prstGeom>
        </p:spPr>
      </p:pic>
      <p:cxnSp>
        <p:nvCxnSpPr>
          <p:cNvPr id="22" name="Straight Arrow Connector 21"/>
          <p:cNvCxnSpPr/>
          <p:nvPr/>
        </p:nvCxnSpPr>
        <p:spPr>
          <a:xfrm>
            <a:off x="3060700" y="1765300"/>
            <a:ext cx="571500" cy="431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2540000" y="2514600"/>
            <a:ext cx="1092200" cy="2095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2032000" y="3327400"/>
            <a:ext cx="76200" cy="40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4673600" y="5092700"/>
            <a:ext cx="1358900" cy="1181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Frame 34"/>
          <p:cNvSpPr/>
          <p:nvPr/>
        </p:nvSpPr>
        <p:spPr>
          <a:xfrm>
            <a:off x="6184900" y="4991100"/>
            <a:ext cx="1600200" cy="292100"/>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38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Integration Bus – Session Highlights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Monday</a:t>
            </a:r>
          </a:p>
          <a:p>
            <a:pPr lvl="1"/>
            <a:r>
              <a:rPr lang="en-US" dirty="0" smtClean="0"/>
              <a:t>11.00am: What’s New in IIB (Mandalay Ballroom B)</a:t>
            </a:r>
          </a:p>
          <a:p>
            <a:pPr lvl="1"/>
            <a:r>
              <a:rPr lang="en-US" dirty="0" smtClean="0"/>
              <a:t>12.15pm: WESB Conversion (Surf C)</a:t>
            </a:r>
          </a:p>
          <a:p>
            <a:pPr lvl="1"/>
            <a:r>
              <a:rPr lang="en-US" dirty="0" smtClean="0"/>
              <a:t>2.00pm: Meet The IIB Experts (Forum 1)</a:t>
            </a:r>
          </a:p>
          <a:p>
            <a:pPr lvl="1"/>
            <a:r>
              <a:rPr lang="en-US" dirty="0" smtClean="0"/>
              <a:t>2.00pm: Intro - The Business Value of IIB (Surf C)</a:t>
            </a:r>
          </a:p>
          <a:p>
            <a:pPr lvl="1"/>
            <a:r>
              <a:rPr lang="en-US" dirty="0" smtClean="0"/>
              <a:t>3.30pm: Technical Introduction to IIB (Surf C)</a:t>
            </a:r>
          </a:p>
          <a:p>
            <a:pPr lvl="1"/>
            <a:r>
              <a:rPr lang="en-US" dirty="0" smtClean="0"/>
              <a:t>5.00pm: Integration in Healthcare (Surf C)</a:t>
            </a:r>
          </a:p>
          <a:p>
            <a:r>
              <a:rPr lang="en-US" dirty="0" smtClean="0"/>
              <a:t>Tuesday</a:t>
            </a:r>
          </a:p>
          <a:p>
            <a:pPr lvl="1"/>
            <a:r>
              <a:rPr lang="en-US" dirty="0" smtClean="0"/>
              <a:t>8.00am: IIB and Cast Iron (Surf C)</a:t>
            </a:r>
          </a:p>
          <a:p>
            <a:pPr lvl="1"/>
            <a:r>
              <a:rPr lang="en-US" dirty="0" smtClean="0"/>
              <a:t>9.30am: IIB in the Cloud (Surf C)</a:t>
            </a:r>
          </a:p>
          <a:p>
            <a:pPr lvl="1"/>
            <a:r>
              <a:rPr lang="en-US" dirty="0" smtClean="0"/>
              <a:t>9.30am: IIB Customer Feedback Roundtable (Tropics A)</a:t>
            </a:r>
          </a:p>
          <a:p>
            <a:pPr lvl="1"/>
            <a:r>
              <a:rPr lang="en-US" dirty="0" smtClean="0"/>
              <a:t>11.00am: Effective Administration in IIB (Surf C)</a:t>
            </a:r>
          </a:p>
          <a:p>
            <a:pPr lvl="1"/>
            <a:r>
              <a:rPr lang="en-US" dirty="0" smtClean="0"/>
              <a:t>12.30pm: IIB Designing for Performance (Mandalay Ballroom B)</a:t>
            </a:r>
          </a:p>
          <a:p>
            <a:pPr lvl="1"/>
            <a:r>
              <a:rPr lang="en-US" dirty="0" smtClean="0"/>
              <a:t>2.00pm: Integration Keynote</a:t>
            </a:r>
          </a:p>
          <a:p>
            <a:pPr lvl="1"/>
            <a:r>
              <a:rPr lang="en-US" dirty="0" smtClean="0"/>
              <a:t>3.30pm: Effective Application Development (Surf D)</a:t>
            </a:r>
          </a:p>
          <a:p>
            <a:pPr lvl="1"/>
            <a:r>
              <a:rPr lang="en-US" dirty="0" smtClean="0"/>
              <a:t>5.30pm: Flexible MQ Topologies (Surf C)</a:t>
            </a:r>
          </a:p>
          <a:p>
            <a:pPr lvl="1"/>
            <a:r>
              <a:rPr lang="en-US" dirty="0" smtClean="0"/>
              <a:t>5.30pm: IIB Customer Feedback Roundtable (Tropics A)</a:t>
            </a:r>
          </a:p>
          <a:p>
            <a:r>
              <a:rPr lang="en-US" dirty="0"/>
              <a:t>Wednesday</a:t>
            </a:r>
          </a:p>
          <a:p>
            <a:pPr lvl="1"/>
            <a:r>
              <a:rPr lang="en-US" dirty="0"/>
              <a:t>8.00am: IIB APIs, Services, Applications and Libraries (Surf C)</a:t>
            </a:r>
          </a:p>
          <a:p>
            <a:pPr lvl="1"/>
            <a:r>
              <a:rPr lang="en-US" dirty="0"/>
              <a:t>9.30am: Connecting to Software-as-a-Service (Surf C)</a:t>
            </a:r>
          </a:p>
          <a:p>
            <a:pPr lvl="1"/>
            <a:r>
              <a:rPr lang="en-US" dirty="0"/>
              <a:t>11.00am: Integration in Manufacturing (Surf C)</a:t>
            </a:r>
          </a:p>
          <a:p>
            <a:pPr lvl="1"/>
            <a:r>
              <a:rPr lang="en-US" dirty="0"/>
              <a:t>12.30pm: Integration Your Way (Surf C)</a:t>
            </a:r>
          </a:p>
          <a:p>
            <a:pPr lvl="1"/>
            <a:r>
              <a:rPr lang="en-US" dirty="0"/>
              <a:t>2.00pm: IBM Integration Bus Lab (South Seas G</a:t>
            </a:r>
            <a:r>
              <a:rPr lang="en-US" dirty="0" smtClean="0"/>
              <a:t>)</a:t>
            </a:r>
          </a:p>
          <a:p>
            <a:r>
              <a:rPr lang="en-US" dirty="0" smtClean="0"/>
              <a:t>Thursday</a:t>
            </a:r>
          </a:p>
          <a:p>
            <a:pPr lvl="1"/>
            <a:r>
              <a:rPr lang="en-US" dirty="0" smtClean="0"/>
              <a:t>10.30am: IIB Customer Feedback Roundtable (Tropics A)</a:t>
            </a:r>
            <a:endParaRPr lang="en-US" dirty="0"/>
          </a:p>
          <a:p>
            <a:pPr lvl="1"/>
            <a:endParaRPr lang="en-US" dirty="0" smtClean="0"/>
          </a:p>
        </p:txBody>
      </p:sp>
      <p:sp>
        <p:nvSpPr>
          <p:cNvPr id="4" name="Slide Number Placeholder 3"/>
          <p:cNvSpPr>
            <a:spLocks noGrp="1"/>
          </p:cNvSpPr>
          <p:nvPr>
            <p:ph type="sldNum" sz="quarter" idx="10"/>
          </p:nvPr>
        </p:nvSpPr>
        <p:spPr/>
        <p:txBody>
          <a:bodyPr/>
          <a:lstStyle/>
          <a:p>
            <a:fld id="{9B6B7A19-9BD6-654B-9E7A-5FCB6FF99B9F}" type="slidenum">
              <a:rPr lang="en-US" smtClean="0"/>
              <a:pPr/>
              <a:t>37</a:t>
            </a:fld>
            <a:endParaRPr lang="en-US" dirty="0"/>
          </a:p>
        </p:txBody>
      </p:sp>
      <p:sp>
        <p:nvSpPr>
          <p:cNvPr id="5" name="Frame 4"/>
          <p:cNvSpPr/>
          <p:nvPr/>
        </p:nvSpPr>
        <p:spPr>
          <a:xfrm>
            <a:off x="1181100" y="2070100"/>
            <a:ext cx="3898900" cy="241300"/>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348775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508" y="596973"/>
            <a:ext cx="8968154" cy="57921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62570"/>
            <a:ext cx="8229600" cy="422680"/>
          </a:xfrm>
        </p:spPr>
        <p:txBody>
          <a:bodyPr>
            <a:normAutofit fontScale="90000"/>
          </a:bodyPr>
          <a:lstStyle/>
          <a:p>
            <a:r>
              <a:rPr lang="en-US" sz="2400" dirty="0" smtClean="0"/>
              <a:t>Notices and Disclaimers</a:t>
            </a:r>
            <a:endParaRPr lang="en-US" sz="2400" dirty="0"/>
          </a:p>
        </p:txBody>
      </p:sp>
      <p:sp>
        <p:nvSpPr>
          <p:cNvPr id="5" name="Content Placeholder 4"/>
          <p:cNvSpPr txBox="1">
            <a:spLocks noGrp="1"/>
          </p:cNvSpPr>
          <p:nvPr>
            <p:ph idx="1"/>
          </p:nvPr>
        </p:nvSpPr>
        <p:spPr>
          <a:xfrm>
            <a:off x="105508" y="604786"/>
            <a:ext cx="8956431" cy="5791329"/>
          </a:xfrm>
          <a:prstGeom prst="rect">
            <a:avLst/>
          </a:prstGeom>
          <a:noFill/>
        </p:spPr>
        <p:txBody>
          <a:bodyPr wrap="square" rtlCol="0">
            <a:spAutoFit/>
          </a:bodyPr>
          <a:lstStyle/>
          <a:p>
            <a:pPr marL="0" indent="0" hangingPunct="0">
              <a:spcBef>
                <a:spcPts val="0"/>
              </a:spcBef>
              <a:spcAft>
                <a:spcPts val="1000"/>
              </a:spcAft>
              <a:buNone/>
            </a:pPr>
            <a:r>
              <a:rPr lang="en-US" sz="1200" dirty="0"/>
              <a:t>Copyright © </a:t>
            </a:r>
            <a:r>
              <a:rPr lang="en-US" sz="1200" dirty="0" smtClean="0"/>
              <a:t>2015 </a:t>
            </a:r>
            <a:r>
              <a:rPr lang="en-US" sz="1200" dirty="0"/>
              <a:t>by International Business Machines </a:t>
            </a:r>
            <a:r>
              <a:rPr lang="en-US" sz="1200" dirty="0" smtClean="0"/>
              <a:t>Corporation (IBM).  No </a:t>
            </a:r>
            <a:r>
              <a:rPr lang="en-US" sz="1200" dirty="0"/>
              <a:t>part of this document may be reproduced or transmitted in any form without written permission from </a:t>
            </a:r>
            <a:r>
              <a:rPr lang="en-US" sz="1200" dirty="0" smtClean="0"/>
              <a:t>IBM. </a:t>
            </a:r>
          </a:p>
          <a:p>
            <a:pPr marL="0" indent="0" hangingPunct="0">
              <a:spcBef>
                <a:spcPts val="0"/>
              </a:spcBef>
              <a:spcAft>
                <a:spcPts val="1000"/>
              </a:spcAft>
              <a:buNone/>
            </a:pPr>
            <a:r>
              <a:rPr lang="en-US" sz="1200" b="1" dirty="0" smtClean="0"/>
              <a:t>U.S</a:t>
            </a:r>
            <a:r>
              <a:rPr lang="en-US" sz="1200" b="1" dirty="0"/>
              <a:t>. Government Users Restricted Rights - Use, duplication or disclosure restricted by GSA ADP Schedule Contract with </a:t>
            </a:r>
            <a:r>
              <a:rPr lang="en-US" sz="1200" b="1" dirty="0" smtClean="0"/>
              <a:t>IBM.</a:t>
            </a:r>
            <a:endParaRPr lang="en-US" sz="1200" b="1" dirty="0"/>
          </a:p>
          <a:p>
            <a:pPr marL="0" indent="0" hangingPunct="0">
              <a:spcBef>
                <a:spcPts val="0"/>
              </a:spcBef>
              <a:spcAft>
                <a:spcPts val="1000"/>
              </a:spcAft>
              <a:buNone/>
            </a:pPr>
            <a:r>
              <a:rPr lang="en-US" sz="1200" dirty="0" smtClean="0"/>
              <a:t>Information in these presentations (including information relating to products that have not yet been announced by IBM) has been reviewed for accuracy as of the date of initial publication and could include unintentional technical or typographical errors. IBM shall have no responsibility to update this information. </a:t>
            </a:r>
            <a:r>
              <a:rPr lang="en-US" sz="1200" cap="all" dirty="0" smtClean="0">
                <a:ea typeface="MS PGothic" panose="020B0600070205080204" pitchFamily="34" charset="-128"/>
              </a:rPr>
              <a:t>THIS </a:t>
            </a:r>
            <a:r>
              <a:rPr lang="en-US" sz="1200" cap="all" dirty="0" smtClean="0"/>
              <a:t>document is distributed "AS IS" without any warranty, either express or implied. </a:t>
            </a:r>
            <a:r>
              <a:rPr lang="en-US" sz="1200" dirty="0" smtClean="0"/>
              <a:t> </a:t>
            </a:r>
            <a:r>
              <a:rPr lang="en-US" sz="1200" cap="all" dirty="0"/>
              <a:t>In no event shall IBM be liable for any damage arising from the use of this information, including but not limited to, loss of data, business interruption, loss of profit or loss of </a:t>
            </a:r>
            <a:r>
              <a:rPr lang="en-US" sz="1200" cap="all" dirty="0" smtClean="0"/>
              <a:t>opportunity.  </a:t>
            </a:r>
            <a:r>
              <a:rPr lang="en-US" sz="1200" dirty="0" smtClean="0"/>
              <a:t>IBM </a:t>
            </a:r>
            <a:r>
              <a:rPr lang="en-US" sz="1200" dirty="0"/>
              <a:t>products </a:t>
            </a:r>
            <a:r>
              <a:rPr lang="en-US" sz="1200" dirty="0" smtClean="0"/>
              <a:t>and services are </a:t>
            </a:r>
            <a:r>
              <a:rPr lang="en-US" sz="1200" dirty="0"/>
              <a:t>warranted according to the terms and conditions of the agreements </a:t>
            </a:r>
            <a:r>
              <a:rPr lang="en-US" sz="1200" dirty="0" smtClean="0"/>
              <a:t>under </a:t>
            </a:r>
            <a:r>
              <a:rPr lang="en-US" sz="1200" dirty="0"/>
              <a:t>which they are provided</a:t>
            </a:r>
            <a:r>
              <a:rPr lang="en-US" sz="1200" dirty="0" smtClean="0"/>
              <a:t>.</a:t>
            </a:r>
            <a:r>
              <a:rPr lang="en-US" sz="1200" dirty="0" smtClean="0">
                <a:effectLst/>
              </a:rPr>
              <a:t> </a:t>
            </a:r>
            <a:endParaRPr lang="en-US" sz="1200" dirty="0" smtClean="0"/>
          </a:p>
          <a:p>
            <a:pPr marL="0" indent="0" hangingPunct="0">
              <a:spcBef>
                <a:spcPts val="0"/>
              </a:spcBef>
              <a:spcAft>
                <a:spcPts val="1000"/>
              </a:spcAft>
              <a:buNone/>
            </a:pPr>
            <a:r>
              <a:rPr lang="en-US" sz="1200" b="1" dirty="0" smtClean="0"/>
              <a:t>Any </a:t>
            </a:r>
            <a:r>
              <a:rPr lang="en-US" sz="1200" b="1" dirty="0"/>
              <a:t>statements regarding IBM's future </a:t>
            </a:r>
            <a:r>
              <a:rPr lang="en-US" sz="1200" b="1" dirty="0" smtClean="0"/>
              <a:t>direction, intent or product plans </a:t>
            </a:r>
            <a:r>
              <a:rPr lang="en-US" sz="1200" b="1" dirty="0"/>
              <a:t>are subject to change or withdrawal without </a:t>
            </a:r>
            <a:r>
              <a:rPr lang="en-US" sz="1200" b="1" dirty="0" smtClean="0"/>
              <a:t>notice.</a:t>
            </a:r>
          </a:p>
          <a:p>
            <a:pPr marL="0" indent="0" hangingPunct="0">
              <a:spcBef>
                <a:spcPts val="0"/>
              </a:spcBef>
              <a:spcAft>
                <a:spcPts val="1000"/>
              </a:spcAft>
              <a:buNone/>
            </a:pPr>
            <a:r>
              <a:rPr lang="en-US" sz="1200" dirty="0" smtClean="0"/>
              <a:t>Performance data contained herein was generally obtained in a controlled, isolated environments.  </a:t>
            </a:r>
            <a:r>
              <a:rPr lang="en-US" sz="1200" dirty="0" smtClean="0">
                <a:ea typeface="MS PGothic" panose="020B0600070205080204" pitchFamily="34" charset="-128"/>
              </a:rPr>
              <a:t>Customer examples are presented as illustrations of how those customers have used IBM products and the results they may have achieved.  </a:t>
            </a:r>
            <a:r>
              <a:rPr lang="en-US" sz="1200" dirty="0" smtClean="0"/>
              <a:t>Actual performance, cost, savings or other results in other operating environments may vary.  </a:t>
            </a:r>
          </a:p>
          <a:p>
            <a:pPr marL="0" indent="0">
              <a:spcBef>
                <a:spcPts val="0"/>
              </a:spcBef>
              <a:spcAft>
                <a:spcPts val="1000"/>
              </a:spcAft>
              <a:buNone/>
            </a:pPr>
            <a:r>
              <a:rPr lang="en-US" sz="1200" dirty="0" smtClean="0"/>
              <a:t>References in this document to IBM products, programs, or services does not imply that IBM intends to make such products, programs or services available in all countries in which IBM operates or does business.  </a:t>
            </a:r>
          </a:p>
          <a:p>
            <a:pPr marL="0" indent="0">
              <a:spcBef>
                <a:spcPts val="0"/>
              </a:spcBef>
              <a:spcAft>
                <a:spcPts val="1000"/>
              </a:spcAft>
              <a:buNone/>
            </a:pPr>
            <a:r>
              <a:rPr lang="en-US" sz="1200" dirty="0" smtClean="0">
                <a:ea typeface="MS PGothic" panose="020B0600070205080204" pitchFamily="34" charset="-128"/>
              </a:rPr>
              <a:t>Workshops, sessions and associated materials may have been prepared by independent session speakers, and do not necessarily reflect the views of IBM.  All materials and discussions are provided for informational purposes only, and are neither intended to, nor shall constitute legal or other guidance or advice to any individual participant or their specific situation. </a:t>
            </a:r>
          </a:p>
          <a:p>
            <a:pPr marL="0" indent="0">
              <a:spcBef>
                <a:spcPts val="0"/>
              </a:spcBef>
              <a:spcAft>
                <a:spcPts val="1000"/>
              </a:spcAft>
              <a:buNone/>
            </a:pPr>
            <a:r>
              <a:rPr lang="en-US" sz="1200" dirty="0" smtClean="0"/>
              <a:t>It </a:t>
            </a:r>
            <a:r>
              <a:rPr lang="en-US" sz="1200" dirty="0"/>
              <a:t>is the customer’s  responsibility to insure its own compliance with legal requirements and to obtain advice of competent legal counsel as to the identification and interpretation of any relevant laws and regulatory requirements that may affect the customer’s business and any actions the customer may need to take to comply with such laws</a:t>
            </a:r>
            <a:r>
              <a:rPr lang="en-US" sz="1200" dirty="0" smtClean="0"/>
              <a:t>.  </a:t>
            </a:r>
            <a:r>
              <a:rPr lang="en-US" sz="1200" dirty="0"/>
              <a:t>IBM does not provide legal advice or represent or warrant that its services or products will ensure that the customer is in compliance with any law</a:t>
            </a:r>
            <a:r>
              <a:rPr lang="en-US" sz="1200" dirty="0" smtClean="0"/>
              <a:t>.</a:t>
            </a:r>
            <a:endParaRPr lang="en-US" sz="1200"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38</a:t>
            </a:fld>
            <a:endParaRPr lang="en-US" dirty="0"/>
          </a:p>
        </p:txBody>
      </p:sp>
    </p:spTree>
    <p:extLst>
      <p:ext uri="{BB962C8B-B14F-4D97-AF65-F5344CB8AC3E}">
        <p14:creationId xmlns:p14="http://schemas.microsoft.com/office/powerpoint/2010/main" val="32397010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70"/>
            <a:ext cx="8229600" cy="422680"/>
          </a:xfrm>
        </p:spPr>
        <p:txBody>
          <a:bodyPr>
            <a:normAutofit fontScale="90000"/>
          </a:bodyPr>
          <a:lstStyle/>
          <a:p>
            <a:r>
              <a:rPr lang="en-US" sz="2400" dirty="0" smtClean="0"/>
              <a:t>Notices and Disclaimers (con’t)</a:t>
            </a:r>
            <a:endParaRPr lang="en-US" sz="2400" dirty="0"/>
          </a:p>
        </p:txBody>
      </p:sp>
      <p:sp>
        <p:nvSpPr>
          <p:cNvPr id="5" name="Content Placeholder 4"/>
          <p:cNvSpPr txBox="1">
            <a:spLocks noGrp="1"/>
          </p:cNvSpPr>
          <p:nvPr>
            <p:ph idx="1"/>
          </p:nvPr>
        </p:nvSpPr>
        <p:spPr>
          <a:xfrm>
            <a:off x="457200" y="1004287"/>
            <a:ext cx="8229600" cy="3894399"/>
          </a:xfrm>
          <a:prstGeom prst="rect">
            <a:avLst/>
          </a:prstGeom>
          <a:noFill/>
        </p:spPr>
        <p:txBody>
          <a:bodyPr wrap="square" rtlCol="0">
            <a:spAutoFit/>
          </a:bodyPr>
          <a:lstStyle/>
          <a:p>
            <a:pPr marL="0" indent="0">
              <a:spcBef>
                <a:spcPts val="0"/>
              </a:spcBef>
              <a:spcAft>
                <a:spcPts val="1000"/>
              </a:spcAft>
              <a:buNone/>
            </a:pPr>
            <a:r>
              <a:rPr lang="en-US" sz="1200" dirty="0" smtClean="0"/>
              <a:t>Information concerning non-IBM products was obtained from the</a:t>
            </a:r>
            <a:r>
              <a:rPr lang="en-US" sz="1200" cap="all" dirty="0" smtClean="0"/>
              <a:t> </a:t>
            </a:r>
            <a:r>
              <a:rPr lang="en-US" sz="1200" dirty="0" smtClean="0"/>
              <a:t>suppliers of those products, their published announcements or other publicly available sources.  IBM has not tested those products in connection with this publication and cannot confirm the accuracy of performance, compatibility or any other claims related to non-IBM products.  Questions on the capabilities of non-IBM products should be addressed to the suppliers of those products.</a:t>
            </a:r>
            <a:r>
              <a:rPr lang="en-US" sz="1200" dirty="0" smtClean="0">
                <a:effectLst/>
              </a:rPr>
              <a:t> </a:t>
            </a:r>
            <a:r>
              <a:rPr lang="en-US" sz="1200" dirty="0"/>
              <a:t>IBM does not warrant the quality of any third-party products, or the ability of any such third-party products to interoperate with IBM’s products</a:t>
            </a:r>
            <a:r>
              <a:rPr lang="en-US" sz="1200" cap="all" dirty="0"/>
              <a:t>.  IBM expressly disclaims all warranties, expressed or implied, including but not limited to, the implied warranties of merchantability and fitness for a particular purpose.</a:t>
            </a:r>
            <a:r>
              <a:rPr lang="en-US" sz="1200" cap="all" dirty="0" smtClean="0">
                <a:effectLst/>
              </a:rPr>
              <a:t> </a:t>
            </a:r>
            <a:endParaRPr lang="en-US" sz="1200" cap="all" dirty="0" smtClean="0"/>
          </a:p>
          <a:p>
            <a:pPr marL="0" indent="0">
              <a:spcBef>
                <a:spcPts val="0"/>
              </a:spcBef>
              <a:spcAft>
                <a:spcPts val="1000"/>
              </a:spcAft>
              <a:buNone/>
            </a:pPr>
            <a:r>
              <a:rPr lang="en-US" sz="1200" dirty="0" smtClean="0"/>
              <a:t>The provision of the information contained herein is not intended to, and does not, grant any right or license under any IBM patents, copyrights, trademarks or other intellectual property right.</a:t>
            </a:r>
            <a:r>
              <a:rPr lang="en-US" sz="1200" cap="all" dirty="0" smtClean="0"/>
              <a:t> </a:t>
            </a:r>
          </a:p>
          <a:p>
            <a:r>
              <a:rPr lang="en-US" sz="1200" dirty="0"/>
              <a:t>IBM, the IBM logo, ibm.com, </a:t>
            </a:r>
            <a:r>
              <a:rPr lang="en-US" sz="1200" dirty="0" smtClean="0"/>
              <a:t>Bluemix, Blueworks Live, CICS, Clearcase, DOORS</a:t>
            </a:r>
            <a:r>
              <a:rPr lang="en-US" sz="1200" dirty="0"/>
              <a:t>®, Enterprise Document Management System™, Global Business Services ®, Global Technology Services ®, </a:t>
            </a:r>
            <a:r>
              <a:rPr lang="en-US" sz="1200" dirty="0" smtClean="0"/>
              <a:t>Information on Demand, ILOG, Maximo</a:t>
            </a:r>
            <a:r>
              <a:rPr lang="en-US" sz="1200" dirty="0"/>
              <a:t>®, MQIntegrator®, MQSeries®, Netcool®, </a:t>
            </a:r>
            <a:r>
              <a:rPr lang="en-US" sz="1200" dirty="0" smtClean="0"/>
              <a:t>OMEGAMON, OpenPower, PureAnalytics</a:t>
            </a:r>
            <a:r>
              <a:rPr lang="en-US" sz="1200" dirty="0"/>
              <a:t>™, PureApplication®, pureCluster™, PureCoverage®, PureData®, PureExperience®, PureFlex®, pureQuery®, pureScale®, PureSystems®, QRadar®, Rational®, Rhapsody®, </a:t>
            </a:r>
            <a:r>
              <a:rPr lang="en-US" sz="1200" dirty="0" smtClean="0"/>
              <a:t>SoDA, SPSS, StoredIQ, Tivoli</a:t>
            </a:r>
            <a:r>
              <a:rPr lang="en-US" sz="1200" dirty="0"/>
              <a:t>®, Trusteer®, urban{code}®, </a:t>
            </a:r>
            <a:r>
              <a:rPr lang="en-US" sz="1200" dirty="0" smtClean="0"/>
              <a:t>Watson, WebSphere</a:t>
            </a:r>
            <a:r>
              <a:rPr lang="en-US" sz="1200" dirty="0"/>
              <a:t>®, Worklight®, X-Force® and System z® </a:t>
            </a:r>
            <a:r>
              <a:rPr lang="en-US" sz="1200" dirty="0" smtClean="0"/>
              <a:t>Z/OS, are </a:t>
            </a:r>
            <a:r>
              <a:rPr lang="en-US" sz="1200" dirty="0"/>
              <a:t>trademarks of International Business Machines Corporation, registered in many jurisdictions worldwide. Other product and service names might be trademarks of IBM or other companies. A current list of IBM trademarks is available on the Web at "Copyright and trademark information" at</a:t>
            </a:r>
            <a:r>
              <a:rPr lang="en-US" sz="1200" dirty="0" smtClean="0"/>
              <a:t>:  </a:t>
            </a:r>
            <a:r>
              <a:rPr lang="en-US" sz="1200" dirty="0" smtClean="0">
                <a:hlinkClick r:id="rId2"/>
              </a:rPr>
              <a:t>www.ibm.com/legal/copytrade.shtml</a:t>
            </a:r>
            <a:r>
              <a:rPr lang="en-US" sz="1200" dirty="0" smtClean="0"/>
              <a:t>.</a:t>
            </a:r>
            <a:endParaRPr lang="en-US" sz="1200"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39</a:t>
            </a:fld>
            <a:endParaRPr lang="en-US" dirty="0"/>
          </a:p>
        </p:txBody>
      </p:sp>
    </p:spTree>
    <p:extLst>
      <p:ext uri="{BB962C8B-B14F-4D97-AF65-F5344CB8AC3E}">
        <p14:creationId xmlns:p14="http://schemas.microsoft.com/office/powerpoint/2010/main" val="23580477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Line 2"/>
          <p:cNvSpPr>
            <a:spLocks noChangeShapeType="1"/>
          </p:cNvSpPr>
          <p:nvPr/>
        </p:nvSpPr>
        <p:spPr bwMode="auto">
          <a:xfrm>
            <a:off x="4141788" y="5411788"/>
            <a:ext cx="216058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graphicFrame>
        <p:nvGraphicFramePr>
          <p:cNvPr id="196611" name="Object 3"/>
          <p:cNvGraphicFramePr>
            <a:graphicFrameLocks noChangeAspect="1"/>
          </p:cNvGraphicFramePr>
          <p:nvPr/>
        </p:nvGraphicFramePr>
        <p:xfrm>
          <a:off x="4533900" y="5095875"/>
          <a:ext cx="982663" cy="663575"/>
        </p:xfrm>
        <a:graphic>
          <a:graphicData uri="http://schemas.openxmlformats.org/presentationml/2006/ole">
            <mc:AlternateContent xmlns:mc="http://schemas.openxmlformats.org/markup-compatibility/2006">
              <mc:Choice xmlns:v="urn:schemas-microsoft-com:vml" Requires="v">
                <p:oleObj spid="_x0000_s1267" name="Bitmap Image" r:id="rId4" imgW="533474" imgH="371527" progId="Paint.Picture">
                  <p:embed/>
                </p:oleObj>
              </mc:Choice>
              <mc:Fallback>
                <p:oleObj name="Bitmap Image" r:id="rId4" imgW="533474" imgH="37152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3900" y="5095875"/>
                        <a:ext cx="982663"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96612" name="Text Box 4"/>
          <p:cNvSpPr txBox="1">
            <a:spLocks noChangeArrowheads="1"/>
          </p:cNvSpPr>
          <p:nvPr/>
        </p:nvSpPr>
        <p:spPr bwMode="auto">
          <a:xfrm>
            <a:off x="6038850" y="5794375"/>
            <a:ext cx="15716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012" tIns="41005" rIns="82012" bIns="41005">
            <a:spAutoFit/>
          </a:bodyPr>
          <a:lstStyle>
            <a:lvl1pPr>
              <a:defRPr>
                <a:solidFill>
                  <a:schemeClr val="tx1"/>
                </a:solidFill>
                <a:latin typeface="Arial" charset="0"/>
                <a:ea typeface="ＭＳ Ｐゴシック" charset="0"/>
              </a:defRPr>
            </a:lvl1pPr>
            <a:lvl2pPr marL="409575">
              <a:defRPr>
                <a:solidFill>
                  <a:schemeClr val="tx1"/>
                </a:solidFill>
                <a:latin typeface="Arial" charset="0"/>
                <a:ea typeface="ＭＳ Ｐゴシック" charset="0"/>
              </a:defRPr>
            </a:lvl2pPr>
            <a:lvl3pPr marL="820738">
              <a:defRPr>
                <a:solidFill>
                  <a:schemeClr val="tx1"/>
                </a:solidFill>
                <a:latin typeface="Arial" charset="0"/>
                <a:ea typeface="ＭＳ Ｐゴシック" charset="0"/>
              </a:defRPr>
            </a:lvl3pPr>
            <a:lvl4pPr marL="1230313">
              <a:defRPr>
                <a:solidFill>
                  <a:schemeClr val="tx1"/>
                </a:solidFill>
                <a:latin typeface="Arial" charset="0"/>
                <a:ea typeface="ＭＳ Ｐゴシック" charset="0"/>
              </a:defRPr>
            </a:lvl4pPr>
            <a:lvl5pPr marL="1641475">
              <a:defRPr>
                <a:solidFill>
                  <a:schemeClr val="tx1"/>
                </a:solidFill>
                <a:latin typeface="Arial" charset="0"/>
                <a:ea typeface="ＭＳ Ｐゴシック" charset="0"/>
              </a:defRPr>
            </a:lvl5pPr>
            <a:lvl6pPr marL="2098675" fontAlgn="base">
              <a:spcBef>
                <a:spcPct val="0"/>
              </a:spcBef>
              <a:spcAft>
                <a:spcPct val="0"/>
              </a:spcAft>
              <a:defRPr>
                <a:solidFill>
                  <a:schemeClr val="tx1"/>
                </a:solidFill>
                <a:latin typeface="Arial" charset="0"/>
                <a:ea typeface="ＭＳ Ｐゴシック" charset="0"/>
              </a:defRPr>
            </a:lvl6pPr>
            <a:lvl7pPr marL="2555875" fontAlgn="base">
              <a:spcBef>
                <a:spcPct val="0"/>
              </a:spcBef>
              <a:spcAft>
                <a:spcPct val="0"/>
              </a:spcAft>
              <a:defRPr>
                <a:solidFill>
                  <a:schemeClr val="tx1"/>
                </a:solidFill>
                <a:latin typeface="Arial" charset="0"/>
                <a:ea typeface="ＭＳ Ｐゴシック" charset="0"/>
              </a:defRPr>
            </a:lvl7pPr>
            <a:lvl8pPr marL="3013075" fontAlgn="base">
              <a:spcBef>
                <a:spcPct val="0"/>
              </a:spcBef>
              <a:spcAft>
                <a:spcPct val="0"/>
              </a:spcAft>
              <a:defRPr>
                <a:solidFill>
                  <a:schemeClr val="tx1"/>
                </a:solidFill>
                <a:latin typeface="Arial" charset="0"/>
                <a:ea typeface="ＭＳ Ｐゴシック" charset="0"/>
              </a:defRPr>
            </a:lvl8pPr>
            <a:lvl9pPr marL="3470275" fontAlgn="base">
              <a:spcBef>
                <a:spcPct val="0"/>
              </a:spcBef>
              <a:spcAft>
                <a:spcPct val="0"/>
              </a:spcAft>
              <a:defRPr>
                <a:solidFill>
                  <a:schemeClr val="tx1"/>
                </a:solidFill>
                <a:latin typeface="Arial" charset="0"/>
                <a:ea typeface="ＭＳ Ｐゴシック" charset="0"/>
              </a:defRPr>
            </a:lvl9pPr>
          </a:lstStyle>
          <a:p>
            <a:pPr algn="ctr">
              <a:lnSpc>
                <a:spcPct val="90000"/>
              </a:lnSpc>
            </a:pPr>
            <a:r>
              <a:rPr lang="en-GB" sz="1500">
                <a:latin typeface="Arial Unicode MS" charset="0"/>
                <a:ea typeface="Arial Unicode MS" charset="0"/>
                <a:cs typeface="Arial" charset="0"/>
              </a:rPr>
              <a:t>Output target</a:t>
            </a:r>
          </a:p>
        </p:txBody>
      </p:sp>
      <p:pic>
        <p:nvPicPr>
          <p:cNvPr id="19661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5700" y="5095875"/>
            <a:ext cx="1047750" cy="671513"/>
          </a:xfrm>
          <a:prstGeom prst="rect">
            <a:avLst/>
          </a:prstGeom>
          <a:noFill/>
          <a:extLst>
            <a:ext uri="{909E8E84-426E-40dd-AFC4-6F175D3DCCD1}">
              <a14:hiddenFill xmlns:a14="http://schemas.microsoft.com/office/drawing/2010/main">
                <a:solidFill>
                  <a:srgbClr val="FFFFFF"/>
                </a:solidFill>
              </a14:hiddenFill>
            </a:ext>
          </a:extLst>
        </p:spPr>
      </p:pic>
      <p:sp>
        <p:nvSpPr>
          <p:cNvPr id="196614" name="Line 6"/>
          <p:cNvSpPr>
            <a:spLocks noChangeShapeType="1"/>
          </p:cNvSpPr>
          <p:nvPr/>
        </p:nvSpPr>
        <p:spPr bwMode="auto">
          <a:xfrm>
            <a:off x="4141788" y="3254375"/>
            <a:ext cx="0" cy="2159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96615" name="Text Box 7"/>
          <p:cNvSpPr txBox="1">
            <a:spLocks noChangeArrowheads="1"/>
          </p:cNvSpPr>
          <p:nvPr/>
        </p:nvSpPr>
        <p:spPr bwMode="auto">
          <a:xfrm>
            <a:off x="4271963" y="5794375"/>
            <a:ext cx="15716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012" tIns="41005" rIns="82012" bIns="41005">
            <a:spAutoFit/>
          </a:bodyPr>
          <a:lstStyle>
            <a:lvl1pPr>
              <a:defRPr>
                <a:solidFill>
                  <a:schemeClr val="tx1"/>
                </a:solidFill>
                <a:latin typeface="Arial" charset="0"/>
                <a:ea typeface="ＭＳ Ｐゴシック" charset="0"/>
              </a:defRPr>
            </a:lvl1pPr>
            <a:lvl2pPr marL="409575">
              <a:defRPr>
                <a:solidFill>
                  <a:schemeClr val="tx1"/>
                </a:solidFill>
                <a:latin typeface="Arial" charset="0"/>
                <a:ea typeface="ＭＳ Ｐゴシック" charset="0"/>
              </a:defRPr>
            </a:lvl2pPr>
            <a:lvl3pPr marL="820738">
              <a:defRPr>
                <a:solidFill>
                  <a:schemeClr val="tx1"/>
                </a:solidFill>
                <a:latin typeface="Arial" charset="0"/>
                <a:ea typeface="ＭＳ Ｐゴシック" charset="0"/>
              </a:defRPr>
            </a:lvl3pPr>
            <a:lvl4pPr marL="1230313">
              <a:defRPr>
                <a:solidFill>
                  <a:schemeClr val="tx1"/>
                </a:solidFill>
                <a:latin typeface="Arial" charset="0"/>
                <a:ea typeface="ＭＳ Ｐゴシック" charset="0"/>
              </a:defRPr>
            </a:lvl4pPr>
            <a:lvl5pPr marL="1641475">
              <a:defRPr>
                <a:solidFill>
                  <a:schemeClr val="tx1"/>
                </a:solidFill>
                <a:latin typeface="Arial" charset="0"/>
                <a:ea typeface="ＭＳ Ｐゴシック" charset="0"/>
              </a:defRPr>
            </a:lvl5pPr>
            <a:lvl6pPr marL="2098675" fontAlgn="base">
              <a:spcBef>
                <a:spcPct val="0"/>
              </a:spcBef>
              <a:spcAft>
                <a:spcPct val="0"/>
              </a:spcAft>
              <a:defRPr>
                <a:solidFill>
                  <a:schemeClr val="tx1"/>
                </a:solidFill>
                <a:latin typeface="Arial" charset="0"/>
                <a:ea typeface="ＭＳ Ｐゴシック" charset="0"/>
              </a:defRPr>
            </a:lvl6pPr>
            <a:lvl7pPr marL="2555875" fontAlgn="base">
              <a:spcBef>
                <a:spcPct val="0"/>
              </a:spcBef>
              <a:spcAft>
                <a:spcPct val="0"/>
              </a:spcAft>
              <a:defRPr>
                <a:solidFill>
                  <a:schemeClr val="tx1"/>
                </a:solidFill>
                <a:latin typeface="Arial" charset="0"/>
                <a:ea typeface="ＭＳ Ｐゴシック" charset="0"/>
              </a:defRPr>
            </a:lvl7pPr>
            <a:lvl8pPr marL="3013075" fontAlgn="base">
              <a:spcBef>
                <a:spcPct val="0"/>
              </a:spcBef>
              <a:spcAft>
                <a:spcPct val="0"/>
              </a:spcAft>
              <a:defRPr>
                <a:solidFill>
                  <a:schemeClr val="tx1"/>
                </a:solidFill>
                <a:latin typeface="Arial" charset="0"/>
                <a:ea typeface="ＭＳ Ｐゴシック" charset="0"/>
              </a:defRPr>
            </a:lvl8pPr>
            <a:lvl9pPr marL="3470275" fontAlgn="base">
              <a:spcBef>
                <a:spcPct val="0"/>
              </a:spcBef>
              <a:spcAft>
                <a:spcPct val="0"/>
              </a:spcAft>
              <a:defRPr>
                <a:solidFill>
                  <a:schemeClr val="tx1"/>
                </a:solidFill>
                <a:latin typeface="Arial" charset="0"/>
                <a:ea typeface="ＭＳ Ｐゴシック" charset="0"/>
              </a:defRPr>
            </a:lvl9pPr>
          </a:lstStyle>
          <a:p>
            <a:pPr algn="ctr">
              <a:lnSpc>
                <a:spcPct val="90000"/>
              </a:lnSpc>
            </a:pPr>
            <a:r>
              <a:rPr lang="en-GB" sz="1500">
                <a:latin typeface="Arial Unicode MS" charset="0"/>
                <a:ea typeface="Arial Unicode MS" charset="0"/>
                <a:cs typeface="Arial" charset="0"/>
              </a:rPr>
              <a:t>Transform</a:t>
            </a:r>
          </a:p>
        </p:txBody>
      </p:sp>
      <p:graphicFrame>
        <p:nvGraphicFramePr>
          <p:cNvPr id="196616" name="Object 8"/>
          <p:cNvGraphicFramePr>
            <a:graphicFrameLocks noChangeAspect="1"/>
          </p:cNvGraphicFramePr>
          <p:nvPr/>
        </p:nvGraphicFramePr>
        <p:xfrm>
          <a:off x="2570163" y="2935288"/>
          <a:ext cx="850900" cy="654050"/>
        </p:xfrm>
        <a:graphic>
          <a:graphicData uri="http://schemas.openxmlformats.org/presentationml/2006/ole">
            <mc:AlternateContent xmlns:mc="http://schemas.openxmlformats.org/markup-compatibility/2006">
              <mc:Choice xmlns:v="urn:schemas-microsoft-com:vml" Requires="v">
                <p:oleObj spid="_x0000_s1268" name="Bitmap Image" r:id="rId7" imgW="457143" imgH="361809" progId="Paint.Picture">
                  <p:embed/>
                </p:oleObj>
              </mc:Choice>
              <mc:Fallback>
                <p:oleObj name="Bitmap Image" r:id="rId7" imgW="457143" imgH="361809"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0163" y="2935288"/>
                        <a:ext cx="8509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96617" name="Object 9"/>
          <p:cNvGraphicFramePr>
            <a:graphicFrameLocks noChangeAspect="1"/>
          </p:cNvGraphicFramePr>
          <p:nvPr/>
        </p:nvGraphicFramePr>
        <p:xfrm>
          <a:off x="6243638" y="2935288"/>
          <a:ext cx="1047750" cy="673100"/>
        </p:xfrm>
        <a:graphic>
          <a:graphicData uri="http://schemas.openxmlformats.org/presentationml/2006/ole">
            <mc:AlternateContent xmlns:mc="http://schemas.openxmlformats.org/markup-compatibility/2006">
              <mc:Choice xmlns:v="urn:schemas-microsoft-com:vml" Requires="v">
                <p:oleObj spid="_x0000_s1269" name="Bitmap Image" r:id="rId9" imgW="561905" imgH="371527" progId="Paint.Picture">
                  <p:embed/>
                </p:oleObj>
              </mc:Choice>
              <mc:Fallback>
                <p:oleObj name="Bitmap Image" r:id="rId9" imgW="561905" imgH="371527" progId="Paint.Pictur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3638" y="2935288"/>
                        <a:ext cx="104775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96618" name="Text Box 10"/>
          <p:cNvSpPr txBox="1">
            <a:spLocks noChangeArrowheads="1"/>
          </p:cNvSpPr>
          <p:nvPr/>
        </p:nvSpPr>
        <p:spPr bwMode="auto">
          <a:xfrm>
            <a:off x="2178050" y="3635375"/>
            <a:ext cx="15716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012" tIns="41005" rIns="82012" bIns="41005">
            <a:spAutoFit/>
          </a:bodyPr>
          <a:lstStyle>
            <a:lvl1pPr>
              <a:defRPr>
                <a:solidFill>
                  <a:schemeClr val="tx1"/>
                </a:solidFill>
                <a:latin typeface="Arial" charset="0"/>
                <a:ea typeface="ＭＳ Ｐゴシック" charset="0"/>
              </a:defRPr>
            </a:lvl1pPr>
            <a:lvl2pPr marL="409575">
              <a:defRPr>
                <a:solidFill>
                  <a:schemeClr val="tx1"/>
                </a:solidFill>
                <a:latin typeface="Arial" charset="0"/>
                <a:ea typeface="ＭＳ Ｐゴシック" charset="0"/>
              </a:defRPr>
            </a:lvl2pPr>
            <a:lvl3pPr marL="820738">
              <a:defRPr>
                <a:solidFill>
                  <a:schemeClr val="tx1"/>
                </a:solidFill>
                <a:latin typeface="Arial" charset="0"/>
                <a:ea typeface="ＭＳ Ｐゴシック" charset="0"/>
              </a:defRPr>
            </a:lvl3pPr>
            <a:lvl4pPr marL="1230313">
              <a:defRPr>
                <a:solidFill>
                  <a:schemeClr val="tx1"/>
                </a:solidFill>
                <a:latin typeface="Arial" charset="0"/>
                <a:ea typeface="ＭＳ Ｐゴシック" charset="0"/>
              </a:defRPr>
            </a:lvl4pPr>
            <a:lvl5pPr marL="1641475">
              <a:defRPr>
                <a:solidFill>
                  <a:schemeClr val="tx1"/>
                </a:solidFill>
                <a:latin typeface="Arial" charset="0"/>
                <a:ea typeface="ＭＳ Ｐゴシック" charset="0"/>
              </a:defRPr>
            </a:lvl5pPr>
            <a:lvl6pPr marL="2098675" fontAlgn="base">
              <a:spcBef>
                <a:spcPct val="0"/>
              </a:spcBef>
              <a:spcAft>
                <a:spcPct val="0"/>
              </a:spcAft>
              <a:defRPr>
                <a:solidFill>
                  <a:schemeClr val="tx1"/>
                </a:solidFill>
                <a:latin typeface="Arial" charset="0"/>
                <a:ea typeface="ＭＳ Ｐゴシック" charset="0"/>
              </a:defRPr>
            </a:lvl6pPr>
            <a:lvl7pPr marL="2555875" fontAlgn="base">
              <a:spcBef>
                <a:spcPct val="0"/>
              </a:spcBef>
              <a:spcAft>
                <a:spcPct val="0"/>
              </a:spcAft>
              <a:defRPr>
                <a:solidFill>
                  <a:schemeClr val="tx1"/>
                </a:solidFill>
                <a:latin typeface="Arial" charset="0"/>
                <a:ea typeface="ＭＳ Ｐゴシック" charset="0"/>
              </a:defRPr>
            </a:lvl7pPr>
            <a:lvl8pPr marL="3013075" fontAlgn="base">
              <a:spcBef>
                <a:spcPct val="0"/>
              </a:spcBef>
              <a:spcAft>
                <a:spcPct val="0"/>
              </a:spcAft>
              <a:defRPr>
                <a:solidFill>
                  <a:schemeClr val="tx1"/>
                </a:solidFill>
                <a:latin typeface="Arial" charset="0"/>
                <a:ea typeface="ＭＳ Ｐゴシック" charset="0"/>
              </a:defRPr>
            </a:lvl8pPr>
            <a:lvl9pPr marL="3470275" fontAlgn="base">
              <a:spcBef>
                <a:spcPct val="0"/>
              </a:spcBef>
              <a:spcAft>
                <a:spcPct val="0"/>
              </a:spcAft>
              <a:defRPr>
                <a:solidFill>
                  <a:schemeClr val="tx1"/>
                </a:solidFill>
                <a:latin typeface="Arial" charset="0"/>
                <a:ea typeface="ＭＳ Ｐゴシック" charset="0"/>
              </a:defRPr>
            </a:lvl9pPr>
          </a:lstStyle>
          <a:p>
            <a:pPr algn="ctr">
              <a:lnSpc>
                <a:spcPct val="90000"/>
              </a:lnSpc>
            </a:pPr>
            <a:r>
              <a:rPr lang="en-GB" sz="1500">
                <a:latin typeface="Arial Unicode MS" charset="0"/>
                <a:ea typeface="Arial Unicode MS" charset="0"/>
                <a:cs typeface="Arial" charset="0"/>
              </a:rPr>
              <a:t>Input source</a:t>
            </a:r>
          </a:p>
        </p:txBody>
      </p:sp>
      <p:sp>
        <p:nvSpPr>
          <p:cNvPr id="196619" name="Text Box 11"/>
          <p:cNvSpPr txBox="1">
            <a:spLocks noChangeArrowheads="1"/>
          </p:cNvSpPr>
          <p:nvPr/>
        </p:nvSpPr>
        <p:spPr bwMode="auto">
          <a:xfrm>
            <a:off x="5973763" y="3635375"/>
            <a:ext cx="15716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012" tIns="41005" rIns="82012" bIns="41005">
            <a:spAutoFit/>
          </a:bodyPr>
          <a:lstStyle>
            <a:lvl1pPr>
              <a:defRPr>
                <a:solidFill>
                  <a:schemeClr val="tx1"/>
                </a:solidFill>
                <a:latin typeface="Arial" charset="0"/>
                <a:ea typeface="ＭＳ Ｐゴシック" charset="0"/>
              </a:defRPr>
            </a:lvl1pPr>
            <a:lvl2pPr marL="409575">
              <a:defRPr>
                <a:solidFill>
                  <a:schemeClr val="tx1"/>
                </a:solidFill>
                <a:latin typeface="Arial" charset="0"/>
                <a:ea typeface="ＭＳ Ｐゴシック" charset="0"/>
              </a:defRPr>
            </a:lvl2pPr>
            <a:lvl3pPr marL="820738">
              <a:defRPr>
                <a:solidFill>
                  <a:schemeClr val="tx1"/>
                </a:solidFill>
                <a:latin typeface="Arial" charset="0"/>
                <a:ea typeface="ＭＳ Ｐゴシック" charset="0"/>
              </a:defRPr>
            </a:lvl3pPr>
            <a:lvl4pPr marL="1230313">
              <a:defRPr>
                <a:solidFill>
                  <a:schemeClr val="tx1"/>
                </a:solidFill>
                <a:latin typeface="Arial" charset="0"/>
                <a:ea typeface="ＭＳ Ｐゴシック" charset="0"/>
              </a:defRPr>
            </a:lvl4pPr>
            <a:lvl5pPr marL="1641475">
              <a:defRPr>
                <a:solidFill>
                  <a:schemeClr val="tx1"/>
                </a:solidFill>
                <a:latin typeface="Arial" charset="0"/>
                <a:ea typeface="ＭＳ Ｐゴシック" charset="0"/>
              </a:defRPr>
            </a:lvl5pPr>
            <a:lvl6pPr marL="2098675" fontAlgn="base">
              <a:spcBef>
                <a:spcPct val="0"/>
              </a:spcBef>
              <a:spcAft>
                <a:spcPct val="0"/>
              </a:spcAft>
              <a:defRPr>
                <a:solidFill>
                  <a:schemeClr val="tx1"/>
                </a:solidFill>
                <a:latin typeface="Arial" charset="0"/>
                <a:ea typeface="ＭＳ Ｐゴシック" charset="0"/>
              </a:defRPr>
            </a:lvl6pPr>
            <a:lvl7pPr marL="2555875" fontAlgn="base">
              <a:spcBef>
                <a:spcPct val="0"/>
              </a:spcBef>
              <a:spcAft>
                <a:spcPct val="0"/>
              </a:spcAft>
              <a:defRPr>
                <a:solidFill>
                  <a:schemeClr val="tx1"/>
                </a:solidFill>
                <a:latin typeface="Arial" charset="0"/>
                <a:ea typeface="ＭＳ Ｐゴシック" charset="0"/>
              </a:defRPr>
            </a:lvl7pPr>
            <a:lvl8pPr marL="3013075" fontAlgn="base">
              <a:spcBef>
                <a:spcPct val="0"/>
              </a:spcBef>
              <a:spcAft>
                <a:spcPct val="0"/>
              </a:spcAft>
              <a:defRPr>
                <a:solidFill>
                  <a:schemeClr val="tx1"/>
                </a:solidFill>
                <a:latin typeface="Arial" charset="0"/>
                <a:ea typeface="ＭＳ Ｐゴシック" charset="0"/>
              </a:defRPr>
            </a:lvl8pPr>
            <a:lvl9pPr marL="3470275" fontAlgn="base">
              <a:spcBef>
                <a:spcPct val="0"/>
              </a:spcBef>
              <a:spcAft>
                <a:spcPct val="0"/>
              </a:spcAft>
              <a:defRPr>
                <a:solidFill>
                  <a:schemeClr val="tx1"/>
                </a:solidFill>
                <a:latin typeface="Arial" charset="0"/>
                <a:ea typeface="ＭＳ Ｐゴシック" charset="0"/>
              </a:defRPr>
            </a:lvl9pPr>
          </a:lstStyle>
          <a:p>
            <a:pPr algn="ctr">
              <a:lnSpc>
                <a:spcPct val="90000"/>
              </a:lnSpc>
            </a:pPr>
            <a:r>
              <a:rPr lang="en-GB" sz="1500">
                <a:latin typeface="Arial Unicode MS" charset="0"/>
                <a:ea typeface="Arial Unicode MS" charset="0"/>
                <a:cs typeface="Arial" charset="0"/>
              </a:rPr>
              <a:t>Output target</a:t>
            </a:r>
          </a:p>
        </p:txBody>
      </p:sp>
      <p:sp>
        <p:nvSpPr>
          <p:cNvPr id="196620" name="Line 12"/>
          <p:cNvSpPr>
            <a:spLocks noChangeShapeType="1"/>
          </p:cNvSpPr>
          <p:nvPr/>
        </p:nvSpPr>
        <p:spPr bwMode="auto">
          <a:xfrm>
            <a:off x="3421063" y="3252788"/>
            <a:ext cx="28813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grpSp>
        <p:nvGrpSpPr>
          <p:cNvPr id="196621" name="Group 13"/>
          <p:cNvGrpSpPr>
            <a:grpSpLocks/>
          </p:cNvGrpSpPr>
          <p:nvPr/>
        </p:nvGrpSpPr>
        <p:grpSpPr bwMode="auto">
          <a:xfrm>
            <a:off x="1130300" y="3124200"/>
            <a:ext cx="523875" cy="317500"/>
            <a:chOff x="1490" y="3401"/>
            <a:chExt cx="725" cy="453"/>
          </a:xfrm>
        </p:grpSpPr>
        <p:sp>
          <p:nvSpPr>
            <p:cNvPr id="196622" name="Rectangle 14"/>
            <p:cNvSpPr>
              <a:spLocks noChangeArrowheads="1"/>
            </p:cNvSpPr>
            <p:nvPr/>
          </p:nvSpPr>
          <p:spPr bwMode="auto">
            <a:xfrm>
              <a:off x="1490" y="3401"/>
              <a:ext cx="725" cy="453"/>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1870" tIns="50935" rIns="101870" bIns="50935" anchor="ctr"/>
            <a:lstStyle/>
            <a:p>
              <a:endParaRPr lang="en-US"/>
            </a:p>
          </p:txBody>
        </p:sp>
        <p:sp>
          <p:nvSpPr>
            <p:cNvPr id="196623" name="Line 15"/>
            <p:cNvSpPr>
              <a:spLocks noChangeShapeType="1"/>
            </p:cNvSpPr>
            <p:nvPr/>
          </p:nvSpPr>
          <p:spPr bwMode="auto">
            <a:xfrm>
              <a:off x="1490" y="3401"/>
              <a:ext cx="363" cy="181"/>
            </a:xfrm>
            <a:prstGeom prst="line">
              <a:avLst/>
            </a:prstGeom>
            <a:no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1870" tIns="50935" rIns="101870" bIns="50935"/>
            <a:lstStyle/>
            <a:p>
              <a:endParaRPr lang="en-US"/>
            </a:p>
          </p:txBody>
        </p:sp>
        <p:sp>
          <p:nvSpPr>
            <p:cNvPr id="196624" name="Line 16"/>
            <p:cNvSpPr>
              <a:spLocks noChangeShapeType="1"/>
            </p:cNvSpPr>
            <p:nvPr/>
          </p:nvSpPr>
          <p:spPr bwMode="auto">
            <a:xfrm flipV="1">
              <a:off x="1853" y="3401"/>
              <a:ext cx="362" cy="181"/>
            </a:xfrm>
            <a:prstGeom prst="line">
              <a:avLst/>
            </a:prstGeom>
            <a:no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1870" tIns="50935" rIns="101870" bIns="50935"/>
            <a:lstStyle/>
            <a:p>
              <a:endParaRPr lang="en-US"/>
            </a:p>
          </p:txBody>
        </p:sp>
      </p:grpSp>
      <p:grpSp>
        <p:nvGrpSpPr>
          <p:cNvPr id="196625" name="Group 17"/>
          <p:cNvGrpSpPr>
            <a:grpSpLocks/>
          </p:cNvGrpSpPr>
          <p:nvPr/>
        </p:nvGrpSpPr>
        <p:grpSpPr bwMode="auto">
          <a:xfrm>
            <a:off x="1130300" y="3124200"/>
            <a:ext cx="523875" cy="317500"/>
            <a:chOff x="1490" y="3401"/>
            <a:chExt cx="725" cy="453"/>
          </a:xfrm>
        </p:grpSpPr>
        <p:sp>
          <p:nvSpPr>
            <p:cNvPr id="196626" name="Rectangle 18"/>
            <p:cNvSpPr>
              <a:spLocks noChangeArrowheads="1"/>
            </p:cNvSpPr>
            <p:nvPr/>
          </p:nvSpPr>
          <p:spPr bwMode="auto">
            <a:xfrm>
              <a:off x="1490" y="3401"/>
              <a:ext cx="725" cy="453"/>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1870" tIns="50935" rIns="101870" bIns="50935" anchor="ctr"/>
            <a:lstStyle/>
            <a:p>
              <a:endParaRPr lang="en-US"/>
            </a:p>
          </p:txBody>
        </p:sp>
        <p:sp>
          <p:nvSpPr>
            <p:cNvPr id="196627" name="Line 19"/>
            <p:cNvSpPr>
              <a:spLocks noChangeShapeType="1"/>
            </p:cNvSpPr>
            <p:nvPr/>
          </p:nvSpPr>
          <p:spPr bwMode="auto">
            <a:xfrm>
              <a:off x="1490" y="3401"/>
              <a:ext cx="363" cy="181"/>
            </a:xfrm>
            <a:prstGeom prst="line">
              <a:avLst/>
            </a:prstGeom>
            <a:no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1870" tIns="50935" rIns="101870" bIns="50935"/>
            <a:lstStyle/>
            <a:p>
              <a:endParaRPr lang="en-US"/>
            </a:p>
          </p:txBody>
        </p:sp>
        <p:sp>
          <p:nvSpPr>
            <p:cNvPr id="196628" name="Line 20"/>
            <p:cNvSpPr>
              <a:spLocks noChangeShapeType="1"/>
            </p:cNvSpPr>
            <p:nvPr/>
          </p:nvSpPr>
          <p:spPr bwMode="auto">
            <a:xfrm flipV="1">
              <a:off x="1853" y="3401"/>
              <a:ext cx="362" cy="181"/>
            </a:xfrm>
            <a:prstGeom prst="line">
              <a:avLst/>
            </a:prstGeom>
            <a:no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1870" tIns="50935" rIns="101870" bIns="50935"/>
            <a:lstStyle/>
            <a:p>
              <a:endParaRPr lang="en-US"/>
            </a:p>
          </p:txBody>
        </p:sp>
      </p:grpSp>
      <p:grpSp>
        <p:nvGrpSpPr>
          <p:cNvPr id="196629" name="Group 21"/>
          <p:cNvGrpSpPr>
            <a:grpSpLocks/>
          </p:cNvGrpSpPr>
          <p:nvPr/>
        </p:nvGrpSpPr>
        <p:grpSpPr bwMode="auto">
          <a:xfrm>
            <a:off x="4730750" y="5159375"/>
            <a:ext cx="588963" cy="506413"/>
            <a:chOff x="1490" y="3401"/>
            <a:chExt cx="725" cy="453"/>
          </a:xfrm>
        </p:grpSpPr>
        <p:sp>
          <p:nvSpPr>
            <p:cNvPr id="196630" name="Rectangle 22"/>
            <p:cNvSpPr>
              <a:spLocks noChangeArrowheads="1"/>
            </p:cNvSpPr>
            <p:nvPr/>
          </p:nvSpPr>
          <p:spPr bwMode="auto">
            <a:xfrm>
              <a:off x="1490" y="3401"/>
              <a:ext cx="725" cy="453"/>
            </a:xfrm>
            <a:prstGeom prst="rect">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1870" tIns="50935" rIns="101870" bIns="50935" anchor="ctr"/>
            <a:lstStyle/>
            <a:p>
              <a:endParaRPr lang="en-US"/>
            </a:p>
          </p:txBody>
        </p:sp>
        <p:sp>
          <p:nvSpPr>
            <p:cNvPr id="196631" name="Line 23"/>
            <p:cNvSpPr>
              <a:spLocks noChangeShapeType="1"/>
            </p:cNvSpPr>
            <p:nvPr/>
          </p:nvSpPr>
          <p:spPr bwMode="auto">
            <a:xfrm>
              <a:off x="1490" y="3401"/>
              <a:ext cx="363" cy="181"/>
            </a:xfrm>
            <a:prstGeom prst="line">
              <a:avLst/>
            </a:prstGeom>
            <a:no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1870" tIns="50935" rIns="101870" bIns="50935"/>
            <a:lstStyle/>
            <a:p>
              <a:endParaRPr lang="en-US"/>
            </a:p>
          </p:txBody>
        </p:sp>
        <p:sp>
          <p:nvSpPr>
            <p:cNvPr id="196632" name="Line 24"/>
            <p:cNvSpPr>
              <a:spLocks noChangeShapeType="1"/>
            </p:cNvSpPr>
            <p:nvPr/>
          </p:nvSpPr>
          <p:spPr bwMode="auto">
            <a:xfrm flipV="1">
              <a:off x="1853" y="3401"/>
              <a:ext cx="362" cy="181"/>
            </a:xfrm>
            <a:prstGeom prst="line">
              <a:avLst/>
            </a:prstGeom>
            <a:no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1870" tIns="50935" rIns="101870" bIns="50935"/>
            <a:lstStyle/>
            <a:p>
              <a:endParaRPr lang="en-US"/>
            </a:p>
          </p:txBody>
        </p:sp>
      </p:grpSp>
      <p:pic>
        <p:nvPicPr>
          <p:cNvPr id="196633" name="Picture 25" descr="j023209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43800" y="4840288"/>
            <a:ext cx="1166813" cy="1335087"/>
          </a:xfrm>
          <a:prstGeom prst="rect">
            <a:avLst/>
          </a:prstGeom>
          <a:noFill/>
          <a:extLst>
            <a:ext uri="{909E8E84-426E-40dd-AFC4-6F175D3DCCD1}">
              <a14:hiddenFill xmlns:a14="http://schemas.microsoft.com/office/drawing/2010/main">
                <a:solidFill>
                  <a:srgbClr val="FFFFFF"/>
                </a:solidFill>
              </a14:hiddenFill>
            </a:ext>
          </a:extLst>
        </p:spPr>
      </p:pic>
      <p:pic>
        <p:nvPicPr>
          <p:cNvPr id="196634" name="Picture 26" descr="j023209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43800" y="2681288"/>
            <a:ext cx="1166813" cy="1335087"/>
          </a:xfrm>
          <a:prstGeom prst="rect">
            <a:avLst/>
          </a:prstGeom>
          <a:noFill/>
          <a:extLst>
            <a:ext uri="{909E8E84-426E-40dd-AFC4-6F175D3DCCD1}">
              <a14:hiddenFill xmlns:a14="http://schemas.microsoft.com/office/drawing/2010/main">
                <a:solidFill>
                  <a:srgbClr val="FFFFFF"/>
                </a:solidFill>
              </a14:hiddenFill>
            </a:ext>
          </a:extLst>
        </p:spPr>
      </p:pic>
      <p:grpSp>
        <p:nvGrpSpPr>
          <p:cNvPr id="196635" name="Group 27"/>
          <p:cNvGrpSpPr>
            <a:grpSpLocks/>
          </p:cNvGrpSpPr>
          <p:nvPr/>
        </p:nvGrpSpPr>
        <p:grpSpPr bwMode="auto">
          <a:xfrm>
            <a:off x="3421063" y="1092200"/>
            <a:ext cx="4189412" cy="2033588"/>
            <a:chOff x="2352" y="679"/>
            <a:chExt cx="2903" cy="1452"/>
          </a:xfrm>
        </p:grpSpPr>
        <p:sp>
          <p:nvSpPr>
            <p:cNvPr id="196636" name="Text Box 28"/>
            <p:cNvSpPr txBox="1">
              <a:spLocks noChangeArrowheads="1"/>
            </p:cNvSpPr>
            <p:nvPr/>
          </p:nvSpPr>
          <p:spPr bwMode="auto">
            <a:xfrm>
              <a:off x="4166" y="1178"/>
              <a:ext cx="1089"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012" tIns="41005" rIns="82012" bIns="41005">
              <a:spAutoFit/>
            </a:bodyPr>
            <a:lstStyle>
              <a:lvl1pPr>
                <a:defRPr>
                  <a:solidFill>
                    <a:schemeClr val="tx1"/>
                  </a:solidFill>
                  <a:latin typeface="Arial" charset="0"/>
                  <a:ea typeface="ＭＳ Ｐゴシック" charset="0"/>
                </a:defRPr>
              </a:lvl1pPr>
              <a:lvl2pPr marL="409575">
                <a:defRPr>
                  <a:solidFill>
                    <a:schemeClr val="tx1"/>
                  </a:solidFill>
                  <a:latin typeface="Arial" charset="0"/>
                  <a:ea typeface="ＭＳ Ｐゴシック" charset="0"/>
                </a:defRPr>
              </a:lvl2pPr>
              <a:lvl3pPr marL="820738">
                <a:defRPr>
                  <a:solidFill>
                    <a:schemeClr val="tx1"/>
                  </a:solidFill>
                  <a:latin typeface="Arial" charset="0"/>
                  <a:ea typeface="ＭＳ Ｐゴシック" charset="0"/>
                </a:defRPr>
              </a:lvl3pPr>
              <a:lvl4pPr marL="1230313">
                <a:defRPr>
                  <a:solidFill>
                    <a:schemeClr val="tx1"/>
                  </a:solidFill>
                  <a:latin typeface="Arial" charset="0"/>
                  <a:ea typeface="ＭＳ Ｐゴシック" charset="0"/>
                </a:defRPr>
              </a:lvl4pPr>
              <a:lvl5pPr marL="1641475">
                <a:defRPr>
                  <a:solidFill>
                    <a:schemeClr val="tx1"/>
                  </a:solidFill>
                  <a:latin typeface="Arial" charset="0"/>
                  <a:ea typeface="ＭＳ Ｐゴシック" charset="0"/>
                </a:defRPr>
              </a:lvl5pPr>
              <a:lvl6pPr marL="2098675" fontAlgn="base">
                <a:spcBef>
                  <a:spcPct val="0"/>
                </a:spcBef>
                <a:spcAft>
                  <a:spcPct val="0"/>
                </a:spcAft>
                <a:defRPr>
                  <a:solidFill>
                    <a:schemeClr val="tx1"/>
                  </a:solidFill>
                  <a:latin typeface="Arial" charset="0"/>
                  <a:ea typeface="ＭＳ Ｐゴシック" charset="0"/>
                </a:defRPr>
              </a:lvl6pPr>
              <a:lvl7pPr marL="2555875" fontAlgn="base">
                <a:spcBef>
                  <a:spcPct val="0"/>
                </a:spcBef>
                <a:spcAft>
                  <a:spcPct val="0"/>
                </a:spcAft>
                <a:defRPr>
                  <a:solidFill>
                    <a:schemeClr val="tx1"/>
                  </a:solidFill>
                  <a:latin typeface="Arial" charset="0"/>
                  <a:ea typeface="ＭＳ Ｐゴシック" charset="0"/>
                </a:defRPr>
              </a:lvl7pPr>
              <a:lvl8pPr marL="3013075" fontAlgn="base">
                <a:spcBef>
                  <a:spcPct val="0"/>
                </a:spcBef>
                <a:spcAft>
                  <a:spcPct val="0"/>
                </a:spcAft>
                <a:defRPr>
                  <a:solidFill>
                    <a:schemeClr val="tx1"/>
                  </a:solidFill>
                  <a:latin typeface="Arial" charset="0"/>
                  <a:ea typeface="ＭＳ Ｐゴシック" charset="0"/>
                </a:defRPr>
              </a:lvl8pPr>
              <a:lvl9pPr marL="3470275" fontAlgn="base">
                <a:spcBef>
                  <a:spcPct val="0"/>
                </a:spcBef>
                <a:spcAft>
                  <a:spcPct val="0"/>
                </a:spcAft>
                <a:defRPr>
                  <a:solidFill>
                    <a:schemeClr val="tx1"/>
                  </a:solidFill>
                  <a:latin typeface="Arial" charset="0"/>
                  <a:ea typeface="ＭＳ Ｐゴシック" charset="0"/>
                </a:defRPr>
              </a:lvl9pPr>
            </a:lstStyle>
            <a:p>
              <a:pPr algn="ctr">
                <a:lnSpc>
                  <a:spcPct val="90000"/>
                </a:lnSpc>
              </a:pPr>
              <a:r>
                <a:rPr lang="en-GB" sz="1500">
                  <a:latin typeface="Arial Unicode MS" charset="0"/>
                  <a:ea typeface="Arial Unicode MS" charset="0"/>
                  <a:cs typeface="Arial" charset="0"/>
                </a:rPr>
                <a:t>Output target (Failure)</a:t>
              </a:r>
            </a:p>
          </p:txBody>
        </p:sp>
        <p:sp>
          <p:nvSpPr>
            <p:cNvPr id="196637" name="Line 29"/>
            <p:cNvSpPr>
              <a:spLocks noChangeShapeType="1"/>
            </p:cNvSpPr>
            <p:nvPr/>
          </p:nvSpPr>
          <p:spPr bwMode="auto">
            <a:xfrm>
              <a:off x="2352" y="2130"/>
              <a:ext cx="113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96638" name="Line 30"/>
            <p:cNvSpPr>
              <a:spLocks noChangeShapeType="1"/>
            </p:cNvSpPr>
            <p:nvPr/>
          </p:nvSpPr>
          <p:spPr bwMode="auto">
            <a:xfrm>
              <a:off x="3486" y="906"/>
              <a:ext cx="0" cy="12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96639" name="Line 31"/>
            <p:cNvSpPr>
              <a:spLocks noChangeShapeType="1"/>
            </p:cNvSpPr>
            <p:nvPr/>
          </p:nvSpPr>
          <p:spPr bwMode="auto">
            <a:xfrm>
              <a:off x="3486" y="906"/>
              <a:ext cx="90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pic>
          <p:nvPicPr>
            <p:cNvPr id="19664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2" y="679"/>
              <a:ext cx="726" cy="4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6642" name="Group 34"/>
          <p:cNvGrpSpPr>
            <a:grpSpLocks/>
          </p:cNvGrpSpPr>
          <p:nvPr/>
        </p:nvGrpSpPr>
        <p:grpSpPr bwMode="auto">
          <a:xfrm>
            <a:off x="1130300" y="3124200"/>
            <a:ext cx="523875" cy="317500"/>
            <a:chOff x="1490" y="3401"/>
            <a:chExt cx="725" cy="453"/>
          </a:xfrm>
        </p:grpSpPr>
        <p:sp>
          <p:nvSpPr>
            <p:cNvPr id="196643" name="Rectangle 35"/>
            <p:cNvSpPr>
              <a:spLocks noChangeArrowheads="1"/>
            </p:cNvSpPr>
            <p:nvPr/>
          </p:nvSpPr>
          <p:spPr bwMode="auto">
            <a:xfrm>
              <a:off x="1490" y="3401"/>
              <a:ext cx="725" cy="453"/>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01870" tIns="50935" rIns="101870" bIns="50935" anchor="ctr"/>
            <a:lstStyle/>
            <a:p>
              <a:endParaRPr lang="en-US"/>
            </a:p>
          </p:txBody>
        </p:sp>
        <p:sp>
          <p:nvSpPr>
            <p:cNvPr id="196644" name="Line 36"/>
            <p:cNvSpPr>
              <a:spLocks noChangeShapeType="1"/>
            </p:cNvSpPr>
            <p:nvPr/>
          </p:nvSpPr>
          <p:spPr bwMode="auto">
            <a:xfrm>
              <a:off x="1490" y="3401"/>
              <a:ext cx="363" cy="181"/>
            </a:xfrm>
            <a:prstGeom prst="line">
              <a:avLst/>
            </a:prstGeom>
            <a:no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1870" tIns="50935" rIns="101870" bIns="50935"/>
            <a:lstStyle/>
            <a:p>
              <a:endParaRPr lang="en-US"/>
            </a:p>
          </p:txBody>
        </p:sp>
        <p:sp>
          <p:nvSpPr>
            <p:cNvPr id="196645" name="Line 37"/>
            <p:cNvSpPr>
              <a:spLocks noChangeShapeType="1"/>
            </p:cNvSpPr>
            <p:nvPr/>
          </p:nvSpPr>
          <p:spPr bwMode="auto">
            <a:xfrm flipV="1">
              <a:off x="1853" y="3401"/>
              <a:ext cx="362" cy="181"/>
            </a:xfrm>
            <a:prstGeom prst="line">
              <a:avLst/>
            </a:prstGeom>
            <a:noFill/>
            <a:ln w="9525">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1870" tIns="50935" rIns="101870" bIns="50935"/>
            <a:lstStyle/>
            <a:p>
              <a:endParaRPr lang="en-US"/>
            </a:p>
          </p:txBody>
        </p:sp>
      </p:grpSp>
      <p:pic>
        <p:nvPicPr>
          <p:cNvPr id="196646" name="Picture 38" descr="j023209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3450" y="2617788"/>
            <a:ext cx="1165225" cy="1335087"/>
          </a:xfrm>
          <a:prstGeom prst="rect">
            <a:avLst/>
          </a:prstGeom>
          <a:noFill/>
          <a:extLst>
            <a:ext uri="{909E8E84-426E-40dd-AFC4-6F175D3DCCD1}">
              <a14:hiddenFill xmlns:a14="http://schemas.microsoft.com/office/drawing/2010/main">
                <a:solidFill>
                  <a:srgbClr val="FFFFFF"/>
                </a:solidFill>
              </a14:hiddenFill>
            </a:ext>
          </a:extLst>
        </p:spPr>
      </p:pic>
      <p:pic>
        <p:nvPicPr>
          <p:cNvPr id="196647" name="Picture 39" descr="j023209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43800" y="838200"/>
            <a:ext cx="1166813" cy="1335088"/>
          </a:xfrm>
          <a:prstGeom prst="rect">
            <a:avLst/>
          </a:prstGeom>
          <a:noFill/>
          <a:extLst>
            <a:ext uri="{909E8E84-426E-40dd-AFC4-6F175D3DCCD1}">
              <a14:hiddenFill xmlns:a14="http://schemas.microsoft.com/office/drawing/2010/main">
                <a:solidFill>
                  <a:srgbClr val="FFFFFF"/>
                </a:solidFill>
              </a14:hiddenFill>
            </a:ext>
          </a:extLst>
        </p:spPr>
      </p:pic>
      <p:sp>
        <p:nvSpPr>
          <p:cNvPr id="196648" name="AutoShape 40"/>
          <p:cNvSpPr>
            <a:spLocks noChangeArrowheads="1"/>
          </p:cNvSpPr>
          <p:nvPr/>
        </p:nvSpPr>
        <p:spPr bwMode="auto">
          <a:xfrm>
            <a:off x="7807325" y="1092200"/>
            <a:ext cx="588963" cy="573088"/>
          </a:xfrm>
          <a:prstGeom prst="smileyFace">
            <a:avLst>
              <a:gd name="adj" fmla="val -4653"/>
            </a:avLst>
          </a:prstGeom>
          <a:solidFill>
            <a:srgbClr val="FFFF00"/>
          </a:solidFill>
          <a:ln w="254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6649" name="Rectangle 41"/>
          <p:cNvSpPr>
            <a:spLocks noChangeArrowheads="1"/>
          </p:cNvSpPr>
          <p:nvPr/>
        </p:nvSpPr>
        <p:spPr bwMode="auto">
          <a:xfrm>
            <a:off x="457200" y="4597400"/>
            <a:ext cx="2441575" cy="152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FontTx/>
              <a:buChar char="•"/>
            </a:pPr>
            <a:r>
              <a:rPr lang="en-GB" sz="2400" dirty="0"/>
              <a:t>Reusable</a:t>
            </a:r>
          </a:p>
          <a:p>
            <a:pPr marL="342900" indent="-342900">
              <a:spcBef>
                <a:spcPct val="20000"/>
              </a:spcBef>
              <a:buFontTx/>
              <a:buChar char="•"/>
            </a:pPr>
            <a:r>
              <a:rPr lang="en-GB" sz="2400" dirty="0"/>
              <a:t>Scalable</a:t>
            </a:r>
          </a:p>
          <a:p>
            <a:pPr marL="342900" indent="-342900">
              <a:spcBef>
                <a:spcPct val="20000"/>
              </a:spcBef>
              <a:buFontTx/>
              <a:buChar char="•"/>
            </a:pPr>
            <a:r>
              <a:rPr lang="en-GB" sz="2400" dirty="0"/>
              <a:t>Transactional</a:t>
            </a:r>
          </a:p>
        </p:txBody>
      </p:sp>
      <p:sp>
        <p:nvSpPr>
          <p:cNvPr id="2" name="Title 1"/>
          <p:cNvSpPr>
            <a:spLocks noGrp="1"/>
          </p:cNvSpPr>
          <p:nvPr>
            <p:ph type="title"/>
          </p:nvPr>
        </p:nvSpPr>
        <p:spPr/>
        <p:txBody>
          <a:bodyPr/>
          <a:lstStyle/>
          <a:p>
            <a:r>
              <a:rPr lang="en-US" dirty="0" smtClean="0"/>
              <a:t>Message flows</a:t>
            </a:r>
            <a:endParaRPr lang="en-US"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4</a:t>
            </a:fld>
            <a:endParaRPr lang="en-US" dirty="0"/>
          </a:p>
        </p:txBody>
      </p:sp>
    </p:spTree>
    <p:extLst>
      <p:ext uri="{BB962C8B-B14F-4D97-AF65-F5344CB8AC3E}">
        <p14:creationId xmlns:p14="http://schemas.microsoft.com/office/powerpoint/2010/main" val="274009917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96621"/>
                                        </p:tgtEl>
                                        <p:attrNameLst>
                                          <p:attrName>style.visibility</p:attrName>
                                        </p:attrNameLst>
                                      </p:cBhvr>
                                      <p:to>
                                        <p:strVal val="visible"/>
                                      </p:to>
                                    </p:set>
                                    <p:animEffect transition="in" filter="dissolve">
                                      <p:cBhvr>
                                        <p:cTn id="7" dur="500"/>
                                        <p:tgtEl>
                                          <p:spTgt spid="1966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3" presetClass="path" presetSubtype="0" repeatCount="3000" accel="50000" decel="50000" fill="hold" nodeType="clickEffect">
                                  <p:stCondLst>
                                    <p:cond delay="0"/>
                                  </p:stCondLst>
                                  <p:childTnLst>
                                    <p:animMotion origin="layout" path="M 4.64646E-6 4.24837E-6 L 0.70975 0.00551 " pathEditMode="relative" rAng="0" ptsTypes="AA">
                                      <p:cBhvr>
                                        <p:cTn id="11" dur="2000" fill="hold"/>
                                        <p:tgtEl>
                                          <p:spTgt spid="196621"/>
                                        </p:tgtEl>
                                        <p:attrNameLst>
                                          <p:attrName>ppt_x</p:attrName>
                                          <p:attrName>ppt_y</p:attrName>
                                        </p:attrNameLst>
                                      </p:cBhvr>
                                      <p:rCtr x="35480" y="266"/>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96612"/>
                                        </p:tgtEl>
                                        <p:attrNameLst>
                                          <p:attrName>style.visibility</p:attrName>
                                        </p:attrNameLst>
                                      </p:cBhvr>
                                      <p:to>
                                        <p:strVal val="visible"/>
                                      </p:to>
                                    </p:set>
                                    <p:animEffect transition="in" filter="wipe(down)">
                                      <p:cBhvr>
                                        <p:cTn id="16" dur="500"/>
                                        <p:tgtEl>
                                          <p:spTgt spid="196612"/>
                                        </p:tgtEl>
                                      </p:cBhvr>
                                    </p:animEffect>
                                  </p:childTnLst>
                                </p:cTn>
                              </p:par>
                              <p:par>
                                <p:cTn id="17" presetID="1" presetClass="exit" presetSubtype="0" fill="hold" nodeType="withEffect">
                                  <p:stCondLst>
                                    <p:cond delay="0"/>
                                  </p:stCondLst>
                                  <p:childTnLst>
                                    <p:set>
                                      <p:cBhvr>
                                        <p:cTn id="18" dur="1" fill="hold">
                                          <p:stCondLst>
                                            <p:cond delay="0"/>
                                          </p:stCondLst>
                                        </p:cTn>
                                        <p:tgtEl>
                                          <p:spTgt spid="196621"/>
                                        </p:tgtEl>
                                        <p:attrNameLst>
                                          <p:attrName>style.visibility</p:attrName>
                                        </p:attrNameLst>
                                      </p:cBhvr>
                                      <p:to>
                                        <p:strVal val="hidden"/>
                                      </p:to>
                                    </p:set>
                                  </p:childTnLst>
                                </p:cTn>
                              </p:par>
                              <p:par>
                                <p:cTn id="19" presetID="22" presetClass="entr" presetSubtype="4" fill="hold" grpId="0" nodeType="withEffect">
                                  <p:stCondLst>
                                    <p:cond delay="0"/>
                                  </p:stCondLst>
                                  <p:childTnLst>
                                    <p:set>
                                      <p:cBhvr>
                                        <p:cTn id="20" dur="1" fill="hold">
                                          <p:stCondLst>
                                            <p:cond delay="0"/>
                                          </p:stCondLst>
                                        </p:cTn>
                                        <p:tgtEl>
                                          <p:spTgt spid="196610"/>
                                        </p:tgtEl>
                                        <p:attrNameLst>
                                          <p:attrName>style.visibility</p:attrName>
                                        </p:attrNameLst>
                                      </p:cBhvr>
                                      <p:to>
                                        <p:strVal val="visible"/>
                                      </p:to>
                                    </p:set>
                                    <p:animEffect transition="in" filter="wipe(down)">
                                      <p:cBhvr>
                                        <p:cTn id="21" dur="500"/>
                                        <p:tgtEl>
                                          <p:spTgt spid="196610"/>
                                        </p:tgtEl>
                                      </p:cBhvr>
                                    </p:animEffect>
                                  </p:childTnLst>
                                </p:cTn>
                              </p:par>
                              <p:par>
                                <p:cTn id="22" presetID="22" presetClass="entr" presetSubtype="4" fill="hold" nodeType="withEffect">
                                  <p:stCondLst>
                                    <p:cond delay="0"/>
                                  </p:stCondLst>
                                  <p:childTnLst>
                                    <p:set>
                                      <p:cBhvr>
                                        <p:cTn id="23" dur="1" fill="hold">
                                          <p:stCondLst>
                                            <p:cond delay="0"/>
                                          </p:stCondLst>
                                        </p:cTn>
                                        <p:tgtEl>
                                          <p:spTgt spid="196613"/>
                                        </p:tgtEl>
                                        <p:attrNameLst>
                                          <p:attrName>style.visibility</p:attrName>
                                        </p:attrNameLst>
                                      </p:cBhvr>
                                      <p:to>
                                        <p:strVal val="visible"/>
                                      </p:to>
                                    </p:set>
                                    <p:animEffect transition="in" filter="wipe(down)">
                                      <p:cBhvr>
                                        <p:cTn id="24" dur="500"/>
                                        <p:tgtEl>
                                          <p:spTgt spid="196613"/>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96614"/>
                                        </p:tgtEl>
                                        <p:attrNameLst>
                                          <p:attrName>style.visibility</p:attrName>
                                        </p:attrNameLst>
                                      </p:cBhvr>
                                      <p:to>
                                        <p:strVal val="visible"/>
                                      </p:to>
                                    </p:set>
                                    <p:animEffect transition="in" filter="wipe(down)">
                                      <p:cBhvr>
                                        <p:cTn id="27" dur="500"/>
                                        <p:tgtEl>
                                          <p:spTgt spid="196614"/>
                                        </p:tgtEl>
                                      </p:cBhvr>
                                    </p:animEffect>
                                  </p:childTnLst>
                                </p:cTn>
                              </p:par>
                              <p:par>
                                <p:cTn id="28" presetID="22" presetClass="entr" presetSubtype="4" fill="hold" nodeType="withEffect">
                                  <p:stCondLst>
                                    <p:cond delay="0"/>
                                  </p:stCondLst>
                                  <p:childTnLst>
                                    <p:set>
                                      <p:cBhvr>
                                        <p:cTn id="29" dur="1" fill="hold">
                                          <p:stCondLst>
                                            <p:cond delay="0"/>
                                          </p:stCondLst>
                                        </p:cTn>
                                        <p:tgtEl>
                                          <p:spTgt spid="196611"/>
                                        </p:tgtEl>
                                        <p:attrNameLst>
                                          <p:attrName>style.visibility</p:attrName>
                                        </p:attrNameLst>
                                      </p:cBhvr>
                                      <p:to>
                                        <p:strVal val="visible"/>
                                      </p:to>
                                    </p:set>
                                    <p:animEffect transition="in" filter="wipe(down)">
                                      <p:cBhvr>
                                        <p:cTn id="30" dur="500"/>
                                        <p:tgtEl>
                                          <p:spTgt spid="19661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96615"/>
                                        </p:tgtEl>
                                        <p:attrNameLst>
                                          <p:attrName>style.visibility</p:attrName>
                                        </p:attrNameLst>
                                      </p:cBhvr>
                                      <p:to>
                                        <p:strVal val="visible"/>
                                      </p:to>
                                    </p:set>
                                    <p:animEffect transition="in" filter="wipe(down)">
                                      <p:cBhvr>
                                        <p:cTn id="33" dur="500"/>
                                        <p:tgtEl>
                                          <p:spTgt spid="196615"/>
                                        </p:tgtEl>
                                      </p:cBhvr>
                                    </p:animEffect>
                                  </p:childTnLst>
                                </p:cTn>
                              </p:par>
                              <p:par>
                                <p:cTn id="34" presetID="22" presetClass="entr" presetSubtype="4" fill="hold" nodeType="withEffect">
                                  <p:stCondLst>
                                    <p:cond delay="0"/>
                                  </p:stCondLst>
                                  <p:childTnLst>
                                    <p:set>
                                      <p:cBhvr>
                                        <p:cTn id="35" dur="1" fill="hold">
                                          <p:stCondLst>
                                            <p:cond delay="0"/>
                                          </p:stCondLst>
                                        </p:cTn>
                                        <p:tgtEl>
                                          <p:spTgt spid="196633"/>
                                        </p:tgtEl>
                                        <p:attrNameLst>
                                          <p:attrName>style.visibility</p:attrName>
                                        </p:attrNameLst>
                                      </p:cBhvr>
                                      <p:to>
                                        <p:strVal val="visible"/>
                                      </p:to>
                                    </p:set>
                                    <p:animEffect transition="in" filter="wipe(down)">
                                      <p:cBhvr>
                                        <p:cTn id="36" dur="500"/>
                                        <p:tgtEl>
                                          <p:spTgt spid="196633"/>
                                        </p:tgtEl>
                                      </p:cBhvr>
                                    </p:animEffect>
                                  </p:childTnLst>
                                </p:cTn>
                              </p:par>
                            </p:childTnLst>
                          </p:cTn>
                        </p:par>
                        <p:par>
                          <p:cTn id="37" fill="hold" nodeType="afterGroup">
                            <p:stCondLst>
                              <p:cond delay="500"/>
                            </p:stCondLst>
                            <p:childTnLst>
                              <p:par>
                                <p:cTn id="38" presetID="0" presetClass="path" presetSubtype="0" accel="50000" decel="50000" fill="hold" nodeType="afterEffect">
                                  <p:stCondLst>
                                    <p:cond delay="0"/>
                                  </p:stCondLst>
                                  <p:childTnLst>
                                    <p:animMotion origin="layout" path="M 4.64646E-6 1.04575E-6 L 0.28756 0.00143 L 0.28693 0.31025 L 0.38431 0.31168 " pathEditMode="relative" rAng="0" ptsTypes="AAAA">
                                      <p:cBhvr>
                                        <p:cTn id="39" dur="2000" fill="hold"/>
                                        <p:tgtEl>
                                          <p:spTgt spid="196625"/>
                                        </p:tgtEl>
                                        <p:attrNameLst>
                                          <p:attrName>ppt_x</p:attrName>
                                          <p:attrName>ppt_y</p:attrName>
                                        </p:attrNameLst>
                                      </p:cBhvr>
                                      <p:rCtr x="19208" y="15584"/>
                                    </p:animMotion>
                                  </p:childTnLst>
                                </p:cTn>
                              </p:par>
                            </p:childTnLst>
                          </p:cTn>
                        </p:par>
                        <p:par>
                          <p:cTn id="40" fill="hold" nodeType="afterGroup">
                            <p:stCondLst>
                              <p:cond delay="2500"/>
                            </p:stCondLst>
                            <p:childTnLst>
                              <p:par>
                                <p:cTn id="41" presetID="1" presetClass="exit" presetSubtype="0" fill="hold" nodeType="afterEffect">
                                  <p:stCondLst>
                                    <p:cond delay="0"/>
                                  </p:stCondLst>
                                  <p:childTnLst>
                                    <p:set>
                                      <p:cBhvr>
                                        <p:cTn id="42" dur="1" fill="hold">
                                          <p:stCondLst>
                                            <p:cond delay="0"/>
                                          </p:stCondLst>
                                        </p:cTn>
                                        <p:tgtEl>
                                          <p:spTgt spid="196625"/>
                                        </p:tgtEl>
                                        <p:attrNameLst>
                                          <p:attrName>style.visibility</p:attrName>
                                        </p:attrNameLst>
                                      </p:cBhvr>
                                      <p:to>
                                        <p:strVal val="hidden"/>
                                      </p:to>
                                    </p:set>
                                  </p:childTnLst>
                                </p:cTn>
                              </p:par>
                            </p:childTnLst>
                          </p:cTn>
                        </p:par>
                        <p:par>
                          <p:cTn id="43" fill="hold" nodeType="afterGroup">
                            <p:stCondLst>
                              <p:cond delay="2500"/>
                            </p:stCondLst>
                            <p:childTnLst>
                              <p:par>
                                <p:cTn id="44" presetID="1" presetClass="entr" presetSubtype="0" fill="hold" nodeType="afterEffect">
                                  <p:stCondLst>
                                    <p:cond delay="0"/>
                                  </p:stCondLst>
                                  <p:childTnLst>
                                    <p:set>
                                      <p:cBhvr>
                                        <p:cTn id="45" dur="1" fill="hold">
                                          <p:stCondLst>
                                            <p:cond delay="0"/>
                                          </p:stCondLst>
                                        </p:cTn>
                                        <p:tgtEl>
                                          <p:spTgt spid="196629"/>
                                        </p:tgtEl>
                                        <p:attrNameLst>
                                          <p:attrName>style.visibility</p:attrName>
                                        </p:attrNameLst>
                                      </p:cBhvr>
                                      <p:to>
                                        <p:strVal val="visible"/>
                                      </p:to>
                                    </p:set>
                                  </p:childTnLst>
                                </p:cTn>
                              </p:par>
                            </p:childTnLst>
                          </p:cTn>
                        </p:par>
                        <p:par>
                          <p:cTn id="46" fill="hold" nodeType="afterGroup">
                            <p:stCondLst>
                              <p:cond delay="2500"/>
                            </p:stCondLst>
                            <p:childTnLst>
                              <p:par>
                                <p:cTn id="47" presetID="63" presetClass="path" presetSubtype="0" accel="50000" decel="50000" fill="hold" nodeType="afterEffect">
                                  <p:stCondLst>
                                    <p:cond delay="0"/>
                                  </p:stCondLst>
                                  <p:childTnLst>
                                    <p:animMotion origin="layout" path="M -0.01104 0.01777 L 0.32182 0.01777 " pathEditMode="relative" rAng="0" ptsTypes="AA">
                                      <p:cBhvr>
                                        <p:cTn id="48" dur="1000" fill="hold"/>
                                        <p:tgtEl>
                                          <p:spTgt spid="196629"/>
                                        </p:tgtEl>
                                        <p:attrNameLst>
                                          <p:attrName>ppt_x</p:attrName>
                                          <p:attrName>ppt_y</p:attrName>
                                        </p:attrNameLst>
                                      </p:cBhvr>
                                      <p:rCtr x="16635" y="0"/>
                                    </p:animMotion>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nodeType="clickEffect">
                                  <p:stCondLst>
                                    <p:cond delay="0"/>
                                  </p:stCondLst>
                                  <p:childTnLst>
                                    <p:set>
                                      <p:cBhvr>
                                        <p:cTn id="52" dur="1" fill="hold">
                                          <p:stCondLst>
                                            <p:cond delay="0"/>
                                          </p:stCondLst>
                                        </p:cTn>
                                        <p:tgtEl>
                                          <p:spTgt spid="196635"/>
                                        </p:tgtEl>
                                        <p:attrNameLst>
                                          <p:attrName>style.visibility</p:attrName>
                                        </p:attrNameLst>
                                      </p:cBhvr>
                                      <p:to>
                                        <p:strVal val="visible"/>
                                      </p:to>
                                    </p:set>
                                    <p:animEffect transition="in" filter="wipe(down)">
                                      <p:cBhvr>
                                        <p:cTn id="53" dur="500"/>
                                        <p:tgtEl>
                                          <p:spTgt spid="196635"/>
                                        </p:tgtEl>
                                      </p:cBhvr>
                                    </p:animEffect>
                                  </p:childTnLst>
                                </p:cTn>
                              </p:par>
                              <p:par>
                                <p:cTn id="54" presetID="22" presetClass="entr" presetSubtype="4" fill="hold" nodeType="withEffect">
                                  <p:stCondLst>
                                    <p:cond delay="0"/>
                                  </p:stCondLst>
                                  <p:childTnLst>
                                    <p:set>
                                      <p:cBhvr>
                                        <p:cTn id="55" dur="1" fill="hold">
                                          <p:stCondLst>
                                            <p:cond delay="0"/>
                                          </p:stCondLst>
                                        </p:cTn>
                                        <p:tgtEl>
                                          <p:spTgt spid="196647"/>
                                        </p:tgtEl>
                                        <p:attrNameLst>
                                          <p:attrName>style.visibility</p:attrName>
                                        </p:attrNameLst>
                                      </p:cBhvr>
                                      <p:to>
                                        <p:strVal val="visible"/>
                                      </p:to>
                                    </p:set>
                                    <p:animEffect transition="in" filter="wipe(down)">
                                      <p:cBhvr>
                                        <p:cTn id="56" dur="500"/>
                                        <p:tgtEl>
                                          <p:spTgt spid="196647"/>
                                        </p:tgtEl>
                                      </p:cBhvr>
                                    </p:animEffect>
                                  </p:childTnLst>
                                </p:cTn>
                              </p:par>
                            </p:childTnLst>
                          </p:cTn>
                        </p:par>
                        <p:par>
                          <p:cTn id="57" fill="hold" nodeType="afterGroup">
                            <p:stCondLst>
                              <p:cond delay="500"/>
                            </p:stCondLst>
                            <p:childTnLst>
                              <p:par>
                                <p:cTn id="58" presetID="0" presetClass="path" presetSubtype="0" repeatCount="3000" accel="50000" decel="50000" fill="hold" nodeType="afterEffect">
                                  <p:stCondLst>
                                    <p:cond delay="0"/>
                                  </p:stCondLst>
                                  <p:childTnLst>
                                    <p:animMotion origin="layout" path="M -0.00142 -0.02308 L 0.39536 -0.02308 L 0.39536 -0.28043 L 0.71449 -0.27553 " pathEditMode="relative" rAng="0" ptsTypes="AAAA">
                                      <p:cBhvr>
                                        <p:cTn id="59" dur="2000" fill="hold"/>
                                        <p:tgtEl>
                                          <p:spTgt spid="196642"/>
                                        </p:tgtEl>
                                        <p:attrNameLst>
                                          <p:attrName>ppt_x</p:attrName>
                                          <p:attrName>ppt_y</p:attrName>
                                        </p:attrNameLst>
                                      </p:cBhvr>
                                      <p:rCtr x="35795" y="-12868"/>
                                    </p:animMotion>
                                  </p:childTnLst>
                                </p:cTn>
                              </p:par>
                              <p:par>
                                <p:cTn id="60" presetID="10" presetClass="entr" presetSubtype="0" fill="hold" grpId="0" nodeType="withEffect">
                                  <p:stCondLst>
                                    <p:cond delay="0"/>
                                  </p:stCondLst>
                                  <p:childTnLst>
                                    <p:set>
                                      <p:cBhvr>
                                        <p:cTn id="61" dur="1" fill="hold">
                                          <p:stCondLst>
                                            <p:cond delay="0"/>
                                          </p:stCondLst>
                                        </p:cTn>
                                        <p:tgtEl>
                                          <p:spTgt spid="196648"/>
                                        </p:tgtEl>
                                        <p:attrNameLst>
                                          <p:attrName>style.visibility</p:attrName>
                                        </p:attrNameLst>
                                      </p:cBhvr>
                                      <p:to>
                                        <p:strVal val="visible"/>
                                      </p:to>
                                    </p:set>
                                    <p:animEffect transition="in" filter="fade">
                                      <p:cBhvr>
                                        <p:cTn id="62" dur="3000"/>
                                        <p:tgtEl>
                                          <p:spTgt spid="196648"/>
                                        </p:tgtEl>
                                      </p:cBhvr>
                                    </p:animEffect>
                                  </p:childTnLst>
                                </p:cTn>
                              </p:par>
                              <p:par>
                                <p:cTn id="63" presetID="1" presetClass="exit" presetSubtype="0" fill="hold" nodeType="withEffect">
                                  <p:stCondLst>
                                    <p:cond delay="0"/>
                                  </p:stCondLst>
                                  <p:childTnLst>
                                    <p:set>
                                      <p:cBhvr>
                                        <p:cTn id="64" dur="1" fill="hold">
                                          <p:stCondLst>
                                            <p:cond delay="0"/>
                                          </p:stCondLst>
                                        </p:cTn>
                                        <p:tgtEl>
                                          <p:spTgt spid="196642"/>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96649">
                                            <p:txEl>
                                              <p:pRg st="0" end="0"/>
                                            </p:txEl>
                                          </p:spTgt>
                                        </p:tgtEl>
                                        <p:attrNameLst>
                                          <p:attrName>style.visibility</p:attrName>
                                        </p:attrNameLst>
                                      </p:cBhvr>
                                      <p:to>
                                        <p:strVal val="visible"/>
                                      </p:to>
                                    </p:set>
                                  </p:childTnLst>
                                </p:cTn>
                              </p:par>
                            </p:childTnLst>
                          </p:cTn>
                        </p:par>
                        <p:par>
                          <p:cTn id="69" fill="hold" nodeType="afterGroup">
                            <p:stCondLst>
                              <p:cond delay="0"/>
                            </p:stCondLst>
                            <p:childTnLst>
                              <p:par>
                                <p:cTn id="70" presetID="1" presetClass="entr" presetSubtype="0" fill="hold" grpId="0" nodeType="afterEffect">
                                  <p:stCondLst>
                                    <p:cond delay="0"/>
                                  </p:stCondLst>
                                  <p:childTnLst>
                                    <p:set>
                                      <p:cBhvr>
                                        <p:cTn id="71" dur="1" fill="hold">
                                          <p:stCondLst>
                                            <p:cond delay="0"/>
                                          </p:stCondLst>
                                        </p:cTn>
                                        <p:tgtEl>
                                          <p:spTgt spid="196649">
                                            <p:txEl>
                                              <p:pRg st="1" end="1"/>
                                            </p:txEl>
                                          </p:spTgt>
                                        </p:tgtEl>
                                        <p:attrNameLst>
                                          <p:attrName>style.visibility</p:attrName>
                                        </p:attrNameLst>
                                      </p:cBhvr>
                                      <p:to>
                                        <p:strVal val="visible"/>
                                      </p:to>
                                    </p:set>
                                  </p:childTnLst>
                                </p:cTn>
                              </p:par>
                            </p:childTnLst>
                          </p:cTn>
                        </p:par>
                        <p:par>
                          <p:cTn id="72" fill="hold" nodeType="afterGroup">
                            <p:stCondLst>
                              <p:cond delay="0"/>
                            </p:stCondLst>
                            <p:childTnLst>
                              <p:par>
                                <p:cTn id="73" presetID="1" presetClass="entr" presetSubtype="0" fill="hold" grpId="0" nodeType="afterEffect">
                                  <p:stCondLst>
                                    <p:cond delay="0"/>
                                  </p:stCondLst>
                                  <p:childTnLst>
                                    <p:set>
                                      <p:cBhvr>
                                        <p:cTn id="74" dur="1" fill="hold">
                                          <p:stCondLst>
                                            <p:cond delay="0"/>
                                          </p:stCondLst>
                                        </p:cTn>
                                        <p:tgtEl>
                                          <p:spTgt spid="1966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animBg="1"/>
      <p:bldP spid="196612" grpId="0"/>
      <p:bldP spid="196614" grpId="0" animBg="1"/>
      <p:bldP spid="196615" grpId="0"/>
      <p:bldP spid="196648" grpId="0" animBg="1"/>
      <p:bldP spid="19664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ctrTitle"/>
          </p:nvPr>
        </p:nvSpPr>
        <p:spPr>
          <a:xfrm>
            <a:off x="418203" y="792659"/>
            <a:ext cx="4884907" cy="1040475"/>
          </a:xfrm>
          <a:ln>
            <a:noFill/>
          </a:ln>
        </p:spPr>
        <p:txBody>
          <a:bodyPr/>
          <a:lstStyle/>
          <a:p>
            <a:r>
              <a:rPr lang="en-US" dirty="0" smtClean="0"/>
              <a:t>Thank You</a:t>
            </a:r>
            <a:endParaRPr lang="en-US" dirty="0"/>
          </a:p>
        </p:txBody>
      </p:sp>
      <p:sp>
        <p:nvSpPr>
          <p:cNvPr id="3" name="Content Placeholder 2"/>
          <p:cNvSpPr txBox="1">
            <a:spLocks/>
          </p:cNvSpPr>
          <p:nvPr/>
        </p:nvSpPr>
        <p:spPr>
          <a:xfrm>
            <a:off x="332903" y="1984442"/>
            <a:ext cx="4150320" cy="2947482"/>
          </a:xfrm>
          <a:prstGeom prst="rect">
            <a:avLst/>
          </a:prstGeom>
        </p:spPr>
        <p:txBody>
          <a:bodyPr/>
          <a:lstStyle>
            <a:lvl1pPr marL="298450" indent="-298450" algn="l" defTabSz="457200" rtl="0" eaLnBrk="1" latinLnBrk="0" hangingPunct="1">
              <a:spcBef>
                <a:spcPct val="20000"/>
              </a:spcBef>
              <a:buClr>
                <a:schemeClr val="accent1"/>
              </a:buClr>
              <a:buSzPct val="100000"/>
              <a:buFont typeface="Arial"/>
              <a:buChar char="•"/>
              <a:defRPr sz="2200" kern="1200">
                <a:solidFill>
                  <a:schemeClr val="tx1"/>
                </a:solidFill>
                <a:latin typeface="+mn-lt"/>
                <a:ea typeface="+mn-ea"/>
                <a:cs typeface="+mn-cs"/>
              </a:defRPr>
            </a:lvl1pPr>
            <a:lvl2pPr marL="712788"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082675" indent="-228600" algn="l" defTabSz="457200" rtl="0" eaLnBrk="1" latinLnBrk="0" hangingPunct="1">
              <a:spcBef>
                <a:spcPct val="20000"/>
              </a:spcBef>
              <a:buFont typeface="Lucida Grande"/>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defTabSz="914400">
              <a:spcBef>
                <a:spcPct val="50000"/>
              </a:spcBef>
              <a:buFont typeface="Arial"/>
              <a:buNone/>
            </a:pPr>
            <a:r>
              <a:rPr lang="en-US" sz="2800" dirty="0" smtClean="0">
                <a:solidFill>
                  <a:srgbClr val="00B0F0"/>
                </a:solidFill>
              </a:rPr>
              <a:t>Your Feedback is Important!</a:t>
            </a:r>
          </a:p>
          <a:p>
            <a:pPr marL="0" indent="0" algn="ctr" defTabSz="914400">
              <a:buNone/>
            </a:pPr>
            <a:endParaRPr lang="en-US" dirty="0" smtClean="0">
              <a:solidFill>
                <a:srgbClr val="000000"/>
              </a:solidFill>
            </a:endParaRPr>
          </a:p>
          <a:p>
            <a:pPr marL="0" indent="0" algn="ctr" defTabSz="914400">
              <a:buFont typeface="Arial"/>
              <a:buNone/>
            </a:pPr>
            <a:r>
              <a:rPr lang="en-US" sz="1800" dirty="0" smtClean="0">
                <a:solidFill>
                  <a:srgbClr val="000000"/>
                </a:solidFill>
              </a:rPr>
              <a:t>Access the InterConnect 2015 Conference CONNECT Attendee Portal to complete your session surveys from your smartphone, </a:t>
            </a:r>
          </a:p>
          <a:p>
            <a:pPr marL="0" indent="0" algn="ctr" defTabSz="914400">
              <a:buFont typeface="Arial"/>
              <a:buNone/>
            </a:pPr>
            <a:r>
              <a:rPr lang="en-US" sz="1800" dirty="0" smtClean="0">
                <a:solidFill>
                  <a:srgbClr val="000000"/>
                </a:solidFill>
              </a:rPr>
              <a:t>laptop or conference kiosk.</a:t>
            </a:r>
          </a:p>
          <a:p>
            <a:endParaRPr lang="en-US" dirty="0"/>
          </a:p>
        </p:txBody>
      </p:sp>
    </p:spTree>
    <p:extLst>
      <p:ext uri="{BB962C8B-B14F-4D97-AF65-F5344CB8AC3E}">
        <p14:creationId xmlns:p14="http://schemas.microsoft.com/office/powerpoint/2010/main" val="491422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0" name="Rectangle 4"/>
          <p:cNvSpPr>
            <a:spLocks noChangeArrowheads="1"/>
          </p:cNvSpPr>
          <p:nvPr/>
        </p:nvSpPr>
        <p:spPr bwMode="auto">
          <a:xfrm>
            <a:off x="457200" y="1600200"/>
            <a:ext cx="791368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FontTx/>
              <a:buChar char="•"/>
            </a:pPr>
            <a:r>
              <a:rPr lang="en-GB" sz="1200" dirty="0" smtClean="0"/>
              <a:t>Message flows </a:t>
            </a:r>
            <a:r>
              <a:rPr lang="en-GB" sz="1200" dirty="0"/>
              <a:t>provide the processing sequence required to connect applications together.</a:t>
            </a:r>
          </a:p>
          <a:p>
            <a:pPr marL="342900" indent="-342900">
              <a:spcBef>
                <a:spcPct val="20000"/>
              </a:spcBef>
              <a:buFontTx/>
              <a:buChar char="•"/>
            </a:pPr>
            <a:endParaRPr lang="en-GB" sz="1200" dirty="0"/>
          </a:p>
          <a:p>
            <a:pPr marL="742950" lvl="1" indent="-285750">
              <a:spcBef>
                <a:spcPct val="20000"/>
              </a:spcBef>
              <a:buFontTx/>
              <a:buChar char="–"/>
            </a:pPr>
            <a:r>
              <a:rPr lang="en-GB" sz="1200" dirty="0" smtClean="0"/>
              <a:t>An message flow </a:t>
            </a:r>
            <a:r>
              <a:rPr lang="en-GB" sz="1200" dirty="0"/>
              <a:t>contains the set of operations required to take a message from an originating application and deliver copies of it, some possibly transformed, to any number of connected applications for processing.</a:t>
            </a:r>
          </a:p>
          <a:p>
            <a:pPr marL="742950" lvl="1" indent="-285750">
              <a:spcBef>
                <a:spcPct val="20000"/>
              </a:spcBef>
              <a:buFontTx/>
              <a:buChar char="–"/>
            </a:pPr>
            <a:r>
              <a:rPr lang="en-GB" sz="1200" dirty="0"/>
              <a:t>As </a:t>
            </a:r>
            <a:r>
              <a:rPr lang="en-GB" sz="1200" dirty="0" smtClean="0"/>
              <a:t>data passes </a:t>
            </a:r>
            <a:r>
              <a:rPr lang="en-GB" sz="1200" dirty="0"/>
              <a:t>through a </a:t>
            </a:r>
            <a:r>
              <a:rPr lang="en-GB" sz="1200" dirty="0" smtClean="0"/>
              <a:t>flow</a:t>
            </a:r>
            <a:r>
              <a:rPr lang="en-GB" sz="1200" dirty="0"/>
              <a:t>, it is transformed and routed according to the nodes it encounters, and the processing decisions made within those nodes. Later we'll see how the nodes can modify the values within, or transform the structure of, </a:t>
            </a:r>
            <a:r>
              <a:rPr lang="en-GB" sz="1200" dirty="0" smtClean="0"/>
              <a:t>data </a:t>
            </a:r>
            <a:r>
              <a:rPr lang="en-GB" sz="1200" dirty="0"/>
              <a:t>to provide the </a:t>
            </a:r>
            <a:r>
              <a:rPr lang="en-GB" sz="1200" dirty="0" smtClean="0"/>
              <a:t>transformations </a:t>
            </a:r>
            <a:r>
              <a:rPr lang="en-GB" sz="1200" dirty="0"/>
              <a:t>necessary to drive backend server applications.</a:t>
            </a:r>
          </a:p>
          <a:p>
            <a:pPr marL="742950" lvl="1" indent="-285750">
              <a:spcBef>
                <a:spcPct val="20000"/>
              </a:spcBef>
              <a:buFontTx/>
              <a:buChar char="–"/>
            </a:pPr>
            <a:r>
              <a:rPr lang="en-GB" sz="1200" dirty="0"/>
              <a:t>For a given </a:t>
            </a:r>
            <a:r>
              <a:rPr lang="en-GB" sz="1200" dirty="0" smtClean="0"/>
              <a:t>scenario</a:t>
            </a:r>
            <a:r>
              <a:rPr lang="en-GB" sz="1200" dirty="0"/>
              <a:t>, the </a:t>
            </a:r>
            <a:r>
              <a:rPr lang="en-GB" sz="1200" dirty="0" smtClean="0"/>
              <a:t>flow </a:t>
            </a:r>
            <a:r>
              <a:rPr lang="en-GB" sz="1200" dirty="0"/>
              <a:t>describes all possible outcomes when processing </a:t>
            </a:r>
            <a:r>
              <a:rPr lang="en-GB" sz="1200" dirty="0" smtClean="0"/>
              <a:t>data. </a:t>
            </a:r>
            <a:r>
              <a:rPr lang="en-GB" sz="1200" dirty="0"/>
              <a:t>For example, if the </a:t>
            </a:r>
            <a:r>
              <a:rPr lang="en-GB" sz="1200" dirty="0" smtClean="0"/>
              <a:t>data has </a:t>
            </a:r>
            <a:r>
              <a:rPr lang="en-GB" sz="1200" dirty="0"/>
              <a:t>a high monetary value, a copy of it might have to be routed to an audit application. Or if the </a:t>
            </a:r>
            <a:r>
              <a:rPr lang="en-GB" sz="1200" dirty="0" smtClean="0"/>
              <a:t>data </a:t>
            </a:r>
            <a:r>
              <a:rPr lang="en-GB" sz="1200" dirty="0"/>
              <a:t>is not well-formed (</a:t>
            </a:r>
            <a:r>
              <a:rPr lang="en-GB" sz="1200" dirty="0" smtClean="0"/>
              <a:t>maybe </a:t>
            </a:r>
            <a:r>
              <a:rPr lang="en-GB" sz="1200" dirty="0"/>
              <a:t>it's not encrypted in the right format), it might be routed to a security application to raise an alert.</a:t>
            </a:r>
          </a:p>
          <a:p>
            <a:pPr marL="742950" lvl="1" indent="-285750">
              <a:spcBef>
                <a:spcPct val="20000"/>
              </a:spcBef>
              <a:buFontTx/>
              <a:buChar char="–"/>
            </a:pPr>
            <a:r>
              <a:rPr lang="en-GB" sz="1200" dirty="0"/>
              <a:t>Equally important is the visualization of the application integration within </a:t>
            </a:r>
            <a:r>
              <a:rPr lang="en-GB" sz="1200" dirty="0" smtClean="0"/>
              <a:t>the </a:t>
            </a:r>
            <a:r>
              <a:rPr lang="en-GB" sz="1200" dirty="0"/>
              <a:t>organization. Very often, for any particular application scenario, the application connectivity requirements (*business*!) is held within the heads of domain experts. Being able to view the integration structure brings benefits in scenario understanding, reuse potential, and application architecture/standards conformance.</a:t>
            </a:r>
          </a:p>
          <a:p>
            <a:pPr marL="742950" lvl="1" indent="-285750">
              <a:spcBef>
                <a:spcPct val="20000"/>
              </a:spcBef>
              <a:buFontTx/>
              <a:buChar char="–"/>
            </a:pPr>
            <a:r>
              <a:rPr lang="en-GB" sz="1200" dirty="0"/>
              <a:t>After </a:t>
            </a:r>
            <a:r>
              <a:rPr lang="en-GB" sz="1200" dirty="0" smtClean="0"/>
              <a:t>data </a:t>
            </a:r>
            <a:r>
              <a:rPr lang="en-GB" sz="1200" dirty="0"/>
              <a:t>has been processed by a </a:t>
            </a:r>
            <a:r>
              <a:rPr lang="en-GB" sz="1200" dirty="0" smtClean="0"/>
              <a:t>flow</a:t>
            </a:r>
            <a:r>
              <a:rPr lang="en-GB" sz="1200" dirty="0"/>
              <a:t>, the flow does not maintain any state. It is possible to maintain such state in </a:t>
            </a:r>
            <a:r>
              <a:rPr lang="en-GB" sz="1200" dirty="0" smtClean="0"/>
              <a:t>a persistent form (e.g. database or the product’s embedded cache), </a:t>
            </a:r>
            <a:r>
              <a:rPr lang="en-GB" sz="1200" dirty="0"/>
              <a:t>or within the </a:t>
            </a:r>
            <a:r>
              <a:rPr lang="en-GB" sz="1200" dirty="0" smtClean="0"/>
              <a:t>data </a:t>
            </a:r>
            <a:r>
              <a:rPr lang="en-GB" sz="1200" dirty="0"/>
              <a:t>by using an extensible header such as the MQRFH2.</a:t>
            </a:r>
          </a:p>
          <a:p>
            <a:pPr marL="342900" indent="-342900">
              <a:spcBef>
                <a:spcPct val="20000"/>
              </a:spcBef>
              <a:buFontTx/>
              <a:buChar char="•"/>
            </a:pPr>
            <a:endParaRPr lang="en-GB" sz="1200" dirty="0"/>
          </a:p>
        </p:txBody>
      </p:sp>
      <p:sp>
        <p:nvSpPr>
          <p:cNvPr id="2" name="Title 1"/>
          <p:cNvSpPr>
            <a:spLocks noGrp="1"/>
          </p:cNvSpPr>
          <p:nvPr>
            <p:ph type="title"/>
          </p:nvPr>
        </p:nvSpPr>
        <p:spPr/>
        <p:txBody>
          <a:bodyPr/>
          <a:lstStyle/>
          <a:p>
            <a:r>
              <a:rPr lang="en-US" dirty="0" smtClean="0"/>
              <a:t>Notes</a:t>
            </a:r>
            <a:endParaRPr lang="en-US"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5</a:t>
            </a:fld>
            <a:endParaRPr lang="en-US" dirty="0"/>
          </a:p>
        </p:txBody>
      </p:sp>
    </p:spTree>
    <p:extLst>
      <p:ext uri="{BB962C8B-B14F-4D97-AF65-F5344CB8AC3E}">
        <p14:creationId xmlns:p14="http://schemas.microsoft.com/office/powerpoint/2010/main" val="31036184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8" name="Rectangle 4"/>
          <p:cNvSpPr>
            <a:spLocks noChangeArrowheads="1"/>
          </p:cNvSpPr>
          <p:nvPr/>
        </p:nvSpPr>
        <p:spPr bwMode="auto">
          <a:xfrm>
            <a:off x="457200" y="1600200"/>
            <a:ext cx="791368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FontTx/>
              <a:buChar char="•"/>
            </a:pPr>
            <a:endParaRPr lang="en-GB" sz="1200" dirty="0"/>
          </a:p>
          <a:p>
            <a:pPr marL="342900" indent="-342900">
              <a:spcBef>
                <a:spcPct val="20000"/>
              </a:spcBef>
              <a:buFontTx/>
              <a:buChar char="•"/>
            </a:pPr>
            <a:r>
              <a:rPr lang="en-GB" sz="1200" dirty="0" smtClean="0"/>
              <a:t>Message flows </a:t>
            </a:r>
            <a:r>
              <a:rPr lang="en-GB" sz="1200" dirty="0"/>
              <a:t>are general purpose, reusable integration applications.</a:t>
            </a:r>
          </a:p>
          <a:p>
            <a:pPr marL="342900" indent="-342900">
              <a:spcBef>
                <a:spcPct val="20000"/>
              </a:spcBef>
              <a:buFontTx/>
              <a:buChar char="•"/>
            </a:pPr>
            <a:endParaRPr lang="en-GB" sz="1200" dirty="0"/>
          </a:p>
          <a:p>
            <a:pPr marL="742950" lvl="1" indent="-285750">
              <a:spcBef>
                <a:spcPct val="20000"/>
              </a:spcBef>
              <a:buFontTx/>
              <a:buChar char="–"/>
            </a:pPr>
            <a:r>
              <a:rPr lang="en-GB" sz="1200" dirty="0"/>
              <a:t>If you were designing a general purpose integration application, linking client and server applications, the logic would comprise separate routines each performing a well-defined function. The input routine would wait for a message, and after receiving it and checking the its integrity, (well formed etc.), it would transfer to the next routines to continue processing. </a:t>
            </a:r>
          </a:p>
          <a:p>
            <a:pPr marL="742950" lvl="1" indent="-285750">
              <a:spcBef>
                <a:spcPct val="20000"/>
              </a:spcBef>
              <a:buFontTx/>
              <a:buChar char="–"/>
            </a:pPr>
            <a:endParaRPr lang="en-GB" sz="1200" dirty="0"/>
          </a:p>
          <a:p>
            <a:pPr marL="742950" lvl="1" indent="-285750">
              <a:spcBef>
                <a:spcPct val="20000"/>
              </a:spcBef>
              <a:buFontTx/>
              <a:buChar char="–"/>
            </a:pPr>
            <a:r>
              <a:rPr lang="en-GB" sz="1200" dirty="0"/>
              <a:t>After performing their processing, (e.g. enriching/reformatting/routing), these routines would pass control on through to the  lowest functional levels, where output processing would occur. Here, messages would be written to devices, subsequently read by connected applications.  At any level of processing an exception could be raised for subsequent processing.</a:t>
            </a:r>
          </a:p>
          <a:p>
            <a:pPr marL="742950" lvl="1" indent="-285750">
              <a:spcBef>
                <a:spcPct val="20000"/>
              </a:spcBef>
              <a:buFontTx/>
              <a:buChar char="–"/>
            </a:pPr>
            <a:endParaRPr lang="en-GB" sz="1200" dirty="0"/>
          </a:p>
          <a:p>
            <a:pPr marL="742950" lvl="1" indent="-285750">
              <a:spcBef>
                <a:spcPct val="20000"/>
              </a:spcBef>
              <a:buFontTx/>
              <a:buChar char="–"/>
            </a:pPr>
            <a:r>
              <a:rPr lang="en-GB" sz="1200" dirty="0"/>
              <a:t>After the last output routine had completed, control would return back up through the levels to the input routine. Once here, all the changes would be committed and the input routine would waits for more input.</a:t>
            </a:r>
          </a:p>
          <a:p>
            <a:pPr marL="342900" indent="-342900">
              <a:spcBef>
                <a:spcPct val="20000"/>
              </a:spcBef>
              <a:buFontTx/>
              <a:buChar char="•"/>
            </a:pPr>
            <a:endParaRPr lang="en-GB" sz="1200" dirty="0"/>
          </a:p>
        </p:txBody>
      </p:sp>
      <p:sp>
        <p:nvSpPr>
          <p:cNvPr id="2" name="Title 1"/>
          <p:cNvSpPr>
            <a:spLocks noGrp="1"/>
          </p:cNvSpPr>
          <p:nvPr>
            <p:ph type="title"/>
          </p:nvPr>
        </p:nvSpPr>
        <p:spPr/>
        <p:txBody>
          <a:bodyPr>
            <a:normAutofit/>
          </a:bodyPr>
          <a:lstStyle/>
          <a:p>
            <a:r>
              <a:rPr lang="en-US" dirty="0" smtClean="0"/>
              <a:t>Notes</a:t>
            </a:r>
            <a:endParaRPr lang="en-US"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6</a:t>
            </a:fld>
            <a:endParaRPr lang="en-US" dirty="0"/>
          </a:p>
        </p:txBody>
      </p:sp>
    </p:spTree>
    <p:extLst>
      <p:ext uri="{BB962C8B-B14F-4D97-AF65-F5344CB8AC3E}">
        <p14:creationId xmlns:p14="http://schemas.microsoft.com/office/powerpoint/2010/main" val="5927499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Rectangle 4"/>
          <p:cNvSpPr>
            <a:spLocks noGrp="1" noChangeArrowheads="1"/>
          </p:cNvSpPr>
          <p:nvPr>
            <p:ph type="body" idx="1"/>
          </p:nvPr>
        </p:nvSpPr>
        <p:spPr>
          <a:xfrm>
            <a:off x="460375" y="1600200"/>
            <a:ext cx="7921625" cy="4525963"/>
          </a:xfrm>
        </p:spPr>
        <p:txBody>
          <a:bodyPr/>
          <a:lstStyle/>
          <a:p>
            <a:pPr>
              <a:lnSpc>
                <a:spcPct val="80000"/>
              </a:lnSpc>
            </a:pPr>
            <a:r>
              <a:rPr lang="en-GB" sz="1200" dirty="0" smtClean="0"/>
              <a:t>Message flows </a:t>
            </a:r>
            <a:r>
              <a:rPr lang="en-GB" sz="1200" dirty="0"/>
              <a:t>are transactional.</a:t>
            </a:r>
          </a:p>
          <a:p>
            <a:pPr>
              <a:lnSpc>
                <a:spcPct val="80000"/>
              </a:lnSpc>
            </a:pPr>
            <a:endParaRPr lang="en-GB" sz="1200" dirty="0"/>
          </a:p>
          <a:p>
            <a:pPr lvl="1">
              <a:lnSpc>
                <a:spcPct val="80000"/>
              </a:lnSpc>
            </a:pPr>
            <a:r>
              <a:rPr lang="en-GB" sz="1200" dirty="0" smtClean="0"/>
              <a:t>Integration flows </a:t>
            </a:r>
            <a:r>
              <a:rPr lang="en-GB" sz="1200" dirty="0"/>
              <a:t>provide vital processing and data manipulation and are therefore fully transactional. A message flow either completes all or none of its processing successfully. </a:t>
            </a:r>
          </a:p>
          <a:p>
            <a:pPr lvl="1">
              <a:lnSpc>
                <a:spcPct val="80000"/>
              </a:lnSpc>
            </a:pPr>
            <a:endParaRPr lang="en-GB" sz="1200" dirty="0"/>
          </a:p>
          <a:p>
            <a:pPr lvl="1">
              <a:lnSpc>
                <a:spcPct val="80000"/>
              </a:lnSpc>
            </a:pPr>
            <a:r>
              <a:rPr lang="en-GB" sz="1200" dirty="0"/>
              <a:t>However, if required, individual nodes can elect to perform operations outside of the </a:t>
            </a:r>
            <a:r>
              <a:rPr lang="en-GB" sz="1200" dirty="0" smtClean="0"/>
              <a:t>flow </a:t>
            </a:r>
            <a:r>
              <a:rPr lang="en-GB" sz="1200" dirty="0"/>
              <a:t>transaction. (e.g. </a:t>
            </a:r>
            <a:r>
              <a:rPr lang="en-GB" sz="1200" dirty="0" smtClean="0"/>
              <a:t>for audit</a:t>
            </a:r>
            <a:r>
              <a:rPr lang="en-GB" sz="1200" dirty="0"/>
              <a:t>)</a:t>
            </a:r>
          </a:p>
          <a:p>
            <a:pPr lvl="1">
              <a:lnSpc>
                <a:spcPct val="80000"/>
              </a:lnSpc>
            </a:pPr>
            <a:endParaRPr lang="en-GB" sz="1200" dirty="0"/>
          </a:p>
          <a:p>
            <a:pPr>
              <a:lnSpc>
                <a:spcPct val="80000"/>
              </a:lnSpc>
            </a:pPr>
            <a:r>
              <a:rPr lang="en-GB" sz="1200" dirty="0" smtClean="0"/>
              <a:t>Message flows </a:t>
            </a:r>
            <a:r>
              <a:rPr lang="en-GB" sz="1200" dirty="0"/>
              <a:t>are multithreaded.</a:t>
            </a:r>
          </a:p>
          <a:p>
            <a:pPr>
              <a:lnSpc>
                <a:spcPct val="80000"/>
              </a:lnSpc>
            </a:pPr>
            <a:endParaRPr lang="en-GB" sz="1200" dirty="0"/>
          </a:p>
          <a:p>
            <a:pPr lvl="1">
              <a:lnSpc>
                <a:spcPct val="80000"/>
              </a:lnSpc>
            </a:pPr>
            <a:r>
              <a:rPr lang="en-GB" sz="1200" dirty="0"/>
              <a:t>A given </a:t>
            </a:r>
            <a:r>
              <a:rPr lang="en-GB" sz="1200" dirty="0" smtClean="0"/>
              <a:t>element of data </a:t>
            </a:r>
            <a:r>
              <a:rPr lang="en-GB" sz="1200" dirty="0"/>
              <a:t>passing through a series of nodes will execute on a single thread. To allow increased message throughput, message flows can be defined with many additional threads assigned to them.  Peak workloads use additional threads, which are pooled during inactivity. We'll see more implementation details later. This means application scaling can be an operational rather than design time decision.</a:t>
            </a:r>
          </a:p>
          <a:p>
            <a:pPr lvl="1">
              <a:lnSpc>
                <a:spcPct val="80000"/>
              </a:lnSpc>
            </a:pPr>
            <a:endParaRPr lang="en-GB" sz="1200" dirty="0"/>
          </a:p>
          <a:p>
            <a:pPr>
              <a:lnSpc>
                <a:spcPct val="80000"/>
              </a:lnSpc>
            </a:pPr>
            <a:r>
              <a:rPr lang="en-GB" sz="1200" dirty="0" smtClean="0"/>
              <a:t>Message flow </a:t>
            </a:r>
            <a:r>
              <a:rPr lang="en-GB" sz="1200" dirty="0"/>
              <a:t>nesting and chaining allow construction of enhanced capabilities.</a:t>
            </a:r>
          </a:p>
          <a:p>
            <a:pPr>
              <a:lnSpc>
                <a:spcPct val="80000"/>
              </a:lnSpc>
            </a:pPr>
            <a:endParaRPr lang="en-GB" sz="1200" dirty="0"/>
          </a:p>
          <a:p>
            <a:pPr lvl="1">
              <a:lnSpc>
                <a:spcPct val="80000"/>
              </a:lnSpc>
            </a:pPr>
            <a:r>
              <a:rPr lang="en-GB" sz="1200" dirty="0"/>
              <a:t>Sophisticated flows can be rapidly constructed by linking individual flows together as well as nesting flows within each other.</a:t>
            </a:r>
          </a:p>
          <a:p>
            <a:pPr lvl="1">
              <a:lnSpc>
                <a:spcPct val="80000"/>
              </a:lnSpc>
            </a:pPr>
            <a:endParaRPr lang="en-GB" sz="1200" dirty="0"/>
          </a:p>
        </p:txBody>
      </p:sp>
      <p:sp>
        <p:nvSpPr>
          <p:cNvPr id="2" name="Title 1"/>
          <p:cNvSpPr>
            <a:spLocks noGrp="1"/>
          </p:cNvSpPr>
          <p:nvPr>
            <p:ph type="title"/>
          </p:nvPr>
        </p:nvSpPr>
        <p:spPr/>
        <p:txBody>
          <a:bodyPr/>
          <a:lstStyle/>
          <a:p>
            <a:r>
              <a:rPr lang="en-US" dirty="0" smtClean="0"/>
              <a:t>Notes</a:t>
            </a:r>
            <a:endParaRPr lang="en-US"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7</a:t>
            </a:fld>
            <a:endParaRPr lang="en-US" dirty="0"/>
          </a:p>
        </p:txBody>
      </p:sp>
    </p:spTree>
    <p:extLst>
      <p:ext uri="{BB962C8B-B14F-4D97-AF65-F5344CB8AC3E}">
        <p14:creationId xmlns:p14="http://schemas.microsoft.com/office/powerpoint/2010/main" val="36891233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1441450"/>
            <a:ext cx="7950200" cy="24447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Message </a:t>
            </a:r>
            <a:r>
              <a:rPr lang="en-US" dirty="0"/>
              <a:t>f</a:t>
            </a:r>
            <a:r>
              <a:rPr lang="en-US" dirty="0" smtClean="0"/>
              <a:t>low example</a:t>
            </a:r>
            <a:endParaRPr lang="en-US" dirty="0"/>
          </a:p>
        </p:txBody>
      </p:sp>
      <p:grpSp>
        <p:nvGrpSpPr>
          <p:cNvPr id="10" name="Group 9"/>
          <p:cNvGrpSpPr/>
          <p:nvPr/>
        </p:nvGrpSpPr>
        <p:grpSpPr>
          <a:xfrm>
            <a:off x="3149600" y="3517900"/>
            <a:ext cx="5842000" cy="2882900"/>
            <a:chOff x="3149600" y="3517900"/>
            <a:chExt cx="5842000" cy="2882900"/>
          </a:xfrm>
        </p:grpSpPr>
        <p:pic>
          <p:nvPicPr>
            <p:cNvPr id="3" name="Picture 2"/>
            <p:cNvPicPr>
              <a:picLocks noChangeAspect="1"/>
            </p:cNvPicPr>
            <p:nvPr/>
          </p:nvPicPr>
          <p:blipFill>
            <a:blip r:embed="rId4"/>
            <a:stretch>
              <a:fillRect/>
            </a:stretch>
          </p:blipFill>
          <p:spPr>
            <a:xfrm>
              <a:off x="3186687" y="4635500"/>
              <a:ext cx="5804913" cy="1765300"/>
            </a:xfrm>
            <a:prstGeom prst="rect">
              <a:avLst/>
            </a:prstGeom>
            <a:ln>
              <a:solidFill>
                <a:schemeClr val="accent1"/>
              </a:solidFill>
            </a:ln>
            <a:effectLst>
              <a:outerShdw blurRad="222250" dist="114300" dir="8100000" algn="tr" rotWithShape="0">
                <a:prstClr val="black">
                  <a:alpha val="40000"/>
                </a:prstClr>
              </a:outerShdw>
            </a:effectLst>
          </p:spPr>
        </p:pic>
        <p:cxnSp>
          <p:nvCxnSpPr>
            <p:cNvPr id="6" name="Straight Connector 5"/>
            <p:cNvCxnSpPr/>
            <p:nvPr/>
          </p:nvCxnSpPr>
          <p:spPr>
            <a:xfrm flipH="1">
              <a:off x="3149600" y="3517900"/>
              <a:ext cx="4597400" cy="113030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305800" y="3556000"/>
              <a:ext cx="673100" cy="1092200"/>
            </a:xfrm>
            <a:prstGeom prst="line">
              <a:avLst/>
            </a:prstGeom>
            <a:ln>
              <a:prstDash val="dash"/>
            </a:ln>
          </p:spPr>
          <p:style>
            <a:lnRef idx="2">
              <a:schemeClr val="accent1"/>
            </a:lnRef>
            <a:fillRef idx="0">
              <a:schemeClr val="accent1"/>
            </a:fillRef>
            <a:effectRef idx="1">
              <a:schemeClr val="accent1"/>
            </a:effectRef>
            <a:fontRef idx="minor">
              <a:schemeClr val="tx1"/>
            </a:fontRef>
          </p:style>
        </p:cxnSp>
      </p:grpSp>
      <p:sp>
        <p:nvSpPr>
          <p:cNvPr id="11" name="Slide Number Placeholder 10"/>
          <p:cNvSpPr>
            <a:spLocks noGrp="1"/>
          </p:cNvSpPr>
          <p:nvPr>
            <p:ph type="sldNum" sz="quarter" idx="10"/>
          </p:nvPr>
        </p:nvSpPr>
        <p:spPr/>
        <p:txBody>
          <a:bodyPr/>
          <a:lstStyle/>
          <a:p>
            <a:fld id="{9B6B7A19-9BD6-654B-9E7A-5FCB6FF99B9F}" type="slidenum">
              <a:rPr lang="en-US" smtClean="0"/>
              <a:pPr/>
              <a:t>8</a:t>
            </a:fld>
            <a:endParaRPr lang="en-US" dirty="0"/>
          </a:p>
        </p:txBody>
      </p:sp>
    </p:spTree>
    <p:extLst>
      <p:ext uri="{BB962C8B-B14F-4D97-AF65-F5344CB8AC3E}">
        <p14:creationId xmlns:p14="http://schemas.microsoft.com/office/powerpoint/2010/main" val="12459257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2" name="Rectangle 4"/>
          <p:cNvSpPr>
            <a:spLocks noGrp="1" noChangeArrowheads="1"/>
          </p:cNvSpPr>
          <p:nvPr>
            <p:ph type="body" idx="1"/>
          </p:nvPr>
        </p:nvSpPr>
        <p:spPr>
          <a:xfrm>
            <a:off x="457200" y="1447800"/>
            <a:ext cx="7913688" cy="4876800"/>
          </a:xfrm>
        </p:spPr>
        <p:txBody>
          <a:bodyPr/>
          <a:lstStyle/>
          <a:p>
            <a:r>
              <a:rPr lang="en-GB" sz="1200" dirty="0"/>
              <a:t>Here is an example of a message flow.</a:t>
            </a:r>
          </a:p>
          <a:p>
            <a:endParaRPr lang="en-GB" sz="1200" dirty="0"/>
          </a:p>
          <a:p>
            <a:pPr lvl="1"/>
            <a:r>
              <a:rPr lang="en-GB" sz="1200" dirty="0" smtClean="0"/>
              <a:t>The </a:t>
            </a:r>
            <a:r>
              <a:rPr lang="en-GB" sz="1200" dirty="0" smtClean="0">
                <a:latin typeface="Arial"/>
              </a:rPr>
              <a:t>‘</a:t>
            </a:r>
            <a:r>
              <a:rPr lang="en-GB" sz="1200" dirty="0" smtClean="0"/>
              <a:t>Read </a:t>
            </a:r>
            <a:r>
              <a:rPr lang="en-GB" sz="1200" dirty="0"/>
              <a:t>from MQ </a:t>
            </a:r>
            <a:r>
              <a:rPr lang="en-GB" sz="1200" dirty="0" smtClean="0"/>
              <a:t>Queue</a:t>
            </a:r>
            <a:r>
              <a:rPr lang="en-GB" sz="1200" dirty="0" smtClean="0">
                <a:latin typeface="Arial"/>
              </a:rPr>
              <a:t>’ </a:t>
            </a:r>
            <a:r>
              <a:rPr lang="en-GB" sz="1200" dirty="0" smtClean="0"/>
              <a:t>node </a:t>
            </a:r>
            <a:r>
              <a:rPr lang="en-GB" sz="1200" dirty="0"/>
              <a:t>tells </a:t>
            </a:r>
            <a:r>
              <a:rPr lang="en-GB" sz="1200" dirty="0" smtClean="0"/>
              <a:t>IIB to take </a:t>
            </a:r>
            <a:r>
              <a:rPr lang="en-GB" sz="1200" dirty="0"/>
              <a:t>messages from an MQ queue (the name of which is embedded as a property of the node, or overridden by an administrator at deployment time).</a:t>
            </a:r>
          </a:p>
          <a:p>
            <a:pPr lvl="1"/>
            <a:endParaRPr lang="en-GB" sz="1200" dirty="0"/>
          </a:p>
          <a:p>
            <a:pPr lvl="1"/>
            <a:r>
              <a:rPr lang="en-GB" sz="1200" dirty="0"/>
              <a:t>The message is passed onto the </a:t>
            </a:r>
            <a:r>
              <a:rPr lang="ja-JP" altLang="en-GB" sz="1200" dirty="0">
                <a:latin typeface="Arial"/>
              </a:rPr>
              <a:t>‘</a:t>
            </a:r>
            <a:r>
              <a:rPr lang="en-GB" sz="1200" dirty="0"/>
              <a:t>Is Gold Customer?</a:t>
            </a:r>
            <a:r>
              <a:rPr lang="ja-JP" altLang="en-GB" sz="1200" dirty="0" smtClean="0">
                <a:latin typeface="Arial"/>
              </a:rPr>
              <a:t>’</a:t>
            </a:r>
            <a:r>
              <a:rPr lang="en-GB" altLang="ja-JP" sz="1200" dirty="0" smtClean="0">
                <a:latin typeface="Arial"/>
              </a:rPr>
              <a:t>node</a:t>
            </a:r>
            <a:r>
              <a:rPr lang="en-GB" sz="1200" dirty="0" smtClean="0"/>
              <a:t>, </a:t>
            </a:r>
            <a:r>
              <a:rPr lang="en-GB" sz="1200" dirty="0"/>
              <a:t>where a routing decision is made based on a field described in the incoming message, again which is a property on the node itself. </a:t>
            </a:r>
            <a:r>
              <a:rPr lang="en-GB" sz="1200" dirty="0" smtClean="0"/>
              <a:t>We’ll </a:t>
            </a:r>
            <a:r>
              <a:rPr lang="en-GB" sz="1200" dirty="0"/>
              <a:t>see exactly how this condition is specified later on.</a:t>
            </a:r>
          </a:p>
          <a:p>
            <a:pPr lvl="1"/>
            <a:endParaRPr lang="en-GB" sz="1200" dirty="0"/>
          </a:p>
          <a:p>
            <a:pPr lvl="1"/>
            <a:r>
              <a:rPr lang="en-GB" sz="1200" dirty="0"/>
              <a:t>If the described condition holds, the message is routed to the </a:t>
            </a:r>
            <a:r>
              <a:rPr lang="ja-JP" altLang="en-GB" sz="1200" dirty="0">
                <a:latin typeface="Arial"/>
              </a:rPr>
              <a:t>‘</a:t>
            </a:r>
            <a:r>
              <a:rPr lang="en-GB" sz="1200" dirty="0"/>
              <a:t>Generate WS Request</a:t>
            </a:r>
            <a:r>
              <a:rPr lang="ja-JP" altLang="en-GB" sz="1200" dirty="0">
                <a:latin typeface="Arial"/>
              </a:rPr>
              <a:t>’</a:t>
            </a:r>
            <a:r>
              <a:rPr lang="en-GB" sz="1200" dirty="0"/>
              <a:t> node where the message is transformed – presumably into an SOAP message that is recognisable by the web service which is invoked by the subsequent </a:t>
            </a:r>
            <a:r>
              <a:rPr lang="ja-JP" altLang="en-GB" sz="1200" dirty="0">
                <a:latin typeface="Arial"/>
              </a:rPr>
              <a:t>‘</a:t>
            </a:r>
            <a:r>
              <a:rPr lang="en-GB" sz="1200" dirty="0"/>
              <a:t>Call WS</a:t>
            </a:r>
            <a:r>
              <a:rPr lang="ja-JP" altLang="en-GB" sz="1200" dirty="0">
                <a:latin typeface="Arial"/>
              </a:rPr>
              <a:t>’</a:t>
            </a:r>
            <a:r>
              <a:rPr lang="en-GB" sz="1200" dirty="0"/>
              <a:t> node.</a:t>
            </a:r>
          </a:p>
          <a:p>
            <a:pPr lvl="1"/>
            <a:endParaRPr lang="en-GB" sz="1200" dirty="0"/>
          </a:p>
          <a:p>
            <a:pPr lvl="1"/>
            <a:r>
              <a:rPr lang="en-GB" sz="1200" dirty="0"/>
              <a:t>If the described condition does not hold, the message is routed to the </a:t>
            </a:r>
            <a:r>
              <a:rPr lang="ja-JP" altLang="en-GB" sz="1200" dirty="0">
                <a:latin typeface="Arial"/>
              </a:rPr>
              <a:t>‘</a:t>
            </a:r>
            <a:r>
              <a:rPr lang="en-GB" sz="1200" dirty="0"/>
              <a:t>Generate batch file</a:t>
            </a:r>
            <a:r>
              <a:rPr lang="ja-JP" altLang="en-GB" sz="1200" dirty="0">
                <a:latin typeface="Arial"/>
              </a:rPr>
              <a:t>’</a:t>
            </a:r>
            <a:r>
              <a:rPr lang="en-GB" sz="1200" dirty="0"/>
              <a:t> node, which formats the message for subsequent output to a file in the </a:t>
            </a:r>
            <a:r>
              <a:rPr lang="ja-JP" altLang="en-GB" sz="1200" dirty="0">
                <a:latin typeface="Arial"/>
              </a:rPr>
              <a:t>‘</a:t>
            </a:r>
            <a:r>
              <a:rPr lang="en-GB" sz="1200" dirty="0"/>
              <a:t>Write file</a:t>
            </a:r>
            <a:r>
              <a:rPr lang="ja-JP" altLang="en-GB" sz="1200" dirty="0">
                <a:latin typeface="Arial"/>
              </a:rPr>
              <a:t>’</a:t>
            </a:r>
            <a:r>
              <a:rPr lang="en-GB" sz="1200" dirty="0"/>
              <a:t> node.</a:t>
            </a:r>
          </a:p>
          <a:p>
            <a:endParaRPr lang="en-GB" sz="1200" dirty="0"/>
          </a:p>
          <a:p>
            <a:r>
              <a:rPr lang="en-GB" sz="1200" dirty="0"/>
              <a:t>This flow may not tell the complete integration story between the calling application and the target Web Service/File applications. For example, there is no communication back to the calling application to say that the message has been processed (or even received). Nor is there any logic in the message flow to cope with failures – for example, if the web service is not available. This is logic that could be incorporated into the </a:t>
            </a:r>
            <a:r>
              <a:rPr lang="en-GB" sz="1200" dirty="0" smtClean="0"/>
              <a:t>flow</a:t>
            </a:r>
            <a:r>
              <a:rPr lang="en-GB" sz="1200" dirty="0"/>
              <a:t>, but not visualised here for clarity.</a:t>
            </a:r>
          </a:p>
        </p:txBody>
      </p:sp>
      <p:sp>
        <p:nvSpPr>
          <p:cNvPr id="2" name="Title 1"/>
          <p:cNvSpPr>
            <a:spLocks noGrp="1"/>
          </p:cNvSpPr>
          <p:nvPr>
            <p:ph type="title"/>
          </p:nvPr>
        </p:nvSpPr>
        <p:spPr/>
        <p:txBody>
          <a:bodyPr/>
          <a:lstStyle/>
          <a:p>
            <a:r>
              <a:rPr lang="en-US" dirty="0" smtClean="0"/>
              <a:t>Notes</a:t>
            </a:r>
            <a:endParaRPr lang="en-US" dirty="0"/>
          </a:p>
        </p:txBody>
      </p:sp>
      <p:sp>
        <p:nvSpPr>
          <p:cNvPr id="3" name="Slide Number Placeholder 2"/>
          <p:cNvSpPr>
            <a:spLocks noGrp="1"/>
          </p:cNvSpPr>
          <p:nvPr>
            <p:ph type="sldNum" sz="quarter" idx="10"/>
          </p:nvPr>
        </p:nvSpPr>
        <p:spPr/>
        <p:txBody>
          <a:bodyPr/>
          <a:lstStyle/>
          <a:p>
            <a:fld id="{9B6B7A19-9BD6-654B-9E7A-5FCB6FF99B9F}" type="slidenum">
              <a:rPr lang="en-US" smtClean="0"/>
              <a:pPr/>
              <a:t>9</a:t>
            </a:fld>
            <a:endParaRPr lang="en-US" dirty="0"/>
          </a:p>
        </p:txBody>
      </p:sp>
    </p:spTree>
    <p:extLst>
      <p:ext uri="{BB962C8B-B14F-4D97-AF65-F5344CB8AC3E}">
        <p14:creationId xmlns:p14="http://schemas.microsoft.com/office/powerpoint/2010/main" val="21090685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23">
      <a:dk1>
        <a:sysClr val="windowText" lastClr="000000"/>
      </a:dk1>
      <a:lt1>
        <a:sysClr val="window" lastClr="FFFFFF"/>
      </a:lt1>
      <a:dk2>
        <a:srgbClr val="00649D"/>
      </a:dk2>
      <a:lt2>
        <a:srgbClr val="9DD0F3"/>
      </a:lt2>
      <a:accent1>
        <a:srgbClr val="34B1EC"/>
      </a:accent1>
      <a:accent2>
        <a:srgbClr val="7F1C7D"/>
      </a:accent2>
      <a:accent3>
        <a:srgbClr val="F04E37"/>
      </a:accent3>
      <a:accent4>
        <a:srgbClr val="17AF4B"/>
      </a:accent4>
      <a:accent5>
        <a:srgbClr val="AB1A86"/>
      </a:accent5>
      <a:accent6>
        <a:srgbClr val="9DD0F3"/>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2500</TotalTime>
  <Words>6452</Words>
  <Application>Microsoft Macintosh PowerPoint</Application>
  <PresentationFormat>On-screen Show (4:3)</PresentationFormat>
  <Paragraphs>550</Paragraphs>
  <Slides>40</Slides>
  <Notes>37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Office Theme</vt:lpstr>
      <vt:lpstr>Bitmap Image</vt:lpstr>
      <vt:lpstr>A Technical Introduction to IBM Integration Bus</vt:lpstr>
      <vt:lpstr>Agenda</vt:lpstr>
      <vt:lpstr>What is IBM Integration Bus</vt:lpstr>
      <vt:lpstr>Message flows</vt:lpstr>
      <vt:lpstr>Notes</vt:lpstr>
      <vt:lpstr>Notes</vt:lpstr>
      <vt:lpstr>Notes</vt:lpstr>
      <vt:lpstr>Message flow example</vt:lpstr>
      <vt:lpstr>Notes</vt:lpstr>
      <vt:lpstr>Nodes</vt:lpstr>
      <vt:lpstr>Notes</vt:lpstr>
      <vt:lpstr>Lots of nodes are built in</vt:lpstr>
      <vt:lpstr>Notes</vt:lpstr>
      <vt:lpstr>Notes</vt:lpstr>
      <vt:lpstr>IBM and third-party extensions</vt:lpstr>
      <vt:lpstr>Node terminology</vt:lpstr>
      <vt:lpstr>Notes</vt:lpstr>
      <vt:lpstr>Notes</vt:lpstr>
      <vt:lpstr>Data parsing</vt:lpstr>
      <vt:lpstr>Notes</vt:lpstr>
      <vt:lpstr>Message models</vt:lpstr>
      <vt:lpstr>Notes</vt:lpstr>
      <vt:lpstr>Notes</vt:lpstr>
      <vt:lpstr>Creating message models</vt:lpstr>
      <vt:lpstr>Notes</vt:lpstr>
      <vt:lpstr>Powerful message transformation options</vt:lpstr>
      <vt:lpstr>Notes</vt:lpstr>
      <vt:lpstr>Notes</vt:lpstr>
      <vt:lpstr>Easily address message elements</vt:lpstr>
      <vt:lpstr>Notes</vt:lpstr>
      <vt:lpstr>Architected For high performance and scalability</vt:lpstr>
      <vt:lpstr>Notes</vt:lpstr>
      <vt:lpstr>User roles and environments</vt:lpstr>
      <vt:lpstr>Notes</vt:lpstr>
      <vt:lpstr>Some other useful features</vt:lpstr>
      <vt:lpstr>Getting started</vt:lpstr>
      <vt:lpstr>IBM Integration Bus – Session Highlights</vt:lpstr>
      <vt:lpstr>Notices and Disclaimers</vt:lpstr>
      <vt:lpstr>Notices and Disclaimers (con’t)</vt:lpstr>
      <vt:lpstr>Thank You</vt:lpstr>
    </vt:vector>
  </TitlesOfParts>
  <Company>Creative Concepts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Malcomb</dc:creator>
  <cp:lastModifiedBy>Matt Lucas</cp:lastModifiedBy>
  <cp:revision>159</cp:revision>
  <dcterms:created xsi:type="dcterms:W3CDTF">2014-02-28T14:55:07Z</dcterms:created>
  <dcterms:modified xsi:type="dcterms:W3CDTF">2015-02-25T01:36:26Z</dcterms:modified>
</cp:coreProperties>
</file>