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6" r:id="rId3"/>
    <p:sldId id="308" r:id="rId4"/>
    <p:sldId id="271" r:id="rId5"/>
    <p:sldId id="345" r:id="rId6"/>
    <p:sldId id="343" r:id="rId7"/>
    <p:sldId id="374" r:id="rId8"/>
    <p:sldId id="307" r:id="rId9"/>
    <p:sldId id="321" r:id="rId10"/>
    <p:sldId id="355" r:id="rId11"/>
    <p:sldId id="347" r:id="rId12"/>
    <p:sldId id="319" r:id="rId13"/>
    <p:sldId id="348" r:id="rId14"/>
    <p:sldId id="349" r:id="rId15"/>
    <p:sldId id="311" r:id="rId16"/>
    <p:sldId id="312" r:id="rId17"/>
    <p:sldId id="346" r:id="rId18"/>
    <p:sldId id="313" r:id="rId19"/>
    <p:sldId id="375" r:id="rId20"/>
    <p:sldId id="376" r:id="rId21"/>
    <p:sldId id="378" r:id="rId22"/>
    <p:sldId id="317" r:id="rId23"/>
    <p:sldId id="372" r:id="rId24"/>
    <p:sldId id="360" r:id="rId25"/>
    <p:sldId id="314" r:id="rId26"/>
    <p:sldId id="318" r:id="rId27"/>
    <p:sldId id="361" r:id="rId28"/>
    <p:sldId id="362" r:id="rId29"/>
    <p:sldId id="373" r:id="rId30"/>
    <p:sldId id="366" r:id="rId31"/>
    <p:sldId id="368" r:id="rId32"/>
    <p:sldId id="364" r:id="rId33"/>
    <p:sldId id="299" r:id="rId34"/>
    <p:sldId id="370" r:id="rId35"/>
    <p:sldId id="371" r:id="rId36"/>
    <p:sldId id="301" r:id="rId37"/>
    <p:sldId id="302" r:id="rId38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33"/>
    <a:srgbClr val="417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24"/>
    <p:restoredTop sz="93956"/>
  </p:normalViewPr>
  <p:slideViewPr>
    <p:cSldViewPr snapToGrid="0" snapToObjects="1">
      <p:cViewPr varScale="1">
        <p:scale>
          <a:sx n="169" d="100"/>
          <a:sy n="169" d="100"/>
        </p:scale>
        <p:origin x="520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4C6B43DE-5D2A-224B-92C4-4BCB3645CB42}" type="datetimeFigureOut">
              <a:rPr lang="en-US" altLang="en-US"/>
              <a:pPr>
                <a:defRPr/>
              </a:pPr>
              <a:t>10/4/16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FB11D244-0C36-2F4C-8749-7F3E090066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021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6807DD7-8498-B349-90EC-9A82D7E4FADA}" type="datetimeFigureOut">
              <a:rPr lang="en-US" altLang="en-US"/>
              <a:pPr>
                <a:defRPr/>
              </a:pPr>
              <a:t>10/4/16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1D415CE4-E7F4-DF4F-AB4E-02CA635707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2587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415CE4-E7F4-DF4F-AB4E-02CA63570732}" type="slidenum">
              <a:rPr lang="en-US" altLang="en-US" smtClean="0"/>
              <a:pPr>
                <a:defRPr/>
              </a:pPr>
              <a:t>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176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227DE46-3985-D54C-8671-8E34D1886B60}" type="slidenum">
              <a:rPr lang="en-US" altLang="en-US" sz="2100">
                <a:solidFill>
                  <a:schemeClr val="hlink"/>
                </a:solidFill>
                <a:sym typeface="Arial" charset="0"/>
              </a:rPr>
              <a:pPr/>
              <a:t>14</a:t>
            </a:fld>
            <a:endParaRPr lang="en-US" altLang="en-US" sz="2100" dirty="0">
              <a:solidFill>
                <a:schemeClr val="hlink"/>
              </a:solidFill>
              <a:sym typeface="Arial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252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3414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 typeface="Wingdings" charset="2"/>
              <a:buChar char="ü"/>
              <a:tabLst>
                <a:tab pos="461963" algn="l"/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</a:pPr>
            <a:r>
              <a:rPr lang="en-US" altLang="en-US" b="1" dirty="0">
                <a:solidFill>
                  <a:schemeClr val="accent1"/>
                </a:solidFill>
                <a:latin typeface="Arial" charset="0"/>
                <a:ea typeface="ＭＳ Ｐゴシック" charset="-128"/>
              </a:rPr>
              <a:t> Amazon EC2, Microsoft Azure and IBM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Softlayer CCI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support for increased deployment flexibility on public </a:t>
            </a:r>
            <a:r>
              <a:rPr lang="en-US" altLang="en-US" b="1" dirty="0">
                <a:solidFill>
                  <a:schemeClr val="accent1"/>
                </a:solidFill>
                <a:latin typeface="Arial" charset="0"/>
                <a:ea typeface="ＭＳ Ｐゴシック" charset="-128"/>
              </a:rPr>
              <a:t>cloud</a:t>
            </a:r>
            <a:r>
              <a:rPr lang="en-US" altLang="en-US" dirty="0">
                <a:solidFill>
                  <a:schemeClr val="accent1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environments</a:t>
            </a:r>
            <a:endParaRPr lang="en-US" altLang="en-US" dirty="0">
              <a:latin typeface="Arial" charset="0"/>
              <a:ea typeface="ＭＳ Ｐゴシック" charset="-128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 typeface="Wingdings" charset="2"/>
              <a:buChar char="ü"/>
              <a:tabLst>
                <a:tab pos="461963" algn="l"/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</a:pPr>
            <a:r>
              <a:rPr lang="en-US" altLang="en-US" dirty="0">
                <a:latin typeface="Arial" charset="0"/>
                <a:ea typeface="ＭＳ Ｐゴシック" charset="-128"/>
              </a:rPr>
              <a:t> Enhanced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hybrid cloud integration</a:t>
            </a:r>
            <a:r>
              <a:rPr lang="en-US" altLang="en-US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US" altLang="en-US" dirty="0">
                <a:latin typeface="Arial" charset="0"/>
                <a:ea typeface="ＭＳ Ｐゴシック" charset="-128"/>
              </a:rPr>
              <a:t>using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Secure Gateway </a:t>
            </a:r>
            <a:r>
              <a:rPr lang="en-US" altLang="en-US" dirty="0">
                <a:latin typeface="Arial" charset="0"/>
                <a:ea typeface="ＭＳ Ｐゴシック" charset="-128"/>
              </a:rPr>
              <a:t>service</a:t>
            </a:r>
            <a:r>
              <a:rPr lang="en-US" altLang="en-US" b="1" dirty="0">
                <a:latin typeface="Arial" charset="0"/>
                <a:ea typeface="ＭＳ Ｐゴシック" charset="-128"/>
              </a:rPr>
              <a:t> </a:t>
            </a:r>
            <a:r>
              <a:rPr lang="en-US" altLang="en-US" dirty="0">
                <a:latin typeface="Arial" charset="0"/>
                <a:ea typeface="ＭＳ Ｐゴシック" charset="-128"/>
              </a:rPr>
              <a:t>to securely connect between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IBM Bluemix </a:t>
            </a:r>
            <a:r>
              <a:rPr lang="en-US" altLang="en-US" dirty="0">
                <a:latin typeface="Arial" charset="0"/>
                <a:ea typeface="ＭＳ Ｐゴシック" charset="-128"/>
              </a:rPr>
              <a:t>applications and on-premise services secured using DataPower Gateways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 typeface="Wingdings" charset="2"/>
              <a:buChar char="ü"/>
              <a:tabLst>
                <a:tab pos="461963" algn="l"/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</a:pPr>
            <a:r>
              <a:rPr lang="en-US" altLang="en-US" dirty="0">
                <a:latin typeface="Arial" charset="0"/>
                <a:ea typeface="ＭＳ Ｐゴシック" charset="-128"/>
              </a:rPr>
              <a:t> Stronger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cloud and on-premise security</a:t>
            </a:r>
            <a:r>
              <a:rPr lang="en-US" altLang="en-US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US" altLang="en-US" dirty="0">
                <a:latin typeface="Arial" charset="0"/>
                <a:ea typeface="ＭＳ Ｐゴシック" charset="-128"/>
              </a:rPr>
              <a:t>with support for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Elliptic Curve Cryptography (ECC)</a:t>
            </a:r>
            <a:r>
              <a:rPr lang="en-US" altLang="en-US" dirty="0">
                <a:latin typeface="Arial" charset="0"/>
                <a:ea typeface="ＭＳ Ｐゴシック" charset="-128"/>
              </a:rPr>
              <a:t>,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Server Name Indication (SNI)</a:t>
            </a:r>
            <a:r>
              <a:rPr lang="en-US" altLang="en-US" dirty="0">
                <a:latin typeface="Arial" charset="0"/>
                <a:ea typeface="ＭＳ Ｐゴシック" charset="-128"/>
              </a:rPr>
              <a:t>, and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Perfect Forward Secrecy (PFS)</a:t>
            </a:r>
            <a:r>
              <a:rPr lang="en-US" altLang="en-US" dirty="0">
                <a:latin typeface="Arial" charset="0"/>
                <a:ea typeface="ＭＳ Ｐゴシック" charset="-128"/>
              </a:rPr>
              <a:t> to protect against malicious protocol attacks </a:t>
            </a:r>
            <a:endParaRPr lang="en-US" altLang="en-US" b="1" dirty="0">
              <a:latin typeface="Arial" charset="0"/>
              <a:ea typeface="ＭＳ Ｐゴシック" charset="-128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 typeface="Wingdings" charset="2"/>
              <a:buChar char="ü"/>
              <a:tabLst>
                <a:tab pos="461963" algn="l"/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</a:pP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 Mobile</a:t>
            </a:r>
            <a:r>
              <a:rPr lang="en-US" altLang="en-US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security </a:t>
            </a:r>
            <a:r>
              <a:rPr lang="en-US" altLang="en-US" dirty="0">
                <a:latin typeface="Arial" charset="0"/>
                <a:ea typeface="ＭＳ Ｐゴシック" charset="-128"/>
              </a:rPr>
              <a:t>enhancements for securing access to REST services using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JSON Web Encryption (JWE)</a:t>
            </a:r>
            <a:r>
              <a:rPr lang="en-US" altLang="en-US" dirty="0">
                <a:latin typeface="Arial" charset="0"/>
                <a:ea typeface="ＭＳ Ｐゴシック" charset="-128"/>
              </a:rPr>
              <a:t>,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JSON Web Signature (JWS)</a:t>
            </a:r>
            <a:r>
              <a:rPr lang="en-US" altLang="en-US" dirty="0">
                <a:latin typeface="Arial" charset="0"/>
                <a:ea typeface="ＭＳ Ｐゴシック" charset="-128"/>
              </a:rPr>
              <a:t>,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JSON Web Key (JWK) </a:t>
            </a:r>
            <a:r>
              <a:rPr lang="en-US" altLang="en-US" dirty="0">
                <a:latin typeface="Arial" charset="0"/>
                <a:ea typeface="ＭＳ Ｐゴシック" charset="-128"/>
              </a:rPr>
              <a:t>and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JSON Web Token (JWT)</a:t>
            </a:r>
            <a:endParaRPr lang="en-US" altLang="en-US" dirty="0">
              <a:latin typeface="Arial" charset="0"/>
              <a:ea typeface="ＭＳ Ｐゴシック" charset="-128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 typeface="Wingdings" charset="2"/>
              <a:buChar char="ü"/>
              <a:tabLst>
                <a:tab pos="461963" algn="l"/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</a:pPr>
            <a:r>
              <a:rPr lang="en-US" altLang="en-US" dirty="0">
                <a:latin typeface="Arial" charset="0"/>
                <a:ea typeface="ＭＳ Ｐゴシック" charset="-128"/>
              </a:rPr>
              <a:t> Easier integration between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Systems of Engagement </a:t>
            </a:r>
            <a:r>
              <a:rPr lang="en-US" altLang="en-US" dirty="0">
                <a:latin typeface="Arial" charset="0"/>
                <a:ea typeface="ＭＳ Ｐゴシック" charset="-128"/>
              </a:rPr>
              <a:t>and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System of Record</a:t>
            </a:r>
            <a:r>
              <a:rPr lang="en-US" altLang="en-US" dirty="0">
                <a:latin typeface="Arial" charset="0"/>
                <a:ea typeface="ＭＳ Ｐゴシック" charset="-128"/>
              </a:rPr>
              <a:t> solutions with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XML support </a:t>
            </a:r>
            <a:r>
              <a:rPr lang="en-US" altLang="en-US" dirty="0">
                <a:latin typeface="Arial" charset="0"/>
                <a:ea typeface="ＭＳ Ｐゴシック" charset="-128"/>
              </a:rPr>
              <a:t>using </a:t>
            </a:r>
            <a:r>
              <a:rPr lang="en-US" altLang="en-US" i="1" dirty="0">
                <a:latin typeface="Arial" charset="0"/>
                <a:ea typeface="ＭＳ Ｐゴシック" charset="-128"/>
              </a:rPr>
              <a:t>GatewayScript</a:t>
            </a:r>
            <a:r>
              <a:rPr lang="en-US" altLang="en-US" dirty="0">
                <a:latin typeface="Arial" charset="0"/>
                <a:ea typeface="ＭＳ Ｐゴシック" charset="-128"/>
              </a:rPr>
              <a:t>, JavaScript-based runtime.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 typeface="Wingdings" charset="2"/>
              <a:buChar char="ü"/>
              <a:tabLst>
                <a:tab pos="461963" algn="l"/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</a:pPr>
            <a:r>
              <a:rPr lang="en-US" altLang="en-US" dirty="0">
                <a:latin typeface="Arial" charset="0"/>
                <a:ea typeface="ＭＳ Ｐゴシック" charset="-128"/>
              </a:rPr>
              <a:t> New management API based on a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REST</a:t>
            </a:r>
            <a:r>
              <a:rPr lang="en-US" altLang="en-US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architecture for managing </a:t>
            </a:r>
            <a:r>
              <a:rPr lang="en-US" altLang="en-US" dirty="0">
                <a:latin typeface="Arial" charset="0"/>
                <a:ea typeface="ＭＳ Ｐゴシック" charset="-128"/>
              </a:rPr>
              <a:t>DataPower configuration, enabling easier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DevOps</a:t>
            </a:r>
            <a:r>
              <a:rPr lang="en-US" altLang="en-US" dirty="0">
                <a:latin typeface="Arial" charset="0"/>
                <a:ea typeface="ＭＳ Ｐゴシック" charset="-128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 typeface="Wingdings" charset="2"/>
              <a:buChar char="ü"/>
              <a:tabLst>
                <a:tab pos="461963" algn="l"/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</a:pPr>
            <a:r>
              <a:rPr lang="en-US" altLang="en-US" dirty="0">
                <a:latin typeface="Arial" charset="0"/>
                <a:ea typeface="ＭＳ Ｐゴシック" charset="-128"/>
              </a:rPr>
              <a:t> Increased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transactional reliability</a:t>
            </a:r>
            <a:r>
              <a:rPr lang="en-US" altLang="en-US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 </a:t>
            </a:r>
            <a:r>
              <a:rPr lang="en-US" altLang="en-US" dirty="0">
                <a:latin typeface="Arial" charset="0"/>
                <a:ea typeface="ＭＳ Ｐゴシック" charset="-128"/>
              </a:rPr>
              <a:t>with enhanced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IMS</a:t>
            </a:r>
            <a:r>
              <a:rPr lang="en-US" altLang="en-US" dirty="0">
                <a:latin typeface="Arial" charset="0"/>
                <a:ea typeface="ＭＳ Ｐゴシック" charset="-128"/>
              </a:rPr>
              <a:t> database support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 typeface="Wingdings" charset="2"/>
              <a:buChar char="ü"/>
              <a:tabLst>
                <a:tab pos="461963" algn="l"/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</a:pP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 Distributed caching </a:t>
            </a:r>
            <a:r>
              <a:rPr lang="en-US" altLang="en-US" dirty="0">
                <a:latin typeface="Arial" charset="0"/>
                <a:ea typeface="ＭＳ Ｐゴシック" charset="-128"/>
              </a:rPr>
              <a:t>support with </a:t>
            </a:r>
            <a:r>
              <a:rPr lang="en-US" altLang="en-US" b="1" dirty="0">
                <a:solidFill>
                  <a:srgbClr val="00649D"/>
                </a:solidFill>
                <a:latin typeface="Arial" charset="0"/>
                <a:ea typeface="ＭＳ Ｐゴシック" charset="-128"/>
              </a:rPr>
              <a:t>IBM WebSphere eXtreme Scale 8.6+</a:t>
            </a:r>
            <a:endParaRPr lang="en-US" altLang="en-US" dirty="0">
              <a:solidFill>
                <a:srgbClr val="00649D"/>
              </a:solidFill>
              <a:latin typeface="Arial" charset="0"/>
              <a:ea typeface="ＭＳ Ｐゴシック" charset="-128"/>
            </a:endParaRPr>
          </a:p>
          <a:p>
            <a:pPr>
              <a:tabLst>
                <a:tab pos="461963" algn="l"/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</a:pPr>
            <a:endParaRPr lang="en-US" altLang="en-US" dirty="0">
              <a:ea typeface="ＭＳ Ｐゴシック" charset="-128"/>
            </a:endParaRPr>
          </a:p>
          <a:p>
            <a:pPr>
              <a:tabLst>
                <a:tab pos="461963" algn="l"/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</a:pPr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7696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415CE4-E7F4-DF4F-AB4E-02CA63570732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0310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415CE4-E7F4-DF4F-AB4E-02CA63570732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6960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415CE4-E7F4-DF4F-AB4E-02CA63570732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5445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415CE4-E7F4-DF4F-AB4E-02CA63570732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2620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Available today on Amazon:</a:t>
            </a:r>
          </a:p>
          <a:p>
            <a:r>
              <a:rPr lang="en-US" altLang="en-US" sz="1100" dirty="0">
                <a:latin typeface="Arial" charset="0"/>
                <a:ea typeface="ＭＳ Ｐゴシック" charset="-128"/>
              </a:rPr>
              <a:t>IBM WebSphere DataPower SOA Appliance Handbooks:</a:t>
            </a:r>
            <a:br>
              <a:rPr lang="en-US" altLang="en-US" sz="1100" dirty="0">
                <a:latin typeface="Arial" charset="0"/>
                <a:ea typeface="ＭＳ Ｐゴシック" charset="-128"/>
              </a:rPr>
            </a:br>
            <a:r>
              <a:rPr lang="en-US" altLang="en-US" sz="1100" dirty="0">
                <a:latin typeface="Arial" charset="0"/>
                <a:ea typeface="ＭＳ Ｐゴシック" charset="-128"/>
              </a:rPr>
              <a:t>2nd Edition: Volume I: DataPower Intro &amp; Setup http://amzn.to/1IjrEBb</a:t>
            </a:r>
            <a:br>
              <a:rPr lang="en-US" altLang="en-US" sz="1100" dirty="0">
                <a:latin typeface="Arial" charset="0"/>
                <a:ea typeface="ＭＳ Ｐゴシック" charset="-128"/>
              </a:rPr>
            </a:br>
            <a:r>
              <a:rPr lang="en-US" altLang="en-US" sz="1100" dirty="0">
                <a:latin typeface="Arial" charset="0"/>
                <a:ea typeface="ＭＳ Ｐゴシック" charset="-128"/>
              </a:rPr>
              <a:t>2nd Edition Volume II: DataPower Networking http://amzn.to/1Ijrzh3</a:t>
            </a:r>
          </a:p>
          <a:p>
            <a:r>
              <a:rPr lang="en-US" altLang="en-US" sz="1100" dirty="0">
                <a:latin typeface="Arial" charset="0"/>
                <a:ea typeface="ＭＳ Ｐゴシック" charset="-128"/>
              </a:rPr>
              <a:t>2nd Edition Volume III: DataPower Development http://amzn.to/1JJszf4</a:t>
            </a:r>
            <a:br>
              <a:rPr lang="en-US" altLang="en-US" sz="1100" dirty="0">
                <a:latin typeface="Arial" charset="0"/>
                <a:ea typeface="ＭＳ Ｐゴシック" charset="-128"/>
              </a:rPr>
            </a:br>
            <a:r>
              <a:rPr lang="en-US" altLang="en-US" sz="1100" dirty="0">
                <a:latin typeface="Arial" charset="0"/>
                <a:ea typeface="ＭＳ Ｐゴシック" charset="-128"/>
              </a:rPr>
              <a:t>2nd Edition Volume IV: DataPower B2B and File Transfer http://amzn.to/1O6HNuC</a:t>
            </a:r>
            <a:br>
              <a:rPr lang="en-US" altLang="en-US" sz="1100" dirty="0">
                <a:latin typeface="Arial" charset="0"/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Amazon.com worldwide &amp; Amazon Kindle</a:t>
            </a:r>
          </a:p>
          <a:p>
            <a:r>
              <a:rPr lang="en-US" altLang="en-US" dirty="0">
                <a:ea typeface="ＭＳ Ｐゴシック" charset="-128"/>
              </a:rPr>
              <a:t>KindleMatch – buy hardcopy &amp; get ebook for US$2.99</a:t>
            </a:r>
          </a:p>
          <a:p>
            <a:r>
              <a:rPr lang="en-US" altLang="en-US" dirty="0">
                <a:ea typeface="ＭＳ Ｐゴシック" charset="-128"/>
              </a:rPr>
              <a:t>Kinde Unlimited, Kindle lending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6B5C701-10B8-244C-9786-EFDD9F56E849}" type="slidenum">
              <a:rPr lang="en-US" altLang="en-US">
                <a:latin typeface="Calibri" charset="0"/>
              </a:rPr>
              <a:pPr/>
              <a:t>35</a:t>
            </a:fld>
            <a:endParaRPr lang="en-US" alt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04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DC4F46-E7BD-6244-A924-E5E6BA44FF69}" type="slidenum">
              <a:rPr lang="en-US" altLang="en-US">
                <a:latin typeface="Calibri" charset="0"/>
              </a:rPr>
              <a:pPr/>
              <a:t>36</a:t>
            </a:fld>
            <a:endParaRPr lang="en-US" alt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22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D3203B1-072D-054A-A23F-F272A9F34811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E5E298A6-161F-9E4E-979B-2177AF6D8270}" type="slidenum">
              <a:rPr lang="en-US" altLang="en-US" sz="1200"/>
              <a:pPr algn="r"/>
              <a:t>2</a:t>
            </a:fld>
            <a:endParaRPr lang="en-US" altLang="en-US" sz="1200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09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6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7" rIns="91413" bIns="45707" anchor="b"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D97AD445-7A2E-4B71-91F4-F81FE3C6599E}" type="slidenum">
              <a:rPr lang="en-US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/>
              <a:t>4</a:t>
            </a:fld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182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</p:spPr>
        <p:txBody>
          <a:bodyPr wrap="none" lIns="91413" tIns="45707" rIns="91413" bIns="45707" anchor="ctr"/>
          <a:lstStyle/>
          <a:p>
            <a:endParaRPr lang="en-US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29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Font typeface="Wingdings" charset="2"/>
              <a:buChar char="§"/>
            </a:pPr>
            <a:r>
              <a:rPr lang="en-US" altLang="en-US" sz="1600" b="1" dirty="0">
                <a:solidFill>
                  <a:srgbClr val="008ABF"/>
                </a:solidFill>
                <a:ea typeface="ＭＳ Ｐゴシック" charset="-128"/>
              </a:rPr>
              <a:t> Physical Gateway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Font typeface="Wingdings" charset="2"/>
              <a:buChar char="Ø"/>
            </a:pPr>
            <a:r>
              <a:rPr lang="en-US" altLang="en-US" b="1" dirty="0">
                <a:solidFill>
                  <a:srgbClr val="008ABF"/>
                </a:solidFill>
                <a:ea typeface="ＭＳ Ｐゴシック" charset="-128"/>
              </a:rPr>
              <a:t> 2U rack </a:t>
            </a:r>
            <a:r>
              <a:rPr lang="en-US" altLang="en-US" b="1" dirty="0" smtClean="0">
                <a:solidFill>
                  <a:srgbClr val="008ABF"/>
                </a:solidFill>
                <a:ea typeface="ＭＳ Ｐゴシック" charset="-128"/>
              </a:rPr>
              <a:t>mount</a:t>
            </a:r>
            <a:r>
              <a:rPr lang="en-US" altLang="en-US" b="1" baseline="0" dirty="0">
                <a:solidFill>
                  <a:schemeClr val="tx1"/>
                </a:solidFill>
                <a:ea typeface="ＭＳ Ｐゴシック" charset="-128"/>
              </a:rPr>
              <a:t> </a:t>
            </a:r>
            <a:r>
              <a:rPr lang="en-US" altLang="en-US" b="1" baseline="0" dirty="0" smtClean="0">
                <a:solidFill>
                  <a:schemeClr val="tx1"/>
                </a:solidFill>
                <a:ea typeface="ＭＳ Ｐゴシック" charset="-128"/>
              </a:rPr>
              <a:t>appliance</a:t>
            </a:r>
            <a:r>
              <a:rPr lang="en-US" altLang="en-US" dirty="0" smtClean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using latest generation hardware platform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Font typeface="Wingdings" charset="2"/>
              <a:buChar char="Ø"/>
            </a:pPr>
            <a:r>
              <a:rPr lang="en-US" altLang="en-US" b="1" dirty="0">
                <a:solidFill>
                  <a:srgbClr val="008ABF"/>
                </a:solidFill>
                <a:ea typeface="ＭＳ Ｐゴシック" charset="-128"/>
              </a:rPr>
              <a:t> Two base editions</a:t>
            </a:r>
            <a:r>
              <a:rPr lang="en-US" altLang="en-US" dirty="0">
                <a:ea typeface="ＭＳ Ｐゴシック" charset="-128"/>
              </a:rPr>
              <a:t>: Non-HSM and HSM (FIPS 140-2 Level 3 certified)  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Font typeface="Wingdings" charset="2"/>
              <a:buChar char="Ø"/>
            </a:pPr>
            <a:r>
              <a:rPr lang="en-US" altLang="en-US" dirty="0">
                <a:ea typeface="ＭＳ Ｐゴシック" charset="-128"/>
              </a:rPr>
              <a:t> Each software module is licensed separately</a:t>
            </a:r>
            <a:r>
              <a:rPr lang="en-US" altLang="en-US" sz="1600" b="1" dirty="0">
                <a:ea typeface="ＭＳ Ｐゴシック" charset="-128"/>
              </a:rPr>
              <a:t> </a:t>
            </a:r>
          </a:p>
          <a:p>
            <a:pPr eaLnBrk="1" hangingPunct="1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</a:pPr>
            <a:endParaRPr lang="en-US" altLang="en-US" sz="1600" b="1" dirty="0">
              <a:ea typeface="ＭＳ Ｐゴシック" charset="-128"/>
            </a:endParaRPr>
          </a:p>
          <a:p>
            <a:pPr eaLnBrk="1" hangingPunct="1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Font typeface="Wingdings" charset="2"/>
              <a:buChar char="§"/>
            </a:pPr>
            <a:r>
              <a:rPr lang="en-US" altLang="en-US" sz="1600" b="1" dirty="0">
                <a:solidFill>
                  <a:srgbClr val="008ABF"/>
                </a:solidFill>
                <a:ea typeface="ＭＳ Ｐゴシック" charset="-128"/>
              </a:rPr>
              <a:t> Virtual Edition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Font typeface="Wingdings" charset="2"/>
              <a:buChar char="Ø"/>
            </a:pPr>
            <a:r>
              <a:rPr lang="en-US" altLang="en-US" dirty="0">
                <a:ea typeface="ＭＳ Ｐゴシック" charset="-128"/>
              </a:rPr>
              <a:t> Three editions: Developer, Non-Production, Production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Font typeface="Wingdings" charset="2"/>
              <a:buChar char="Ø"/>
            </a:pPr>
            <a:r>
              <a:rPr lang="en-US" altLang="en-US" b="1" dirty="0">
                <a:solidFill>
                  <a:srgbClr val="008ABF"/>
                </a:solidFill>
                <a:ea typeface="ＭＳ Ｐゴシック" charset="-128"/>
              </a:rPr>
              <a:t> Developer</a:t>
            </a:r>
            <a:r>
              <a:rPr lang="en-US" altLang="en-US" dirty="0">
                <a:ea typeface="ＭＳ Ｐゴシック" charset="-128"/>
              </a:rPr>
              <a:t> includes all </a:t>
            </a:r>
            <a:r>
              <a:rPr lang="en-US" altLang="en-US" b="1" dirty="0">
                <a:ea typeface="ＭＳ Ｐゴシック" charset="-128"/>
              </a:rPr>
              <a:t>software modules at no additional cost</a:t>
            </a:r>
            <a:r>
              <a:rPr lang="en-US" altLang="en-US" dirty="0">
                <a:ea typeface="ＭＳ Ｐゴシック" charset="-128"/>
              </a:rPr>
              <a:t>, except TIBCO EMS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Font typeface="Wingdings" charset="2"/>
              <a:buChar char="Ø"/>
            </a:pPr>
            <a:r>
              <a:rPr lang="en-US" altLang="en-US" b="1" dirty="0">
                <a:solidFill>
                  <a:srgbClr val="008ABF"/>
                </a:solidFill>
                <a:ea typeface="ＭＳ Ｐゴシック" charset="-128"/>
              </a:rPr>
              <a:t> Non-Production</a:t>
            </a:r>
            <a:r>
              <a:rPr lang="en-US" altLang="en-US" dirty="0">
                <a:ea typeface="ＭＳ Ｐゴシック" charset="-128"/>
              </a:rPr>
              <a:t> includes all </a:t>
            </a:r>
            <a:r>
              <a:rPr lang="en-US" altLang="en-US" b="1" dirty="0">
                <a:ea typeface="ＭＳ Ｐゴシック" charset="-128"/>
              </a:rPr>
              <a:t>software modules at no additional cost</a:t>
            </a:r>
            <a:r>
              <a:rPr lang="en-US" altLang="en-US" dirty="0">
                <a:ea typeface="ＭＳ Ｐゴシック" charset="-128"/>
              </a:rPr>
              <a:t>, except TIBCO EMS &amp; ISAM Proxy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Font typeface="Wingdings" charset="2"/>
              <a:buChar char="Ø"/>
            </a:pPr>
            <a:r>
              <a:rPr lang="en-US" altLang="en-US" b="1" dirty="0">
                <a:solidFill>
                  <a:srgbClr val="008ABF"/>
                </a:solidFill>
                <a:ea typeface="ＭＳ Ｐゴシック" charset="-128"/>
              </a:rPr>
              <a:t> Production</a:t>
            </a:r>
            <a:r>
              <a:rPr lang="en-US" altLang="en-US" dirty="0">
                <a:ea typeface="ＭＳ Ｐゴシック" charset="-128"/>
              </a:rPr>
              <a:t>: Each software module is licensed separately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Font typeface="Wingdings" charset="2"/>
              <a:buChar char="Ø"/>
            </a:pPr>
            <a:endParaRPr lang="en-US" altLang="en-US" b="1" dirty="0">
              <a:ea typeface="ＭＳ Ｐゴシック" charset="-128"/>
            </a:endParaRPr>
          </a:p>
          <a:p>
            <a:pPr eaLnBrk="1" hangingPunct="1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Font typeface="Wingdings" charset="2"/>
              <a:buChar char="§"/>
            </a:pPr>
            <a:r>
              <a:rPr lang="en-US" altLang="en-US" dirty="0" smtClean="0">
                <a:ea typeface="ＭＳ Ｐゴシック" charset="-128"/>
              </a:rPr>
              <a:t> All </a:t>
            </a:r>
            <a:r>
              <a:rPr lang="en-US" altLang="en-US" dirty="0">
                <a:ea typeface="ＭＳ Ｐゴシック" charset="-128"/>
              </a:rPr>
              <a:t>software modules are field upgradeable</a:t>
            </a:r>
          </a:p>
          <a:p>
            <a:pPr eaLnBrk="1" hangingPunct="1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Font typeface="Wingdings" charset="2"/>
              <a:buChar char="§"/>
            </a:pPr>
            <a:endParaRPr lang="en-US" altLang="en-US" dirty="0">
              <a:ea typeface="ＭＳ Ｐゴシック" charset="-128"/>
            </a:endParaRPr>
          </a:p>
          <a:p>
            <a:pPr eaLnBrk="1" hangingPunct="1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Font typeface="Wingdings" charset="2"/>
              <a:buChar char="§"/>
            </a:pPr>
            <a:r>
              <a:rPr lang="en-US" altLang="en-US" dirty="0" smtClean="0">
                <a:ea typeface="ＭＳ Ｐゴシック" charset="-128"/>
              </a:rPr>
              <a:t> Hardware </a:t>
            </a:r>
            <a:r>
              <a:rPr lang="en-US" altLang="en-US" dirty="0">
                <a:ea typeface="ＭＳ Ｐゴシック" charset="-128"/>
              </a:rPr>
              <a:t>crypto accelerated operations are </a:t>
            </a:r>
            <a:r>
              <a:rPr lang="en-US" altLang="en-US" b="1" dirty="0">
                <a:ea typeface="ＭＳ Ｐゴシック" charset="-128"/>
              </a:rPr>
              <a:t>provided on the physical gateway appliance</a:t>
            </a:r>
            <a:r>
              <a:rPr lang="en-US" altLang="en-US" dirty="0">
                <a:ea typeface="ＭＳ Ｐゴシック" charset="-128"/>
              </a:rPr>
              <a:t> through built-in cryptography accelerator card</a:t>
            </a:r>
          </a:p>
          <a:p>
            <a:pPr eaLnBrk="1" hangingPunct="1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  <a:p>
            <a:pPr eaLnBrk="1" hangingPunct="1"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Font typeface="Wingdings" charset="2"/>
              <a:buNone/>
            </a:pPr>
            <a:endParaRPr lang="en-US" altLang="en-US" b="1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218C275-8DC3-094C-9E2B-22AD387B2060}" type="slidenum">
              <a:rPr lang="en-US" altLang="en-US">
                <a:latin typeface="Calibri" charset="0"/>
              </a:rPr>
              <a:pPr/>
              <a:t>7</a:t>
            </a:fld>
            <a:endParaRPr lang="en-US" alt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3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Existing customers can take advantage of new releases and upgrade to new versions with an active Subscription &amp; Support account with IBM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D6A68-3BBC-4CF3-83C1-BBE67BAA5B8C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63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C2C-3334-4B4F-92AB-A790C33FFEE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3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ts val="963"/>
              </a:spcBef>
              <a:spcAft>
                <a:spcPts val="413"/>
              </a:spcAft>
              <a:buClr>
                <a:srgbClr val="2DB6B3"/>
              </a:buClr>
              <a:buSzPct val="110000"/>
              <a:buFont typeface="Wingdings" charset="2"/>
              <a:buNone/>
              <a:tabLst/>
              <a:defRPr/>
            </a:pPr>
            <a:endParaRPr lang="en-US" altLang="en-US" sz="14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330A69E-8CE5-B944-B274-2D4BC321F4DC}" type="slidenum">
              <a:rPr lang="en-US" altLang="en-US">
                <a:latin typeface="Calibri" charset="0"/>
              </a:rPr>
              <a:pPr/>
              <a:t>11</a:t>
            </a:fld>
            <a:endParaRPr lang="en-US" alt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4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5647FBA-D6C1-724F-916C-3F0CB5D0EFDB}" type="slidenum">
              <a:rPr lang="en-US" altLang="en-US" sz="1200"/>
              <a:pPr eaLnBrk="1" hangingPunct="1"/>
              <a:t>12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0635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23C2C-3334-4B4F-92AB-A790C33FFEE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0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3338" y="4763"/>
            <a:ext cx="9177338" cy="5154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482"/>
          <p:cNvGrpSpPr>
            <a:grpSpLocks noChangeAspect="1"/>
          </p:cNvGrpSpPr>
          <p:nvPr userDrawn="1"/>
        </p:nvGrpSpPr>
        <p:grpSpPr bwMode="auto">
          <a:xfrm>
            <a:off x="-12700" y="0"/>
            <a:ext cx="9169400" cy="5099050"/>
            <a:chOff x="1587" y="-1"/>
            <a:chExt cx="9142413" cy="5083765"/>
          </a:xfrm>
        </p:grpSpPr>
        <p:sp>
          <p:nvSpPr>
            <p:cNvPr id="6" name="Freeform 2"/>
            <p:cNvSpPr>
              <a:spLocks noChangeArrowheads="1"/>
            </p:cNvSpPr>
            <p:nvPr userDrawn="1"/>
          </p:nvSpPr>
          <p:spPr bwMode="auto">
            <a:xfrm>
              <a:off x="34827" y="-1"/>
              <a:ext cx="9109173" cy="5083765"/>
            </a:xfrm>
            <a:custGeom>
              <a:avLst/>
              <a:gdLst>
                <a:gd name="T0" fmla="*/ 2147483646 w 20226"/>
                <a:gd name="T1" fmla="*/ 0 h 11290"/>
                <a:gd name="T2" fmla="*/ 2147483646 w 20226"/>
                <a:gd name="T3" fmla="*/ 2147483646 h 11290"/>
                <a:gd name="T4" fmla="*/ 2147483646 w 20226"/>
                <a:gd name="T5" fmla="*/ 2147483646 h 11290"/>
                <a:gd name="T6" fmla="*/ 0 w 20226"/>
                <a:gd name="T7" fmla="*/ 2147483646 h 11290"/>
                <a:gd name="T8" fmla="*/ 2147483646 w 20226"/>
                <a:gd name="T9" fmla="*/ 0 h 11290"/>
                <a:gd name="T10" fmla="*/ 2147483646 w 20226"/>
                <a:gd name="T11" fmla="*/ 0 h 11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26" h="11290">
                  <a:moveTo>
                    <a:pt x="20225" y="0"/>
                  </a:moveTo>
                  <a:lnTo>
                    <a:pt x="20225" y="5415"/>
                  </a:lnTo>
                  <a:lnTo>
                    <a:pt x="10082" y="11289"/>
                  </a:lnTo>
                  <a:lnTo>
                    <a:pt x="0" y="5449"/>
                  </a:lnTo>
                  <a:lnTo>
                    <a:pt x="3131" y="0"/>
                  </a:lnTo>
                  <a:lnTo>
                    <a:pt x="20225" y="0"/>
                  </a:lnTo>
                </a:path>
              </a:pathLst>
            </a:custGeom>
            <a:solidFill>
              <a:srgbClr val="417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1"/>
            <p:cNvSpPr>
              <a:spLocks noChangeArrowheads="1"/>
            </p:cNvSpPr>
            <p:nvPr userDrawn="1"/>
          </p:nvSpPr>
          <p:spPr bwMode="auto">
            <a:xfrm>
              <a:off x="1587" y="-1"/>
              <a:ext cx="1383391" cy="2407350"/>
            </a:xfrm>
            <a:custGeom>
              <a:avLst/>
              <a:gdLst>
                <a:gd name="T0" fmla="*/ 0 w 3073"/>
                <a:gd name="T1" fmla="*/ 0 h 5346"/>
                <a:gd name="T2" fmla="*/ 2147483646 w 3073"/>
                <a:gd name="T3" fmla="*/ 0 h 5346"/>
                <a:gd name="T4" fmla="*/ 0 w 3073"/>
                <a:gd name="T5" fmla="*/ 2147483646 h 5346"/>
                <a:gd name="T6" fmla="*/ 0 w 3073"/>
                <a:gd name="T7" fmla="*/ 0 h 53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73" h="5346">
                  <a:moveTo>
                    <a:pt x="0" y="0"/>
                  </a:moveTo>
                  <a:lnTo>
                    <a:pt x="3072" y="0"/>
                  </a:lnTo>
                  <a:lnTo>
                    <a:pt x="0" y="5345"/>
                  </a:lnTo>
                  <a:lnTo>
                    <a:pt x="0" y="0"/>
                  </a:lnTo>
                </a:path>
              </a:pathLst>
            </a:custGeom>
            <a:solidFill>
              <a:srgbClr val="325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" name="Group 441"/>
          <p:cNvGrpSpPr>
            <a:grpSpLocks/>
          </p:cNvGrpSpPr>
          <p:nvPr userDrawn="1"/>
        </p:nvGrpSpPr>
        <p:grpSpPr bwMode="auto">
          <a:xfrm>
            <a:off x="865188" y="4467225"/>
            <a:ext cx="715962" cy="292100"/>
            <a:chOff x="1992313" y="5414963"/>
            <a:chExt cx="573087" cy="233362"/>
          </a:xfrm>
        </p:grpSpPr>
        <p:sp>
          <p:nvSpPr>
            <p:cNvPr id="9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6 w 230"/>
                <a:gd name="T3" fmla="*/ 0 h 43"/>
                <a:gd name="T4" fmla="*/ 2147483646 w 230"/>
                <a:gd name="T5" fmla="*/ 2147483646 h 43"/>
                <a:gd name="T6" fmla="*/ 0 w 230"/>
                <a:gd name="T7" fmla="*/ 2147483646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6 w 233"/>
                <a:gd name="T1" fmla="*/ 2147483646 h 43"/>
                <a:gd name="T2" fmla="*/ 0 w 233"/>
                <a:gd name="T3" fmla="*/ 2147483646 h 43"/>
                <a:gd name="T4" fmla="*/ 2147483646 w 233"/>
                <a:gd name="T5" fmla="*/ 0 h 43"/>
                <a:gd name="T6" fmla="*/ 2147483646 w 233"/>
                <a:gd name="T7" fmla="*/ 0 h 43"/>
                <a:gd name="T8" fmla="*/ 2147483646 w 233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6 w 131"/>
                <a:gd name="T3" fmla="*/ 0 h 44"/>
                <a:gd name="T4" fmla="*/ 2147483646 w 131"/>
                <a:gd name="T5" fmla="*/ 2147483646 h 44"/>
                <a:gd name="T6" fmla="*/ 2147483646 w 131"/>
                <a:gd name="T7" fmla="*/ 2147483646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6 w 131"/>
                <a:gd name="T1" fmla="*/ 2147483646 h 47"/>
                <a:gd name="T2" fmla="*/ 0 w 131"/>
                <a:gd name="T3" fmla="*/ 2147483646 h 47"/>
                <a:gd name="T4" fmla="*/ 2147483646 w 131"/>
                <a:gd name="T5" fmla="*/ 0 h 47"/>
                <a:gd name="T6" fmla="*/ 2147483646 w 131"/>
                <a:gd name="T7" fmla="*/ 0 h 47"/>
                <a:gd name="T8" fmla="*/ 2147483646 w 131"/>
                <a:gd name="T9" fmla="*/ 21474836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6 w 202"/>
                <a:gd name="T1" fmla="*/ 2147483646 h 43"/>
                <a:gd name="T2" fmla="*/ 2147483646 w 202"/>
                <a:gd name="T3" fmla="*/ 2147483646 h 43"/>
                <a:gd name="T4" fmla="*/ 0 w 202"/>
                <a:gd name="T5" fmla="*/ 0 h 43"/>
                <a:gd name="T6" fmla="*/ 2147483646 w 202"/>
                <a:gd name="T7" fmla="*/ 0 h 43"/>
                <a:gd name="T8" fmla="*/ 2147483646 w 202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6 w 303"/>
                <a:gd name="T1" fmla="*/ 2147483646 h 44"/>
                <a:gd name="T2" fmla="*/ 0 w 303"/>
                <a:gd name="T3" fmla="*/ 2147483646 h 44"/>
                <a:gd name="T4" fmla="*/ 0 w 303"/>
                <a:gd name="T5" fmla="*/ 0 h 44"/>
                <a:gd name="T6" fmla="*/ 2147483646 w 303"/>
                <a:gd name="T7" fmla="*/ 0 h 44"/>
                <a:gd name="T8" fmla="*/ 2147483646 w 303"/>
                <a:gd name="T9" fmla="*/ 2147483646 h 44"/>
                <a:gd name="T10" fmla="*/ 2147483646 w 303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6 w 260"/>
                <a:gd name="T3" fmla="*/ 0 h 43"/>
                <a:gd name="T4" fmla="*/ 2147483646 w 260"/>
                <a:gd name="T5" fmla="*/ 2147483646 h 43"/>
                <a:gd name="T6" fmla="*/ 0 w 260"/>
                <a:gd name="T7" fmla="*/ 2147483646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6 w 289"/>
                <a:gd name="T3" fmla="*/ 0 h 44"/>
                <a:gd name="T4" fmla="*/ 2147483646 w 289"/>
                <a:gd name="T5" fmla="*/ 2147483646 h 44"/>
                <a:gd name="T6" fmla="*/ 0 w 289"/>
                <a:gd name="T7" fmla="*/ 2147483646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6 w 257"/>
                <a:gd name="T1" fmla="*/ 0 h 43"/>
                <a:gd name="T2" fmla="*/ 2147483646 w 257"/>
                <a:gd name="T3" fmla="*/ 2147483646 h 43"/>
                <a:gd name="T4" fmla="*/ 0 w 257"/>
                <a:gd name="T5" fmla="*/ 2147483646 h 43"/>
                <a:gd name="T6" fmla="*/ 2147483646 w 257"/>
                <a:gd name="T7" fmla="*/ 0 h 43"/>
                <a:gd name="T8" fmla="*/ 2147483646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6 w 286"/>
                <a:gd name="T1" fmla="*/ 2147483646 h 44"/>
                <a:gd name="T2" fmla="*/ 0 w 286"/>
                <a:gd name="T3" fmla="*/ 2147483646 h 44"/>
                <a:gd name="T4" fmla="*/ 2147483646 w 286"/>
                <a:gd name="T5" fmla="*/ 0 h 44"/>
                <a:gd name="T6" fmla="*/ 2147483646 w 286"/>
                <a:gd name="T7" fmla="*/ 0 h 44"/>
                <a:gd name="T8" fmla="*/ 2147483646 w 286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6 w 29"/>
                <a:gd name="T1" fmla="*/ 2147483646 h 46"/>
                <a:gd name="T2" fmla="*/ 0 w 29"/>
                <a:gd name="T3" fmla="*/ 0 h 46"/>
                <a:gd name="T4" fmla="*/ 2147483646 w 29"/>
                <a:gd name="T5" fmla="*/ 0 h 46"/>
                <a:gd name="T6" fmla="*/ 2147483646 w 29"/>
                <a:gd name="T7" fmla="*/ 21474836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6 w 88"/>
                <a:gd name="T1" fmla="*/ 2147483646 h 43"/>
                <a:gd name="T2" fmla="*/ 2147483646 w 88"/>
                <a:gd name="T3" fmla="*/ 2147483646 h 43"/>
                <a:gd name="T4" fmla="*/ 0 w 88"/>
                <a:gd name="T5" fmla="*/ 0 h 43"/>
                <a:gd name="T6" fmla="*/ 2147483646 w 88"/>
                <a:gd name="T7" fmla="*/ 0 h 43"/>
                <a:gd name="T8" fmla="*/ 2147483646 w 88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6 w 145"/>
                <a:gd name="T1" fmla="*/ 2147483646 h 44"/>
                <a:gd name="T2" fmla="*/ 2147483646 w 145"/>
                <a:gd name="T3" fmla="*/ 2147483646 h 44"/>
                <a:gd name="T4" fmla="*/ 0 w 145"/>
                <a:gd name="T5" fmla="*/ 0 h 44"/>
                <a:gd name="T6" fmla="*/ 2147483646 w 145"/>
                <a:gd name="T7" fmla="*/ 0 h 44"/>
                <a:gd name="T8" fmla="*/ 2147483646 w 145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6 w 407"/>
                <a:gd name="T3" fmla="*/ 0 h 43"/>
                <a:gd name="T4" fmla="*/ 2147483646 w 407"/>
                <a:gd name="T5" fmla="*/ 2147483646 h 43"/>
                <a:gd name="T6" fmla="*/ 0 w 407"/>
                <a:gd name="T7" fmla="*/ 2147483646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6 w 174"/>
                <a:gd name="T1" fmla="*/ 2147483646 h 44"/>
                <a:gd name="T2" fmla="*/ 0 w 174"/>
                <a:gd name="T3" fmla="*/ 2147483646 h 44"/>
                <a:gd name="T4" fmla="*/ 0 w 174"/>
                <a:gd name="T5" fmla="*/ 0 h 44"/>
                <a:gd name="T6" fmla="*/ 2147483646 w 174"/>
                <a:gd name="T7" fmla="*/ 0 h 44"/>
                <a:gd name="T8" fmla="*/ 2147483646 w 174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6 h 43"/>
                <a:gd name="T2" fmla="*/ 0 w 512"/>
                <a:gd name="T3" fmla="*/ 0 h 43"/>
                <a:gd name="T4" fmla="*/ 2147483646 w 512"/>
                <a:gd name="T5" fmla="*/ 0 h 43"/>
                <a:gd name="T6" fmla="*/ 2147483646 w 512"/>
                <a:gd name="T7" fmla="*/ 2147483646 h 43"/>
                <a:gd name="T8" fmla="*/ 0 w 512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6 h 44"/>
                <a:gd name="T2" fmla="*/ 0 w 458"/>
                <a:gd name="T3" fmla="*/ 0 h 44"/>
                <a:gd name="T4" fmla="*/ 2147483646 w 458"/>
                <a:gd name="T5" fmla="*/ 0 h 44"/>
                <a:gd name="T6" fmla="*/ 2147483646 w 458"/>
                <a:gd name="T7" fmla="*/ 2147483646 h 44"/>
                <a:gd name="T8" fmla="*/ 0 w 458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6 h 44"/>
                <a:gd name="T2" fmla="*/ 0 w 410"/>
                <a:gd name="T3" fmla="*/ 0 h 44"/>
                <a:gd name="T4" fmla="*/ 2147483646 w 410"/>
                <a:gd name="T5" fmla="*/ 0 h 44"/>
                <a:gd name="T6" fmla="*/ 2147483646 w 410"/>
                <a:gd name="T7" fmla="*/ 2147483646 h 44"/>
                <a:gd name="T8" fmla="*/ 0 w 410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6 w 174"/>
                <a:gd name="T1" fmla="*/ 2147483646 h 43"/>
                <a:gd name="T2" fmla="*/ 0 w 174"/>
                <a:gd name="T3" fmla="*/ 2147483646 h 43"/>
                <a:gd name="T4" fmla="*/ 0 w 174"/>
                <a:gd name="T5" fmla="*/ 0 h 43"/>
                <a:gd name="T6" fmla="*/ 2147483646 w 174"/>
                <a:gd name="T7" fmla="*/ 0 h 43"/>
                <a:gd name="T8" fmla="*/ 2147483646 w 174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6 w 458"/>
                <a:gd name="T3" fmla="*/ 0 h 43"/>
                <a:gd name="T4" fmla="*/ 2147483646 w 458"/>
                <a:gd name="T5" fmla="*/ 2147483646 h 43"/>
                <a:gd name="T6" fmla="*/ 0 w 458"/>
                <a:gd name="T7" fmla="*/ 2147483646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6 h 44"/>
                <a:gd name="T2" fmla="*/ 0 w 512"/>
                <a:gd name="T3" fmla="*/ 0 h 44"/>
                <a:gd name="T4" fmla="*/ 2147483646 w 512"/>
                <a:gd name="T5" fmla="*/ 0 h 44"/>
                <a:gd name="T6" fmla="*/ 2147483646 w 512"/>
                <a:gd name="T7" fmla="*/ 2147483646 h 44"/>
                <a:gd name="T8" fmla="*/ 0 w 512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720" y="1480685"/>
            <a:ext cx="7038519" cy="92642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720" y="2424305"/>
            <a:ext cx="6400800" cy="64813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5C2F34-9ADB-C34D-A6D8-496FD55452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52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A8453-2CB1-6744-A3A1-EC51E86333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639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78B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711"/>
          <p:cNvGrpSpPr>
            <a:grpSpLocks noChangeAspect="1"/>
          </p:cNvGrpSpPr>
          <p:nvPr userDrawn="1"/>
        </p:nvGrpSpPr>
        <p:grpSpPr bwMode="auto">
          <a:xfrm>
            <a:off x="-12700" y="0"/>
            <a:ext cx="9169400" cy="5099050"/>
            <a:chOff x="1587" y="-1"/>
            <a:chExt cx="9142413" cy="5083765"/>
          </a:xfrm>
        </p:grpSpPr>
        <p:sp>
          <p:nvSpPr>
            <p:cNvPr id="6" name="Freeform 2"/>
            <p:cNvSpPr>
              <a:spLocks noChangeArrowheads="1"/>
            </p:cNvSpPr>
            <p:nvPr userDrawn="1"/>
          </p:nvSpPr>
          <p:spPr bwMode="auto">
            <a:xfrm>
              <a:off x="34827" y="-1"/>
              <a:ext cx="9109173" cy="5083765"/>
            </a:xfrm>
            <a:custGeom>
              <a:avLst/>
              <a:gdLst>
                <a:gd name="T0" fmla="*/ 2147483646 w 20226"/>
                <a:gd name="T1" fmla="*/ 0 h 11290"/>
                <a:gd name="T2" fmla="*/ 2147483646 w 20226"/>
                <a:gd name="T3" fmla="*/ 2147483646 h 11290"/>
                <a:gd name="T4" fmla="*/ 2147483646 w 20226"/>
                <a:gd name="T5" fmla="*/ 2147483646 h 11290"/>
                <a:gd name="T6" fmla="*/ 0 w 20226"/>
                <a:gd name="T7" fmla="*/ 2147483646 h 11290"/>
                <a:gd name="T8" fmla="*/ 2147483646 w 20226"/>
                <a:gd name="T9" fmla="*/ 0 h 11290"/>
                <a:gd name="T10" fmla="*/ 2147483646 w 20226"/>
                <a:gd name="T11" fmla="*/ 0 h 11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26" h="11290">
                  <a:moveTo>
                    <a:pt x="20225" y="0"/>
                  </a:moveTo>
                  <a:lnTo>
                    <a:pt x="20225" y="5415"/>
                  </a:lnTo>
                  <a:lnTo>
                    <a:pt x="10082" y="11289"/>
                  </a:lnTo>
                  <a:lnTo>
                    <a:pt x="0" y="5449"/>
                  </a:lnTo>
                  <a:lnTo>
                    <a:pt x="3131" y="0"/>
                  </a:lnTo>
                  <a:lnTo>
                    <a:pt x="2022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1"/>
            <p:cNvSpPr>
              <a:spLocks noChangeArrowheads="1"/>
            </p:cNvSpPr>
            <p:nvPr userDrawn="1"/>
          </p:nvSpPr>
          <p:spPr bwMode="auto">
            <a:xfrm>
              <a:off x="1587" y="-1"/>
              <a:ext cx="1383391" cy="2407350"/>
            </a:xfrm>
            <a:custGeom>
              <a:avLst/>
              <a:gdLst>
                <a:gd name="T0" fmla="*/ 0 w 3073"/>
                <a:gd name="T1" fmla="*/ 0 h 5346"/>
                <a:gd name="T2" fmla="*/ 2147483646 w 3073"/>
                <a:gd name="T3" fmla="*/ 0 h 5346"/>
                <a:gd name="T4" fmla="*/ 0 w 3073"/>
                <a:gd name="T5" fmla="*/ 2147483646 h 5346"/>
                <a:gd name="T6" fmla="*/ 0 w 3073"/>
                <a:gd name="T7" fmla="*/ 0 h 53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73" h="5346">
                  <a:moveTo>
                    <a:pt x="0" y="0"/>
                  </a:moveTo>
                  <a:lnTo>
                    <a:pt x="3072" y="0"/>
                  </a:lnTo>
                  <a:lnTo>
                    <a:pt x="0" y="5345"/>
                  </a:lnTo>
                  <a:lnTo>
                    <a:pt x="0" y="0"/>
                  </a:lnTo>
                </a:path>
              </a:pathLst>
            </a:custGeom>
            <a:solidFill>
              <a:srgbClr val="325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" name="Group 146"/>
          <p:cNvGrpSpPr>
            <a:grpSpLocks/>
          </p:cNvGrpSpPr>
          <p:nvPr userDrawn="1"/>
        </p:nvGrpSpPr>
        <p:grpSpPr bwMode="auto">
          <a:xfrm>
            <a:off x="865188" y="4467225"/>
            <a:ext cx="715962" cy="292100"/>
            <a:chOff x="1992313" y="5414963"/>
            <a:chExt cx="573087" cy="233362"/>
          </a:xfrm>
        </p:grpSpPr>
        <p:sp>
          <p:nvSpPr>
            <p:cNvPr id="9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6 w 230"/>
                <a:gd name="T3" fmla="*/ 0 h 43"/>
                <a:gd name="T4" fmla="*/ 2147483646 w 230"/>
                <a:gd name="T5" fmla="*/ 2147483646 h 43"/>
                <a:gd name="T6" fmla="*/ 0 w 230"/>
                <a:gd name="T7" fmla="*/ 2147483646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6 w 233"/>
                <a:gd name="T1" fmla="*/ 2147483646 h 43"/>
                <a:gd name="T2" fmla="*/ 0 w 233"/>
                <a:gd name="T3" fmla="*/ 2147483646 h 43"/>
                <a:gd name="T4" fmla="*/ 2147483646 w 233"/>
                <a:gd name="T5" fmla="*/ 0 h 43"/>
                <a:gd name="T6" fmla="*/ 2147483646 w 233"/>
                <a:gd name="T7" fmla="*/ 0 h 43"/>
                <a:gd name="T8" fmla="*/ 2147483646 w 233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6 w 131"/>
                <a:gd name="T3" fmla="*/ 0 h 44"/>
                <a:gd name="T4" fmla="*/ 2147483646 w 131"/>
                <a:gd name="T5" fmla="*/ 2147483646 h 44"/>
                <a:gd name="T6" fmla="*/ 2147483646 w 131"/>
                <a:gd name="T7" fmla="*/ 2147483646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6 w 131"/>
                <a:gd name="T1" fmla="*/ 2147483646 h 47"/>
                <a:gd name="T2" fmla="*/ 0 w 131"/>
                <a:gd name="T3" fmla="*/ 2147483646 h 47"/>
                <a:gd name="T4" fmla="*/ 2147483646 w 131"/>
                <a:gd name="T5" fmla="*/ 0 h 47"/>
                <a:gd name="T6" fmla="*/ 2147483646 w 131"/>
                <a:gd name="T7" fmla="*/ 0 h 47"/>
                <a:gd name="T8" fmla="*/ 2147483646 w 131"/>
                <a:gd name="T9" fmla="*/ 21474836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6 w 202"/>
                <a:gd name="T1" fmla="*/ 2147483646 h 43"/>
                <a:gd name="T2" fmla="*/ 2147483646 w 202"/>
                <a:gd name="T3" fmla="*/ 2147483646 h 43"/>
                <a:gd name="T4" fmla="*/ 0 w 202"/>
                <a:gd name="T5" fmla="*/ 0 h 43"/>
                <a:gd name="T6" fmla="*/ 2147483646 w 202"/>
                <a:gd name="T7" fmla="*/ 0 h 43"/>
                <a:gd name="T8" fmla="*/ 2147483646 w 202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6 w 303"/>
                <a:gd name="T1" fmla="*/ 2147483646 h 44"/>
                <a:gd name="T2" fmla="*/ 0 w 303"/>
                <a:gd name="T3" fmla="*/ 2147483646 h 44"/>
                <a:gd name="T4" fmla="*/ 0 w 303"/>
                <a:gd name="T5" fmla="*/ 0 h 44"/>
                <a:gd name="T6" fmla="*/ 2147483646 w 303"/>
                <a:gd name="T7" fmla="*/ 0 h 44"/>
                <a:gd name="T8" fmla="*/ 2147483646 w 303"/>
                <a:gd name="T9" fmla="*/ 2147483646 h 44"/>
                <a:gd name="T10" fmla="*/ 2147483646 w 303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6 w 260"/>
                <a:gd name="T3" fmla="*/ 0 h 43"/>
                <a:gd name="T4" fmla="*/ 2147483646 w 260"/>
                <a:gd name="T5" fmla="*/ 2147483646 h 43"/>
                <a:gd name="T6" fmla="*/ 0 w 260"/>
                <a:gd name="T7" fmla="*/ 2147483646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6 w 289"/>
                <a:gd name="T3" fmla="*/ 0 h 44"/>
                <a:gd name="T4" fmla="*/ 2147483646 w 289"/>
                <a:gd name="T5" fmla="*/ 2147483646 h 44"/>
                <a:gd name="T6" fmla="*/ 0 w 289"/>
                <a:gd name="T7" fmla="*/ 2147483646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6 w 257"/>
                <a:gd name="T1" fmla="*/ 0 h 43"/>
                <a:gd name="T2" fmla="*/ 2147483646 w 257"/>
                <a:gd name="T3" fmla="*/ 2147483646 h 43"/>
                <a:gd name="T4" fmla="*/ 0 w 257"/>
                <a:gd name="T5" fmla="*/ 2147483646 h 43"/>
                <a:gd name="T6" fmla="*/ 2147483646 w 257"/>
                <a:gd name="T7" fmla="*/ 0 h 43"/>
                <a:gd name="T8" fmla="*/ 2147483646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6 w 286"/>
                <a:gd name="T1" fmla="*/ 2147483646 h 44"/>
                <a:gd name="T2" fmla="*/ 0 w 286"/>
                <a:gd name="T3" fmla="*/ 2147483646 h 44"/>
                <a:gd name="T4" fmla="*/ 2147483646 w 286"/>
                <a:gd name="T5" fmla="*/ 0 h 44"/>
                <a:gd name="T6" fmla="*/ 2147483646 w 286"/>
                <a:gd name="T7" fmla="*/ 0 h 44"/>
                <a:gd name="T8" fmla="*/ 2147483646 w 286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6 w 29"/>
                <a:gd name="T1" fmla="*/ 2147483646 h 46"/>
                <a:gd name="T2" fmla="*/ 0 w 29"/>
                <a:gd name="T3" fmla="*/ 0 h 46"/>
                <a:gd name="T4" fmla="*/ 2147483646 w 29"/>
                <a:gd name="T5" fmla="*/ 0 h 46"/>
                <a:gd name="T6" fmla="*/ 2147483646 w 29"/>
                <a:gd name="T7" fmla="*/ 21474836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6 w 88"/>
                <a:gd name="T1" fmla="*/ 2147483646 h 43"/>
                <a:gd name="T2" fmla="*/ 2147483646 w 88"/>
                <a:gd name="T3" fmla="*/ 2147483646 h 43"/>
                <a:gd name="T4" fmla="*/ 0 w 88"/>
                <a:gd name="T5" fmla="*/ 0 h 43"/>
                <a:gd name="T6" fmla="*/ 2147483646 w 88"/>
                <a:gd name="T7" fmla="*/ 0 h 43"/>
                <a:gd name="T8" fmla="*/ 2147483646 w 88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6 w 145"/>
                <a:gd name="T1" fmla="*/ 2147483646 h 44"/>
                <a:gd name="T2" fmla="*/ 2147483646 w 145"/>
                <a:gd name="T3" fmla="*/ 2147483646 h 44"/>
                <a:gd name="T4" fmla="*/ 0 w 145"/>
                <a:gd name="T5" fmla="*/ 0 h 44"/>
                <a:gd name="T6" fmla="*/ 2147483646 w 145"/>
                <a:gd name="T7" fmla="*/ 0 h 44"/>
                <a:gd name="T8" fmla="*/ 2147483646 w 145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6 w 407"/>
                <a:gd name="T3" fmla="*/ 0 h 43"/>
                <a:gd name="T4" fmla="*/ 2147483646 w 407"/>
                <a:gd name="T5" fmla="*/ 2147483646 h 43"/>
                <a:gd name="T6" fmla="*/ 0 w 407"/>
                <a:gd name="T7" fmla="*/ 2147483646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6 w 174"/>
                <a:gd name="T1" fmla="*/ 2147483646 h 44"/>
                <a:gd name="T2" fmla="*/ 0 w 174"/>
                <a:gd name="T3" fmla="*/ 2147483646 h 44"/>
                <a:gd name="T4" fmla="*/ 0 w 174"/>
                <a:gd name="T5" fmla="*/ 0 h 44"/>
                <a:gd name="T6" fmla="*/ 2147483646 w 174"/>
                <a:gd name="T7" fmla="*/ 0 h 44"/>
                <a:gd name="T8" fmla="*/ 2147483646 w 174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6 h 43"/>
                <a:gd name="T2" fmla="*/ 0 w 512"/>
                <a:gd name="T3" fmla="*/ 0 h 43"/>
                <a:gd name="T4" fmla="*/ 2147483646 w 512"/>
                <a:gd name="T5" fmla="*/ 0 h 43"/>
                <a:gd name="T6" fmla="*/ 2147483646 w 512"/>
                <a:gd name="T7" fmla="*/ 2147483646 h 43"/>
                <a:gd name="T8" fmla="*/ 0 w 512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6 h 44"/>
                <a:gd name="T2" fmla="*/ 0 w 458"/>
                <a:gd name="T3" fmla="*/ 0 h 44"/>
                <a:gd name="T4" fmla="*/ 2147483646 w 458"/>
                <a:gd name="T5" fmla="*/ 0 h 44"/>
                <a:gd name="T6" fmla="*/ 2147483646 w 458"/>
                <a:gd name="T7" fmla="*/ 2147483646 h 44"/>
                <a:gd name="T8" fmla="*/ 0 w 458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6 h 44"/>
                <a:gd name="T2" fmla="*/ 0 w 410"/>
                <a:gd name="T3" fmla="*/ 0 h 44"/>
                <a:gd name="T4" fmla="*/ 2147483646 w 410"/>
                <a:gd name="T5" fmla="*/ 0 h 44"/>
                <a:gd name="T6" fmla="*/ 2147483646 w 410"/>
                <a:gd name="T7" fmla="*/ 2147483646 h 44"/>
                <a:gd name="T8" fmla="*/ 0 w 410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6 w 174"/>
                <a:gd name="T1" fmla="*/ 2147483646 h 43"/>
                <a:gd name="T2" fmla="*/ 0 w 174"/>
                <a:gd name="T3" fmla="*/ 2147483646 h 43"/>
                <a:gd name="T4" fmla="*/ 0 w 174"/>
                <a:gd name="T5" fmla="*/ 0 h 43"/>
                <a:gd name="T6" fmla="*/ 2147483646 w 174"/>
                <a:gd name="T7" fmla="*/ 0 h 43"/>
                <a:gd name="T8" fmla="*/ 2147483646 w 174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6 w 458"/>
                <a:gd name="T3" fmla="*/ 0 h 43"/>
                <a:gd name="T4" fmla="*/ 2147483646 w 458"/>
                <a:gd name="T5" fmla="*/ 2147483646 h 43"/>
                <a:gd name="T6" fmla="*/ 0 w 458"/>
                <a:gd name="T7" fmla="*/ 2147483646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6 h 44"/>
                <a:gd name="T2" fmla="*/ 0 w 512"/>
                <a:gd name="T3" fmla="*/ 0 h 44"/>
                <a:gd name="T4" fmla="*/ 2147483646 w 512"/>
                <a:gd name="T5" fmla="*/ 0 h 44"/>
                <a:gd name="T6" fmla="*/ 2147483646 w 512"/>
                <a:gd name="T7" fmla="*/ 2147483646 h 44"/>
                <a:gd name="T8" fmla="*/ 0 w 512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80" y="1415419"/>
            <a:ext cx="7772400" cy="84156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780" y="2251278"/>
            <a:ext cx="7772400" cy="618634"/>
          </a:xfrm>
        </p:spPr>
        <p:txBody>
          <a:bodyPr tIns="0"/>
          <a:lstStyle>
            <a:lvl1pPr marL="0" indent="0" algn="l">
              <a:buNone/>
              <a:defRPr sz="2000">
                <a:solidFill>
                  <a:srgbClr val="7CC7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46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92E20-08F3-2D4F-826E-912DD6F42D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43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 userDrawn="1"/>
        </p:nvSpPr>
        <p:spPr bwMode="auto">
          <a:xfrm>
            <a:off x="388938" y="104775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396" tIns="45699" rIns="91396" bIns="45699"/>
          <a:lstStyle>
            <a:lvl1pPr>
              <a:spcAft>
                <a:spcPct val="500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Aft>
                <a:spcPct val="5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  <a:defRPr/>
            </a:pPr>
            <a:endParaRPr lang="en-US" sz="2400" b="1" dirty="0" smtClean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09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 userDrawn="1"/>
        </p:nvSpPr>
        <p:spPr bwMode="auto">
          <a:xfrm>
            <a:off x="388938" y="104775"/>
            <a:ext cx="9144000" cy="34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7" tIns="34274" rIns="68547" bIns="34274"/>
          <a:lstStyle>
            <a:lvl1pPr>
              <a:spcAft>
                <a:spcPct val="500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Aft>
                <a:spcPct val="5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endParaRPr lang="en-US" sz="1800" b="1" dirty="0" smtClean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00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0"/>
            <a:ext cx="839311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0"/>
            <a:ext cx="8393112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575" y="4822825"/>
            <a:ext cx="4000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32C0E169-3A14-C74F-9315-B713BD412C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704850"/>
            <a:ext cx="914400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4" r:id="rId2"/>
    <p:sldLayoutId id="2147483887" r:id="rId3"/>
    <p:sldLayoutId id="2147483885" r:id="rId4"/>
    <p:sldLayoutId id="2147483888" r:id="rId5"/>
    <p:sldLayoutId id="214748389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Calibri Light"/>
          <a:ea typeface="ＭＳ Ｐゴシック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 Light" charset="0"/>
          <a:ea typeface="ＭＳ Ｐゴシック" charset="0"/>
          <a:cs typeface="Calibri Ligh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 Light" charset="0"/>
          <a:ea typeface="ＭＳ Ｐゴシック" charset="0"/>
          <a:cs typeface="Calibri Ligh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 Light" charset="0"/>
          <a:ea typeface="ＭＳ Ｐゴシック" charset="0"/>
          <a:cs typeface="Calibri Ligh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 Light" charset="0"/>
          <a:ea typeface="ＭＳ Ｐゴシック" charset="0"/>
          <a:cs typeface="Calibri Light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5" indent="-180975" algn="l" defTabSz="45720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000000"/>
          </a:solidFill>
          <a:latin typeface="Calibri"/>
          <a:ea typeface="ＭＳ Ｐゴシック" charset="0"/>
          <a:cs typeface="Calibri"/>
        </a:defRPr>
      </a:lvl1pPr>
      <a:lvl2pPr marL="42068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kern="1200">
          <a:solidFill>
            <a:srgbClr val="000000"/>
          </a:solidFill>
          <a:latin typeface="Calibri"/>
          <a:ea typeface="ＭＳ Ｐゴシック" charset="0"/>
          <a:cs typeface="Calibri"/>
        </a:defRPr>
      </a:lvl2pPr>
      <a:lvl3pPr marL="593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rgbClr val="000000"/>
          </a:solidFill>
          <a:latin typeface="Calibri"/>
          <a:ea typeface="ＭＳ Ｐゴシック" charset="0"/>
          <a:cs typeface="Calibri"/>
        </a:defRPr>
      </a:lvl3pPr>
      <a:lvl4pPr marL="893763" indent="-300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rgbClr val="000000"/>
          </a:solidFill>
          <a:latin typeface="Calibri"/>
          <a:ea typeface="ＭＳ Ｐゴシック" charset="0"/>
          <a:cs typeface="Calibri"/>
        </a:defRPr>
      </a:lvl4pPr>
      <a:lvl5pPr marL="107473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rgbClr val="000000"/>
          </a:solidFill>
          <a:latin typeface="Calibri"/>
          <a:ea typeface="ＭＳ Ｐゴシック" charset="0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image" Target="../media/image32.png"/><Relationship Id="rId8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jpe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gif"/><Relationship Id="rId19" Type="http://schemas.openxmlformats.org/officeDocument/2006/relationships/image" Target="../media/image50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jpg"/><Relationship Id="rId6" Type="http://schemas.openxmlformats.org/officeDocument/2006/relationships/image" Target="../media/image37.jp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jpg"/><Relationship Id="rId10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56.jpe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jpeg"/><Relationship Id="rId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-01.ibm.com/support/knowledgecenter/SS9H2Y/welcom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ibmdatapower/data-power-common-use-cas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3Y7RwpP2ns" TargetMode="External"/><Relationship Id="rId4" Type="http://schemas.openxmlformats.org/officeDocument/2006/relationships/hyperlink" Target="https://www.youtube.com/watch?v=6NJJjaW8Z7U" TargetMode="External"/><Relationship Id="rId5" Type="http://schemas.openxmlformats.org/officeDocument/2006/relationships/hyperlink" Target="http://www-01.ibm.com/support/docview.wss?uid=swg21984708" TargetMode="External"/><Relationship Id="rId6" Type="http://schemas.openxmlformats.org/officeDocument/2006/relationships/image" Target="../media/image62.png"/><Relationship Id="rId7" Type="http://schemas.openxmlformats.org/officeDocument/2006/relationships/image" Target="../media/image26.png"/><Relationship Id="rId8" Type="http://schemas.openxmlformats.org/officeDocument/2006/relationships/image" Target="../media/image32.png"/><Relationship Id="rId9" Type="http://schemas.openxmlformats.org/officeDocument/2006/relationships/image" Target="../media/image33.jpeg"/><Relationship Id="rId1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64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5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hyperlink" Target="http://www.ibm.com/support/knowledgecenter/SS9H2Y_7.5.0/com.ibm.dp.doc/whats_new_7.5.2.htm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4.png"/><Relationship Id="rId4" Type="http://schemas.openxmlformats.org/officeDocument/2006/relationships/image" Target="../media/image1.png"/><Relationship Id="rId5" Type="http://schemas.openxmlformats.org/officeDocument/2006/relationships/image" Target="../media/image66.png"/><Relationship Id="rId6" Type="http://schemas.openxmlformats.org/officeDocument/2006/relationships/image" Target="../media/image79.png"/><Relationship Id="rId7" Type="http://schemas.openxmlformats.org/officeDocument/2006/relationships/hyperlink" Target="https://hub.docker.com/r/ibmcom/datapower/" TargetMode="External"/><Relationship Id="rId8" Type="http://schemas.openxmlformats.org/officeDocument/2006/relationships/image" Target="../media/image67.png"/><Relationship Id="rId9" Type="http://schemas.openxmlformats.org/officeDocument/2006/relationships/image" Target="../media/image80.tiff"/><Relationship Id="rId10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4" Type="http://schemas.openxmlformats.org/officeDocument/2006/relationships/hyperlink" Target="https://hub.docker.com/r/ibmcom/datapow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ibmcom/datapower/" TargetMode="External"/><Relationship Id="rId4" Type="http://schemas.openxmlformats.org/officeDocument/2006/relationships/image" Target="../media/image66.png"/><Relationship Id="rId5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2.emf"/><Relationship Id="rId6" Type="http://schemas.openxmlformats.org/officeDocument/2006/relationships/image" Target="../media/image1.png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5.jpeg"/><Relationship Id="rId12" Type="http://schemas.openxmlformats.org/officeDocument/2006/relationships/image" Target="../media/image96.png"/><Relationship Id="rId13" Type="http://schemas.openxmlformats.org/officeDocument/2006/relationships/image" Target="../media/image97.jpeg"/><Relationship Id="rId14" Type="http://schemas.openxmlformats.org/officeDocument/2006/relationships/image" Target="../media/image98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amzn.to/1Ijrzh3" TargetMode="External"/><Relationship Id="rId4" Type="http://schemas.openxmlformats.org/officeDocument/2006/relationships/image" Target="../media/image91.jpeg"/><Relationship Id="rId5" Type="http://schemas.openxmlformats.org/officeDocument/2006/relationships/hyperlink" Target="http://amzn.to/1IjrEBb" TargetMode="External"/><Relationship Id="rId6" Type="http://schemas.openxmlformats.org/officeDocument/2006/relationships/hyperlink" Target="http://amzn.to/1JJszf4" TargetMode="External"/><Relationship Id="rId7" Type="http://schemas.openxmlformats.org/officeDocument/2006/relationships/hyperlink" Target="http://amzn.to/1O6HNuC" TargetMode="External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hyperlink" Target="https://linkedin.com/groups?gid=4820454" TargetMode="External"/><Relationship Id="rId12" Type="http://schemas.openxmlformats.org/officeDocument/2006/relationships/hyperlink" Target="http://ibm.biz/dpuserforum" TargetMode="External"/><Relationship Id="rId13" Type="http://schemas.openxmlformats.org/officeDocument/2006/relationships/image" Target="../media/image99.jpe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ube.com/watch?v=RqT3f_TmSMM" TargetMode="External"/><Relationship Id="rId4" Type="http://schemas.openxmlformats.org/officeDocument/2006/relationships/hyperlink" Target="http://ibm.com/software/products/en/datapower-gateway" TargetMode="External"/><Relationship Id="rId5" Type="http://schemas.openxmlformats.org/officeDocument/2006/relationships/hyperlink" Target="https://developer.ibm.com/datapower/" TargetMode="External"/><Relationship Id="rId6" Type="http://schemas.openxmlformats.org/officeDocument/2006/relationships/hyperlink" Target="http://ibm.com/support/knowledgecenter/SS9H2Y" TargetMode="External"/><Relationship Id="rId7" Type="http://schemas.openxmlformats.org/officeDocument/2006/relationships/hyperlink" Target="https://youtube.com/channel/UCV2_-gdea5LM58S-E3WCqew" TargetMode="External"/><Relationship Id="rId8" Type="http://schemas.openxmlformats.org/officeDocument/2006/relationships/hyperlink" Target="http://slideshare.net/ibmdatapower" TargetMode="External"/><Relationship Id="rId9" Type="http://schemas.openxmlformats.org/officeDocument/2006/relationships/hyperlink" Target="http://github.com/ibm-datapower/" TargetMode="External"/><Relationship Id="rId10" Type="http://schemas.openxmlformats.org/officeDocument/2006/relationships/hyperlink" Target="https://twitter.com/IBMGateway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emf"/><Relationship Id="rId20" Type="http://schemas.openxmlformats.org/officeDocument/2006/relationships/oleObject" Target="../embeddings/oleObject14.bin"/><Relationship Id="rId21" Type="http://schemas.openxmlformats.org/officeDocument/2006/relationships/oleObject" Target="../embeddings/oleObject15.bin"/><Relationship Id="rId22" Type="http://schemas.openxmlformats.org/officeDocument/2006/relationships/oleObject" Target="../embeddings/oleObject16.bin"/><Relationship Id="rId23" Type="http://schemas.openxmlformats.org/officeDocument/2006/relationships/image" Target="../media/image1.png"/><Relationship Id="rId10" Type="http://schemas.openxmlformats.org/officeDocument/2006/relationships/oleObject" Target="../embeddings/oleObject5.bin"/><Relationship Id="rId11" Type="http://schemas.openxmlformats.org/officeDocument/2006/relationships/oleObject" Target="../embeddings/oleObject6.bin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11.emf"/><Relationship Id="rId14" Type="http://schemas.openxmlformats.org/officeDocument/2006/relationships/oleObject" Target="../embeddings/oleObject8.bin"/><Relationship Id="rId15" Type="http://schemas.openxmlformats.org/officeDocument/2006/relationships/oleObject" Target="../embeddings/oleObject9.bin"/><Relationship Id="rId16" Type="http://schemas.openxmlformats.org/officeDocument/2006/relationships/oleObject" Target="../embeddings/oleObject10.bin"/><Relationship Id="rId17" Type="http://schemas.openxmlformats.org/officeDocument/2006/relationships/oleObject" Target="../embeddings/oleObject11.bin"/><Relationship Id="rId18" Type="http://schemas.openxmlformats.org/officeDocument/2006/relationships/oleObject" Target="../embeddings/oleObject12.bin"/><Relationship Id="rId19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20" Type="http://schemas.openxmlformats.org/officeDocument/2006/relationships/image" Target="../media/image1.png"/><Relationship Id="rId21" Type="http://schemas.openxmlformats.org/officeDocument/2006/relationships/image" Target="../media/image24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emf"/><Relationship Id="rId15" Type="http://schemas.openxmlformats.org/officeDocument/2006/relationships/image" Target="../media/image21.emf"/><Relationship Id="rId16" Type="http://schemas.openxmlformats.org/officeDocument/2006/relationships/image" Target="../media/image22.emf"/><Relationship Id="rId17" Type="http://schemas.openxmlformats.org/officeDocument/2006/relationships/image" Target="../media/image23.png"/><Relationship Id="rId18" Type="http://schemas.openxmlformats.org/officeDocument/2006/relationships/oleObject" Target="../embeddings/oleObject19.bin"/><Relationship Id="rId19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2.emf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tiff"/><Relationship Id="rId6" Type="http://schemas.openxmlformats.org/officeDocument/2006/relationships/hyperlink" Target="https://hub.docker.com/r/ibmcom/datapower/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0863" y="1481138"/>
            <a:ext cx="8593137" cy="9255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 dirty="0">
                <a:latin typeface="Helvetica Neue Light" charset="0"/>
                <a:ea typeface="ＭＳ Ｐゴシック" charset="-128"/>
              </a:rPr>
              <a:t>IBM DataPower Gateway</a:t>
            </a:r>
            <a:br>
              <a:rPr lang="en-US" altLang="en-US" sz="3600" dirty="0">
                <a:latin typeface="Helvetica Neue Light" charset="0"/>
                <a:ea typeface="ＭＳ Ｐゴシック" charset="-128"/>
              </a:rPr>
            </a:br>
            <a:r>
              <a:rPr lang="en-US" altLang="en-US" sz="3600" dirty="0" smtClean="0">
                <a:latin typeface="Helvetica Neue Light" charset="0"/>
                <a:ea typeface="ＭＳ Ｐゴシック" charset="-128"/>
              </a:rPr>
              <a:t>Overview &amp; What’s </a:t>
            </a:r>
            <a:r>
              <a:rPr lang="en-US" altLang="en-US" sz="3600" dirty="0">
                <a:latin typeface="Helvetica Neue Light" charset="0"/>
                <a:ea typeface="ＭＳ Ｐゴシック" charset="-128"/>
              </a:rPr>
              <a:t>New in </a:t>
            </a:r>
            <a:r>
              <a:rPr lang="en-US" altLang="en-US" sz="3600" dirty="0" smtClean="0">
                <a:latin typeface="Helvetica Neue Light" charset="0"/>
                <a:ea typeface="ＭＳ Ｐゴシック" charset="-128"/>
              </a:rPr>
              <a:t>V7.5.2</a:t>
            </a:r>
            <a:endParaRPr lang="en-US" altLang="en-US" sz="2200" dirty="0">
              <a:latin typeface="Helvetica Neue Light" charset="0"/>
              <a:ea typeface="ＭＳ Ｐゴシック" charset="-12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550863" y="2632894"/>
            <a:ext cx="7543800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None/>
              <a:defRPr sz="2000" kern="1200">
                <a:solidFill>
                  <a:schemeClr val="accent6"/>
                </a:solidFill>
                <a:latin typeface="Calibri"/>
                <a:ea typeface="ＭＳ Ｐゴシック" charset="0"/>
                <a:cs typeface="Calibri"/>
              </a:defRPr>
            </a:lvl1pPr>
            <a:lvl2pPr marL="4572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Calibri"/>
                <a:ea typeface="ＭＳ Ｐゴシック" charset="0"/>
                <a:cs typeface="Calibri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/>
                <a:ea typeface="ＭＳ Ｐゴシック" charset="0"/>
                <a:cs typeface="Calibri"/>
              </a:defRPr>
            </a:lvl3pPr>
            <a:lvl4pPr marL="13716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alibri"/>
                <a:ea typeface="ＭＳ Ｐゴシック" charset="0"/>
                <a:cs typeface="Calibri"/>
              </a:defRPr>
            </a:lvl4pPr>
            <a:lvl5pPr marL="18288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alibri"/>
                <a:ea typeface="ＭＳ Ｐゴシック" charset="0"/>
                <a:cs typeface="Calibri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i="1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Calibri" charset="0"/>
              </a:rPr>
              <a:t>Ozair Sheikh, </a:t>
            </a:r>
            <a:r>
              <a:rPr lang="en-US" altLang="en-US" i="1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Calibri" charset="0"/>
              </a:rPr>
              <a:t>Senior Product Manager, API Connect &amp; Gateways</a:t>
            </a:r>
          </a:p>
          <a:p>
            <a:pPr eaLnBrk="1" hangingPunct="1"/>
            <a:r>
              <a:rPr lang="en-US" altLang="en-US" b="1" i="1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Calibri" charset="0"/>
              </a:rPr>
              <a:t>Arif Siddiqui, </a:t>
            </a:r>
            <a:r>
              <a:rPr lang="en-US" altLang="en-US" i="1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Calibri" charset="0"/>
              </a:rPr>
              <a:t>Program Director, API Connect &amp; Gateways</a:t>
            </a:r>
          </a:p>
          <a:p>
            <a:pPr eaLnBrk="1" hangingPunct="1"/>
            <a:endParaRPr lang="en-US" altLang="en-US" i="1" dirty="0">
              <a:solidFill>
                <a:schemeClr val="bg1"/>
              </a:solidFill>
              <a:latin typeface="Calibri" charset="0"/>
              <a:ea typeface="ＭＳ Ｐゴシック" charset="-128"/>
              <a:cs typeface="Calibri" charset="0"/>
            </a:endParaRPr>
          </a:p>
          <a:p>
            <a:pPr eaLnBrk="1" hangingPunct="1"/>
            <a:r>
              <a:rPr lang="en-US" altLang="en-US" i="1" dirty="0" smtClean="0">
                <a:solidFill>
                  <a:schemeClr val="bg1"/>
                </a:solidFill>
                <a:latin typeface="Calibri" charset="0"/>
                <a:ea typeface="ＭＳ Ｐゴシック" charset="-128"/>
                <a:cs typeface="Calibri" charset="0"/>
              </a:rPr>
              <a:t>Sep 30,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43281" y="770713"/>
            <a:ext cx="8615493" cy="43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2238" indent="-122238">
              <a:spcAft>
                <a:spcPct val="500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Aft>
                <a:spcPct val="50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indent="-214313">
              <a:lnSpc>
                <a:spcPct val="105000"/>
              </a:lnSpc>
              <a:spcBef>
                <a:spcPct val="5000"/>
              </a:spcBef>
              <a:buFont typeface="Wingdings" charset="2"/>
              <a:buChar char="Ø"/>
            </a:pPr>
            <a:r>
              <a:rPr lang="en-US" altLang="en-US" sz="1100" b="1" dirty="0" smtClean="0"/>
              <a:t>Seamless configuration migration</a:t>
            </a:r>
            <a:endParaRPr lang="en-US" altLang="en-US" sz="1100" b="1" dirty="0"/>
          </a:p>
          <a:p>
            <a:pPr marL="557212" lvl="1" indent="-171450">
              <a:lnSpc>
                <a:spcPct val="105000"/>
              </a:lnSpc>
              <a:spcBef>
                <a:spcPct val="5000"/>
              </a:spcBef>
              <a:buFont typeface="Wingdings" charset="2"/>
              <a:buChar char="ü"/>
            </a:pPr>
            <a:r>
              <a:rPr lang="en-US" altLang="en-US" sz="1100" dirty="0" smtClean="0"/>
              <a:t>Easily move configuration between form factors</a:t>
            </a:r>
            <a:endParaRPr lang="en-US" altLang="en-US" sz="1100" b="1" dirty="0" smtClean="0"/>
          </a:p>
          <a:p>
            <a:pPr indent="-214313">
              <a:lnSpc>
                <a:spcPct val="105000"/>
              </a:lnSpc>
              <a:spcBef>
                <a:spcPct val="5000"/>
              </a:spcBef>
              <a:buFont typeface="Wingdings" charset="2"/>
              <a:buChar char="Ø"/>
            </a:pPr>
            <a:endParaRPr lang="en-US" altLang="en-US" sz="1100" b="1" dirty="0" smtClean="0"/>
          </a:p>
          <a:p>
            <a:pPr indent="-214313">
              <a:lnSpc>
                <a:spcPct val="105000"/>
              </a:lnSpc>
              <a:spcBef>
                <a:spcPct val="5000"/>
              </a:spcBef>
              <a:buFont typeface="Wingdings" charset="2"/>
              <a:buChar char="Ø"/>
            </a:pPr>
            <a:r>
              <a:rPr lang="en-US" altLang="en-US" sz="1100" b="1" dirty="0" smtClean="0"/>
              <a:t>Deployment </a:t>
            </a:r>
            <a:r>
              <a:rPr lang="en-US" altLang="en-US" sz="1100" b="1" dirty="0"/>
              <a:t>flexibility and </a:t>
            </a:r>
            <a:r>
              <a:rPr lang="en-US" altLang="en-US" sz="1100" b="1" dirty="0" smtClean="0"/>
              <a:t>elasticity</a:t>
            </a:r>
          </a:p>
          <a:p>
            <a:pPr marL="557212" lvl="1" indent="-171450">
              <a:lnSpc>
                <a:spcPct val="105000"/>
              </a:lnSpc>
              <a:spcBef>
                <a:spcPct val="5000"/>
              </a:spcBef>
              <a:buFont typeface="Wingdings" charset="2"/>
              <a:buChar char="ü"/>
            </a:pPr>
            <a:r>
              <a:rPr lang="en-US" altLang="en-US" sz="1100" dirty="0" smtClean="0"/>
              <a:t>“Right </a:t>
            </a:r>
            <a:r>
              <a:rPr lang="en-US" altLang="en-US" sz="1100" dirty="0"/>
              <a:t>size” the deployment, quickly deploy where needed &amp; rapidly </a:t>
            </a:r>
            <a:r>
              <a:rPr lang="en-US" altLang="en-US" sz="1100" dirty="0" smtClean="0"/>
              <a:t>scale</a:t>
            </a:r>
          </a:p>
          <a:p>
            <a:pPr indent="-214313">
              <a:lnSpc>
                <a:spcPct val="105000"/>
              </a:lnSpc>
              <a:spcBef>
                <a:spcPct val="5000"/>
              </a:spcBef>
              <a:buFont typeface="Wingdings" charset="2"/>
              <a:buChar char="Ø"/>
            </a:pPr>
            <a:endParaRPr lang="en-US" altLang="en-US" sz="1100" b="1" dirty="0" smtClean="0"/>
          </a:p>
          <a:p>
            <a:pPr indent="-214313">
              <a:lnSpc>
                <a:spcPct val="105000"/>
              </a:lnSpc>
              <a:spcBef>
                <a:spcPct val="5000"/>
              </a:spcBef>
              <a:buFont typeface="Wingdings" charset="2"/>
              <a:buChar char="Ø"/>
            </a:pPr>
            <a:r>
              <a:rPr lang="en-US" altLang="en-US" sz="1100" b="1" dirty="0" smtClean="0"/>
              <a:t>Workload isolation</a:t>
            </a:r>
            <a:endParaRPr lang="en-US" altLang="en-US" sz="1100" dirty="0" smtClean="0"/>
          </a:p>
          <a:p>
            <a:pPr marL="557212" lvl="1" indent="-171450">
              <a:lnSpc>
                <a:spcPct val="105000"/>
              </a:lnSpc>
              <a:spcBef>
                <a:spcPct val="5000"/>
              </a:spcBef>
              <a:buFont typeface="Wingdings" charset="2"/>
              <a:buChar char="ü"/>
            </a:pPr>
            <a:r>
              <a:rPr lang="en-US" altLang="en-US" sz="1100" dirty="0"/>
              <a:t> </a:t>
            </a:r>
            <a:r>
              <a:rPr lang="en-US" altLang="en-US" sz="1100" dirty="0" smtClean="0"/>
              <a:t>Projects </a:t>
            </a:r>
            <a:r>
              <a:rPr lang="en-US" altLang="en-US" sz="1100" dirty="0"/>
              <a:t>can use their own </a:t>
            </a:r>
            <a:r>
              <a:rPr lang="en-US" altLang="en-US" sz="1100" dirty="0" smtClean="0"/>
              <a:t>instances</a:t>
            </a:r>
            <a:endParaRPr lang="en-US" altLang="en-US" sz="1100" dirty="0"/>
          </a:p>
          <a:p>
            <a:pPr indent="-214313">
              <a:lnSpc>
                <a:spcPct val="105000"/>
              </a:lnSpc>
              <a:spcBef>
                <a:spcPct val="5000"/>
              </a:spcBef>
              <a:buFont typeface="Wingdings" charset="2"/>
              <a:buChar char="Ø"/>
            </a:pPr>
            <a:endParaRPr lang="en-US" altLang="en-US" sz="1100" dirty="0" smtClean="0"/>
          </a:p>
          <a:p>
            <a:pPr indent="-214313">
              <a:lnSpc>
                <a:spcPct val="105000"/>
              </a:lnSpc>
              <a:spcBef>
                <a:spcPct val="5000"/>
              </a:spcBef>
              <a:buFont typeface="Wingdings" charset="2"/>
              <a:buChar char="Ø"/>
            </a:pPr>
            <a:r>
              <a:rPr lang="en-US" altLang="en-US" sz="1100" b="1" dirty="0" smtClean="0"/>
              <a:t>Unbounded </a:t>
            </a:r>
            <a:r>
              <a:rPr lang="en-US" altLang="en-US" sz="1100" b="1" dirty="0"/>
              <a:t>memory </a:t>
            </a:r>
            <a:r>
              <a:rPr lang="en-US" altLang="en-US" sz="1100" b="1" dirty="0" smtClean="0"/>
              <a:t>scalability</a:t>
            </a:r>
            <a:endParaRPr lang="en-US" altLang="en-US" sz="1100" dirty="0" smtClean="0"/>
          </a:p>
          <a:p>
            <a:pPr marL="557212" lvl="1" indent="-171450">
              <a:lnSpc>
                <a:spcPct val="105000"/>
              </a:lnSpc>
              <a:spcBef>
                <a:spcPct val="5000"/>
              </a:spcBef>
              <a:buFont typeface="Wingdings" charset="2"/>
              <a:buChar char="ü"/>
            </a:pPr>
            <a:r>
              <a:rPr lang="en-US" altLang="en-US" sz="1100" dirty="0"/>
              <a:t> </a:t>
            </a:r>
            <a:r>
              <a:rPr lang="en-US" altLang="en-US" sz="1100" dirty="0" smtClean="0"/>
              <a:t>Memory </a:t>
            </a:r>
            <a:r>
              <a:rPr lang="en-US" altLang="en-US" sz="1100" dirty="0"/>
              <a:t>can be added to instances without additional </a:t>
            </a:r>
            <a:r>
              <a:rPr lang="en-US" altLang="en-US" sz="1100" dirty="0" smtClean="0"/>
              <a:t>licensing</a:t>
            </a:r>
          </a:p>
          <a:p>
            <a:pPr indent="-214313">
              <a:lnSpc>
                <a:spcPct val="105000"/>
              </a:lnSpc>
              <a:spcBef>
                <a:spcPct val="5000"/>
              </a:spcBef>
              <a:buFont typeface="Wingdings" charset="2"/>
              <a:buChar char="Ø"/>
            </a:pPr>
            <a:endParaRPr lang="en-US" altLang="en-US" sz="1100" b="1" dirty="0" smtClean="0"/>
          </a:p>
          <a:p>
            <a:pPr indent="-214313">
              <a:lnSpc>
                <a:spcPct val="105000"/>
              </a:lnSpc>
              <a:spcBef>
                <a:spcPct val="5000"/>
              </a:spcBef>
              <a:buFont typeface="Wingdings" charset="2"/>
              <a:buChar char="Ø"/>
            </a:pPr>
            <a:r>
              <a:rPr lang="en-US" altLang="en-US" sz="1100" b="1" dirty="0" smtClean="0"/>
              <a:t>Low </a:t>
            </a:r>
            <a:r>
              <a:rPr lang="en-US" altLang="en-US" sz="1100" b="1" dirty="0"/>
              <a:t>cost for Dev &amp; Test </a:t>
            </a:r>
            <a:r>
              <a:rPr lang="en-US" altLang="en-US" sz="1100" b="1" dirty="0" smtClean="0"/>
              <a:t>environments</a:t>
            </a:r>
            <a:endParaRPr lang="en-US" altLang="en-US" sz="1100" dirty="0" smtClean="0"/>
          </a:p>
          <a:p>
            <a:pPr marL="557212" lvl="1" indent="-171450">
              <a:lnSpc>
                <a:spcPct val="105000"/>
              </a:lnSpc>
              <a:spcBef>
                <a:spcPct val="5000"/>
              </a:spcBef>
              <a:buFont typeface="Wingdings" charset="2"/>
              <a:buChar char="ü"/>
            </a:pPr>
            <a:r>
              <a:rPr lang="en-US" altLang="en-US" sz="1100" dirty="0" smtClean="0"/>
              <a:t>Developers </a:t>
            </a:r>
            <a:r>
              <a:rPr lang="en-US" altLang="en-US" sz="1100" dirty="0"/>
              <a:t>&amp; Non-Production versions include add-on software modules at no additional </a:t>
            </a:r>
            <a:r>
              <a:rPr lang="en-US" altLang="en-US" sz="1100" dirty="0" smtClean="0"/>
              <a:t>charge</a:t>
            </a:r>
          </a:p>
          <a:p>
            <a:pPr indent="-214313">
              <a:lnSpc>
                <a:spcPct val="105000"/>
              </a:lnSpc>
              <a:spcBef>
                <a:spcPct val="5000"/>
              </a:spcBef>
              <a:buFont typeface="Wingdings" charset="2"/>
              <a:buChar char="Ø"/>
            </a:pPr>
            <a:endParaRPr lang="en-US" altLang="en-US" sz="1100" dirty="0" smtClean="0"/>
          </a:p>
          <a:p>
            <a:pPr indent="-214313">
              <a:lnSpc>
                <a:spcPct val="105000"/>
              </a:lnSpc>
              <a:spcBef>
                <a:spcPct val="5000"/>
              </a:spcBef>
              <a:buFont typeface="Wingdings" charset="2"/>
              <a:buChar char="Ø"/>
            </a:pPr>
            <a:r>
              <a:rPr lang="en-US" altLang="en-US" sz="1100" b="1" dirty="0" smtClean="0"/>
              <a:t>Free </a:t>
            </a:r>
            <a:r>
              <a:rPr lang="en-US" altLang="en-US" sz="1100" b="1" dirty="0"/>
              <a:t>disaster </a:t>
            </a:r>
            <a:r>
              <a:rPr lang="en-US" altLang="en-US" sz="1100" b="1" dirty="0" smtClean="0"/>
              <a:t>recovery</a:t>
            </a:r>
            <a:endParaRPr lang="en-US" altLang="en-US" sz="1100" dirty="0" smtClean="0"/>
          </a:p>
          <a:p>
            <a:pPr marL="557212" lvl="1" indent="-171450">
              <a:lnSpc>
                <a:spcPct val="105000"/>
              </a:lnSpc>
              <a:spcBef>
                <a:spcPct val="5000"/>
              </a:spcBef>
              <a:buFont typeface="Wingdings" charset="2"/>
              <a:buChar char="ü"/>
            </a:pPr>
            <a:r>
              <a:rPr lang="en-US" altLang="en-US" sz="1100" dirty="0" smtClean="0"/>
              <a:t>Warm </a:t>
            </a:r>
            <a:r>
              <a:rPr lang="en-US" altLang="en-US" sz="1100" dirty="0"/>
              <a:t>or cold backup without additional licenses when licensed for </a:t>
            </a:r>
            <a:r>
              <a:rPr lang="en-US" altLang="en-US" sz="1100" dirty="0" smtClean="0"/>
              <a:t>Production</a:t>
            </a:r>
            <a:endParaRPr lang="en-US" altLang="en-US" sz="1100" b="1" dirty="0" smtClean="0"/>
          </a:p>
          <a:p>
            <a:pPr indent="-214313">
              <a:lnSpc>
                <a:spcPct val="105000"/>
              </a:lnSpc>
              <a:spcBef>
                <a:spcPct val="5000"/>
              </a:spcBef>
              <a:buFont typeface="Wingdings" charset="2"/>
              <a:buChar char="Ø"/>
            </a:pPr>
            <a:endParaRPr lang="en-US" altLang="en-US" sz="1100" b="1" dirty="0" smtClean="0"/>
          </a:p>
          <a:p>
            <a:pPr indent="-214313">
              <a:lnSpc>
                <a:spcPct val="105000"/>
              </a:lnSpc>
              <a:spcBef>
                <a:spcPct val="5000"/>
              </a:spcBef>
              <a:buFont typeface="Wingdings" charset="2"/>
              <a:buChar char="Ø"/>
            </a:pPr>
            <a:r>
              <a:rPr lang="en-US" altLang="en-US" sz="1100" b="1" dirty="0" smtClean="0"/>
              <a:t>Flexible </a:t>
            </a:r>
            <a:r>
              <a:rPr lang="en-US" altLang="en-US" sz="1100" b="1" dirty="0"/>
              <a:t>licensing and entitlement</a:t>
            </a:r>
          </a:p>
          <a:p>
            <a:pPr marL="557212" lvl="1" indent="-171450">
              <a:lnSpc>
                <a:spcPct val="105000"/>
              </a:lnSpc>
              <a:spcBef>
                <a:spcPct val="5000"/>
              </a:spcBef>
              <a:buFont typeface="Wingdings" charset="2"/>
              <a:buChar char="ü"/>
            </a:pPr>
            <a:r>
              <a:rPr lang="en-US" altLang="en-US" sz="1100" dirty="0" smtClean="0"/>
              <a:t>Sub-capacity licensing</a:t>
            </a:r>
          </a:p>
          <a:p>
            <a:pPr marL="557212" lvl="1" indent="-171450">
              <a:lnSpc>
                <a:spcPct val="105000"/>
              </a:lnSpc>
              <a:spcBef>
                <a:spcPct val="5000"/>
              </a:spcBef>
              <a:buFont typeface="Wingdings" charset="2"/>
              <a:buChar char="ü"/>
            </a:pPr>
            <a:r>
              <a:rPr lang="en-US" altLang="en-US" sz="1100" b="1" dirty="0" smtClean="0"/>
              <a:t>Monthly </a:t>
            </a:r>
            <a:r>
              <a:rPr lang="en-US" altLang="en-US" sz="1100" b="1" dirty="0"/>
              <a:t>licensing </a:t>
            </a:r>
            <a:r>
              <a:rPr lang="en-US" altLang="en-US" sz="1100" dirty="0"/>
              <a:t>option </a:t>
            </a:r>
            <a:endParaRPr lang="en-US" altLang="en-US" sz="1100" dirty="0" smtClean="0"/>
          </a:p>
          <a:p>
            <a:pPr marL="557212" lvl="1" indent="-171450">
              <a:lnSpc>
                <a:spcPct val="105000"/>
              </a:lnSpc>
              <a:spcBef>
                <a:spcPct val="5000"/>
              </a:spcBef>
              <a:buFont typeface="Wingdings" charset="2"/>
              <a:buChar char="ü"/>
            </a:pPr>
            <a:r>
              <a:rPr lang="en-US" altLang="en-US" sz="1100" b="1" dirty="0" smtClean="0"/>
              <a:t>Entitlement </a:t>
            </a:r>
            <a:r>
              <a:rPr lang="en-US" altLang="en-US" sz="1100" b="1" dirty="0"/>
              <a:t>to future product versions </a:t>
            </a:r>
            <a:r>
              <a:rPr lang="en-US" altLang="en-US" sz="1100" dirty="0"/>
              <a:t>at no additional charge with active maintenance (S&amp;S)</a:t>
            </a:r>
            <a:endParaRPr lang="en-US" altLang="en-US" sz="11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3688" y="53975"/>
            <a:ext cx="8393112" cy="471488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accent1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Calibri Light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Calibri Light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Calibri Light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Calibri Light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>
                <a:latin typeface="Calibri Light" charset="0"/>
                <a:ea typeface="ＭＳ Ｐゴシック" charset="-128"/>
                <a:cs typeface="Calibri Light" charset="0"/>
              </a:rPr>
              <a:t>Virtual Edition Benefits</a:t>
            </a:r>
            <a:endParaRPr lang="en-US" altLang="en-US" dirty="0">
              <a:latin typeface="Calibri Light" charset="0"/>
              <a:ea typeface="ＭＳ Ｐゴシック" charset="-128"/>
              <a:cs typeface="Calibri Light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522" y="3635897"/>
            <a:ext cx="253365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897" y="2475688"/>
            <a:ext cx="1993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hostbillapp.com/image/integration_icons/x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17" y="4439542"/>
            <a:ext cx="14652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38" y="1322244"/>
            <a:ext cx="2241348" cy="63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34" y="1999910"/>
            <a:ext cx="206375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" descr="14098888813_1047e39f0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82" y="807014"/>
            <a:ext cx="1043344" cy="86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3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3" y="1231641"/>
            <a:ext cx="4628232" cy="3526626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1200" b="1" dirty="0" smtClean="0"/>
              <a:t>Non-blocking event-driven I/O architecture</a:t>
            </a:r>
            <a:endParaRPr lang="en-US" sz="1200" dirty="0"/>
          </a:p>
          <a:p>
            <a:pPr lvl="1">
              <a:buFont typeface="Wingdings" charset="2"/>
              <a:buChar char="ü"/>
            </a:pPr>
            <a:r>
              <a:rPr lang="en-US" sz="1200" dirty="0" smtClean="0"/>
              <a:t>Architecture similar to Nginx &amp; Node.js</a:t>
            </a:r>
            <a:endParaRPr lang="en-US" sz="1200" dirty="0"/>
          </a:p>
          <a:p>
            <a:pPr lvl="1">
              <a:buFont typeface="Wingdings" charset="2"/>
              <a:buChar char="ü"/>
            </a:pPr>
            <a:r>
              <a:rPr lang="en-US" sz="1200" dirty="0" smtClean="0"/>
              <a:t>Continued enhancements since 2002</a:t>
            </a:r>
          </a:p>
          <a:p>
            <a:pPr>
              <a:buFont typeface="Wingdings" charset="2"/>
              <a:buChar char="Ø"/>
            </a:pPr>
            <a:r>
              <a:rPr lang="en-US" sz="1200" b="1" dirty="0"/>
              <a:t>Parsers &amp; compilers</a:t>
            </a:r>
            <a:r>
              <a:rPr lang="en-US" sz="1200" dirty="0"/>
              <a:t> </a:t>
            </a:r>
            <a:r>
              <a:rPr lang="en-US" sz="1200" dirty="0" smtClean="0"/>
              <a:t>for JSON &amp; XML processing written </a:t>
            </a:r>
            <a:r>
              <a:rPr lang="en-US" sz="1200" dirty="0"/>
              <a:t>from ground-up with several </a:t>
            </a:r>
            <a:r>
              <a:rPr lang="en-US" sz="1200" dirty="0" smtClean="0"/>
              <a:t>patents</a:t>
            </a:r>
          </a:p>
          <a:p>
            <a:pPr>
              <a:buFont typeface="Wingdings" charset="2"/>
              <a:buChar char="Ø"/>
            </a:pPr>
            <a:r>
              <a:rPr lang="en-US" sz="1200" dirty="0" smtClean="0"/>
              <a:t>Secure </a:t>
            </a:r>
            <a:r>
              <a:rPr lang="en-US" sz="1200" dirty="0"/>
              <a:t>and optimized </a:t>
            </a:r>
            <a:r>
              <a:rPr lang="en-US" sz="1200" b="1" dirty="0"/>
              <a:t>JavaScript runtime</a:t>
            </a:r>
            <a:r>
              <a:rPr lang="en-US" sz="1200" dirty="0"/>
              <a:t> called </a:t>
            </a:r>
            <a:r>
              <a:rPr lang="en-US" sz="1200" dirty="0" smtClean="0"/>
              <a:t>GatewayScript</a:t>
            </a:r>
          </a:p>
          <a:p>
            <a:pPr>
              <a:buFont typeface="Wingdings" charset="2"/>
              <a:buChar char="Ø"/>
            </a:pPr>
            <a:r>
              <a:rPr lang="en-US" sz="1200" b="1" dirty="0" smtClean="0"/>
              <a:t>Purpose-built, secure gateway image </a:t>
            </a:r>
            <a:r>
              <a:rPr lang="en-US" sz="1200" dirty="0" smtClean="0"/>
              <a:t>(all form factors)</a:t>
            </a:r>
            <a:endParaRPr lang="en-US" sz="1200" b="1" dirty="0" smtClean="0"/>
          </a:p>
          <a:p>
            <a:pPr lvl="1">
              <a:buFont typeface="Wingdings" charset="2"/>
              <a:buChar char="ü"/>
            </a:pPr>
            <a:r>
              <a:rPr lang="en-US" sz="1200" dirty="0" smtClean="0"/>
              <a:t>Single self-contained, signed &amp; encrypted secure gateway image without external software dependencies </a:t>
            </a:r>
            <a:endParaRPr lang="en-US" sz="1200" dirty="0"/>
          </a:p>
          <a:p>
            <a:pPr lvl="2">
              <a:buFont typeface="Wingdings" charset="2"/>
              <a:buChar char="q"/>
            </a:pPr>
            <a:r>
              <a:rPr lang="en-US" sz="1000" dirty="0"/>
              <a:t>No arbitrary </a:t>
            </a:r>
            <a:r>
              <a:rPr lang="en-US" sz="1000" dirty="0" smtClean="0"/>
              <a:t>software</a:t>
            </a:r>
          </a:p>
          <a:p>
            <a:pPr lvl="2">
              <a:buFont typeface="Wingdings" charset="2"/>
              <a:buChar char="q"/>
            </a:pPr>
            <a:r>
              <a:rPr lang="en-US" sz="1000" dirty="0" smtClean="0"/>
              <a:t>Security exposure </a:t>
            </a:r>
            <a:r>
              <a:rPr lang="en-US" sz="1000" dirty="0"/>
              <a:t>minimized </a:t>
            </a:r>
            <a:r>
              <a:rPr lang="en-US" sz="1000" dirty="0" smtClean="0"/>
              <a:t>due to smaller vulnerability surface (few user-exposed and 3</a:t>
            </a:r>
            <a:r>
              <a:rPr lang="en-US" sz="1000" baseline="30000" dirty="0" smtClean="0"/>
              <a:t>rd</a:t>
            </a:r>
            <a:r>
              <a:rPr lang="en-US" sz="1000" dirty="0" smtClean="0"/>
              <a:t> </a:t>
            </a:r>
            <a:r>
              <a:rPr lang="en-US" sz="1000" dirty="0"/>
              <a:t>party </a:t>
            </a:r>
            <a:r>
              <a:rPr lang="en-US" sz="1000" dirty="0" smtClean="0"/>
              <a:t>components)</a:t>
            </a:r>
          </a:p>
          <a:p>
            <a:pPr lvl="1">
              <a:buFont typeface="Wingdings" charset="2"/>
              <a:buChar char="ü"/>
            </a:pPr>
            <a:r>
              <a:rPr lang="en-US" sz="1200" dirty="0" smtClean="0"/>
              <a:t>High assurance, “locked-down” configuration</a:t>
            </a:r>
          </a:p>
          <a:p>
            <a:pPr lvl="1">
              <a:buFont typeface="Wingdings" charset="2"/>
              <a:buChar char="ü"/>
            </a:pPr>
            <a:r>
              <a:rPr lang="en-US" sz="1200" dirty="0" smtClean="0"/>
              <a:t>Optimized, embedded operation system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93090" y="704850"/>
            <a:ext cx="8393112" cy="60113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000" kern="1200">
                <a:solidFill>
                  <a:srgbClr val="777677"/>
                </a:solidFill>
                <a:latin typeface="Helvetica Neue Light"/>
                <a:ea typeface="ＭＳ Ｐゴシック" charset="0"/>
                <a:cs typeface="Helvetica Neue Light"/>
              </a:defRPr>
            </a:lvl1pPr>
            <a:lvl2pPr marL="420688" indent="-18097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777677"/>
                </a:solidFill>
                <a:latin typeface="Helvetica Neue Light"/>
                <a:ea typeface="ＭＳ Ｐゴシック" charset="0"/>
                <a:cs typeface="Helvetica Neue Light"/>
              </a:defRPr>
            </a:lvl2pPr>
            <a:lvl3pPr marL="593725" indent="-173038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accent2"/>
                </a:solidFill>
                <a:latin typeface="Helvetica Neue Light"/>
                <a:ea typeface="ＭＳ Ｐゴシック" charset="0"/>
                <a:cs typeface="Helvetica Neue Light"/>
              </a:defRPr>
            </a:lvl3pPr>
            <a:lvl4pPr marL="893763" indent="-300038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accent2"/>
                </a:solidFill>
                <a:latin typeface="Helvetica Neue Light"/>
                <a:ea typeface="ＭＳ Ｐゴシック" charset="0"/>
                <a:cs typeface="Helvetica Neue Light"/>
              </a:defRPr>
            </a:lvl4pPr>
            <a:lvl5pPr marL="1074738" indent="-18097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accent2"/>
                </a:solidFill>
                <a:latin typeface="Helvetica Neue Light"/>
                <a:ea typeface="ＭＳ Ｐゴシック" charset="0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 smtClean="0">
                <a:latin typeface="Helvetica Neue"/>
                <a:cs typeface="Helvetica Neue"/>
              </a:rPr>
              <a:t>Purpose-Built, Secure Gateway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DataPower Gateways are unique?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4832059"/>
            <a:ext cx="9144000" cy="31144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accent1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Calibri Light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Calibri Light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Calibri Light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Calibri Light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b="1" dirty="0" smtClean="0">
                <a:solidFill>
                  <a:schemeClr val="tx1"/>
                </a:solidFill>
                <a:latin typeface="Calibri Light" charset="0"/>
                <a:ea typeface="ＭＳ Ｐゴシック" charset="-128"/>
                <a:cs typeface="Calibri Light" charset="0"/>
              </a:rPr>
              <a:t>Enterprise grade security requires a secure platform</a:t>
            </a:r>
            <a:endParaRPr lang="en-US" altLang="en-US" sz="1600" b="1" dirty="0">
              <a:solidFill>
                <a:schemeClr val="tx1"/>
              </a:solidFill>
              <a:latin typeface="Calibri Light" charset="0"/>
              <a:ea typeface="ＭＳ Ｐゴシック" charset="-128"/>
              <a:cs typeface="Calibri Light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15768" y="1231641"/>
            <a:ext cx="4628232" cy="352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000" kern="120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defRPr>
            </a:lvl1pPr>
            <a:lvl2pPr marL="420688" indent="-18097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defRPr>
            </a:lvl2pPr>
            <a:lvl3pPr marL="593725" indent="-173038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defRPr>
            </a:lvl3pPr>
            <a:lvl4pPr marL="893763" indent="-300038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defRPr>
            </a:lvl4pPr>
            <a:lvl5pPr marL="1074738" indent="-18097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Physical security </a:t>
            </a:r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(physical appliance only)</a:t>
            </a:r>
            <a:endParaRPr lang="en-US" sz="12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>
              <a:buFont typeface="Wingdings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Sealed, </a:t>
            </a:r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tamper-evident </a:t>
            </a:r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case</a:t>
            </a:r>
          </a:p>
          <a:p>
            <a:pPr lvl="1">
              <a:buFont typeface="Wingdings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No </a:t>
            </a:r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usable USB, VGA, other </a:t>
            </a:r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ports</a:t>
            </a:r>
          </a:p>
          <a:p>
            <a:pPr lvl="1">
              <a:buFont typeface="Wingdings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Customized </a:t>
            </a:r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intrusion detection </a:t>
            </a:r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switch</a:t>
            </a:r>
          </a:p>
          <a:p>
            <a:pPr lvl="1">
              <a:buFont typeface="Wingdings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Trusted </a:t>
            </a:r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Platform </a:t>
            </a:r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Module</a:t>
            </a:r>
          </a:p>
          <a:p>
            <a:pPr lvl="1">
              <a:buFont typeface="Wingdings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Encrypted </a:t>
            </a:r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flash </a:t>
            </a:r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drive</a:t>
            </a:r>
          </a:p>
          <a:p>
            <a:pPr lvl="1">
              <a:buFont typeface="Wingdings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Cryptographic acceleration card</a:t>
            </a:r>
          </a:p>
          <a:p>
            <a:pPr lvl="1">
              <a:buFont typeface="Wingdings" charset="2"/>
              <a:buChar char="ü"/>
            </a:pP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Optional 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FIPS 140-2 level 3 certified Hardware Security </a:t>
            </a: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Module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Light" charset="0"/>
                <a:ea typeface="ＭＳ Ｐゴシック" charset="-128"/>
                <a:cs typeface="Calibri Light" charset="0"/>
              </a:rPr>
              <a:t>Simple &amp; Secure Architecture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04813" y="762000"/>
            <a:ext cx="8367712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5425" indent="-2254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tabLst>
                <a:tab pos="1884363" algn="l"/>
              </a:tabLst>
              <a:defRPr/>
            </a:pPr>
            <a:r>
              <a:rPr lang="en-US" sz="1400" dirty="0">
                <a:ea typeface="SimSun" pitchFamily="2" charset="-122"/>
                <a:cs typeface="ＭＳ Ｐゴシック" charset="0"/>
              </a:rPr>
              <a:t>How is DataPower Gateway different? </a:t>
            </a:r>
            <a:r>
              <a:rPr lang="en-US" sz="1400" b="1" dirty="0" smtClean="0">
                <a:ea typeface="SimSun" pitchFamily="2" charset="-122"/>
                <a:cs typeface="ＭＳ Ｐゴシック" charset="0"/>
              </a:rPr>
              <a:t>Purpose-built, secure </a:t>
            </a:r>
            <a:r>
              <a:rPr lang="en-US" sz="1400" dirty="0">
                <a:ea typeface="SimSun" pitchFamily="2" charset="-122"/>
                <a:cs typeface="ＭＳ Ｐゴシック" charset="0"/>
              </a:rPr>
              <a:t>gateway platform</a:t>
            </a:r>
          </a:p>
          <a:p>
            <a:pPr marL="742950" lvl="1" indent="-2857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1884363" algn="l"/>
              </a:tabLst>
              <a:defRPr/>
            </a:pPr>
            <a:r>
              <a:rPr lang="en-US" sz="1400" dirty="0">
                <a:ea typeface="SimSun" pitchFamily="2" charset="-122"/>
                <a:cs typeface="ＭＳ Ｐゴシック" charset="0"/>
              </a:rPr>
              <a:t>Complete gateway platform delivered as hardened image</a:t>
            </a:r>
          </a:p>
          <a:p>
            <a:pPr marL="225425" indent="-2254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tabLst>
                <a:tab pos="1884363" algn="l"/>
              </a:tabLst>
              <a:defRPr/>
            </a:pPr>
            <a:r>
              <a:rPr lang="en-US" sz="1400" dirty="0">
                <a:ea typeface="SimSun" pitchFamily="2" charset="-122"/>
                <a:cs typeface="ＭＳ Ｐゴシック" charset="0"/>
              </a:rPr>
              <a:t>Guiding philosophy is to centralize common security, traffic management, mediation, acceleration functions and optimize them in a security-hardened gateway stack delivered in </a:t>
            </a:r>
            <a:r>
              <a:rPr lang="en-US" sz="1400" dirty="0" smtClean="0">
                <a:ea typeface="SimSun" pitchFamily="2" charset="-122"/>
                <a:cs typeface="ＭＳ Ｐゴシック" charset="0"/>
              </a:rPr>
              <a:t>Docker container, Linux application, Virtual machine and Physical appliance form factors</a:t>
            </a:r>
            <a:endParaRPr lang="en-US" sz="1400" dirty="0">
              <a:ea typeface="SimSun" pitchFamily="2" charset="-122"/>
              <a:cs typeface="ＭＳ Ｐゴシック" charset="0"/>
            </a:endParaRPr>
          </a:p>
          <a:p>
            <a:pPr marL="568325" lvl="1" indent="-228600">
              <a:buClr>
                <a:schemeClr val="tx1"/>
              </a:buClr>
              <a:buFont typeface="Arial" charset="0"/>
              <a:buChar char="–"/>
              <a:tabLst>
                <a:tab pos="1884363" algn="l"/>
              </a:tabLst>
              <a:defRPr/>
            </a:pPr>
            <a:endParaRPr lang="en-US" sz="1400" dirty="0">
              <a:ea typeface="SimSun" pitchFamily="2" charset="-122"/>
              <a:cs typeface="ＭＳ Ｐゴシック" charset="0"/>
            </a:endParaRPr>
          </a:p>
        </p:txBody>
      </p:sp>
      <p:grpSp>
        <p:nvGrpSpPr>
          <p:cNvPr id="20483" name="Group 67"/>
          <p:cNvGrpSpPr>
            <a:grpSpLocks/>
          </p:cNvGrpSpPr>
          <p:nvPr/>
        </p:nvGrpSpPr>
        <p:grpSpPr bwMode="auto">
          <a:xfrm>
            <a:off x="4692650" y="2760663"/>
            <a:ext cx="3675063" cy="2290762"/>
            <a:chOff x="34" y="428"/>
            <a:chExt cx="3402" cy="2586"/>
          </a:xfrm>
        </p:grpSpPr>
        <p:sp>
          <p:nvSpPr>
            <p:cNvPr id="20504" name="Rectangle 2"/>
            <p:cNvSpPr>
              <a:spLocks/>
            </p:cNvSpPr>
            <p:nvPr/>
          </p:nvSpPr>
          <p:spPr bwMode="auto">
            <a:xfrm>
              <a:off x="36" y="428"/>
              <a:ext cx="3397" cy="2586"/>
            </a:xfrm>
            <a:prstGeom prst="rect">
              <a:avLst/>
            </a:prstGeom>
            <a:solidFill>
              <a:srgbClr val="7961AA"/>
            </a:solidFill>
            <a:ln w="63500">
              <a:solidFill>
                <a:srgbClr val="00BCAE"/>
              </a:solidFill>
              <a:round/>
              <a:headEnd/>
              <a:tailEnd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>
              <a:lvl1pPr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dirty="0">
                <a:solidFill>
                  <a:srgbClr val="FFFFFF"/>
                </a:solidFill>
                <a:latin typeface="Helvetica Neue Light" charset="0"/>
                <a:ea typeface="ヒラギノ角ゴ ProN W3" charset="-128"/>
                <a:sym typeface="Helvetica Neue Light" charset="0"/>
              </a:endParaRPr>
            </a:p>
          </p:txBody>
        </p:sp>
        <p:grpSp>
          <p:nvGrpSpPr>
            <p:cNvPr id="20505" name="Group 5"/>
            <p:cNvGrpSpPr>
              <a:grpSpLocks/>
            </p:cNvGrpSpPr>
            <p:nvPr/>
          </p:nvGrpSpPr>
          <p:grpSpPr bwMode="auto">
            <a:xfrm>
              <a:off x="36" y="2294"/>
              <a:ext cx="723" cy="720"/>
              <a:chOff x="0" y="0"/>
              <a:chExt cx="723" cy="719"/>
            </a:xfrm>
          </p:grpSpPr>
          <p:sp>
            <p:nvSpPr>
              <p:cNvPr id="20566" name="Rectangle 3"/>
              <p:cNvSpPr>
                <a:spLocks/>
              </p:cNvSpPr>
              <p:nvPr/>
            </p:nvSpPr>
            <p:spPr bwMode="auto">
              <a:xfrm>
                <a:off x="0" y="0"/>
                <a:ext cx="723" cy="719"/>
              </a:xfrm>
              <a:prstGeom prst="rect">
                <a:avLst/>
              </a:prstGeom>
              <a:solidFill>
                <a:schemeClr val="accent1"/>
              </a:solidFill>
              <a:ln w="635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67" name="Rectangle 4"/>
              <p:cNvSpPr>
                <a:spLocks/>
              </p:cNvSpPr>
              <p:nvPr/>
            </p:nvSpPr>
            <p:spPr bwMode="auto">
              <a:xfrm>
                <a:off x="1" y="111"/>
                <a:ext cx="720" cy="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Display Ports</a:t>
                </a:r>
              </a:p>
            </p:txBody>
          </p:sp>
        </p:grpSp>
        <p:grpSp>
          <p:nvGrpSpPr>
            <p:cNvPr id="20506" name="Group 8"/>
            <p:cNvGrpSpPr>
              <a:grpSpLocks/>
            </p:cNvGrpSpPr>
            <p:nvPr/>
          </p:nvGrpSpPr>
          <p:grpSpPr bwMode="auto">
            <a:xfrm>
              <a:off x="2783" y="428"/>
              <a:ext cx="651" cy="650"/>
              <a:chOff x="0" y="0"/>
              <a:chExt cx="650" cy="650"/>
            </a:xfrm>
          </p:grpSpPr>
          <p:sp>
            <p:nvSpPr>
              <p:cNvPr id="20564" name="Rectangle 6"/>
              <p:cNvSpPr>
                <a:spLocks/>
              </p:cNvSpPr>
              <p:nvPr/>
            </p:nvSpPr>
            <p:spPr bwMode="auto">
              <a:xfrm>
                <a:off x="0" y="0"/>
                <a:ext cx="650" cy="650"/>
              </a:xfrm>
              <a:prstGeom prst="rect">
                <a:avLst/>
              </a:prstGeom>
              <a:solidFill>
                <a:srgbClr val="D56C00"/>
              </a:solidFill>
              <a:ln w="635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65" name="Rectangle 7"/>
              <p:cNvSpPr>
                <a:spLocks/>
              </p:cNvSpPr>
              <p:nvPr/>
            </p:nvSpPr>
            <p:spPr bwMode="auto">
              <a:xfrm>
                <a:off x="1" y="394"/>
                <a:ext cx="64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b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100" dirty="0">
                    <a:solidFill>
                      <a:srgbClr val="000000"/>
                    </a:solidFill>
                  </a:rPr>
                  <a:t>database</a:t>
                </a:r>
              </a:p>
            </p:txBody>
          </p:sp>
        </p:grpSp>
        <p:grpSp>
          <p:nvGrpSpPr>
            <p:cNvPr id="20507" name="Group 11"/>
            <p:cNvGrpSpPr>
              <a:grpSpLocks/>
            </p:cNvGrpSpPr>
            <p:nvPr/>
          </p:nvGrpSpPr>
          <p:grpSpPr bwMode="auto">
            <a:xfrm>
              <a:off x="2929" y="428"/>
              <a:ext cx="497" cy="259"/>
              <a:chOff x="0" y="0"/>
              <a:chExt cx="496" cy="258"/>
            </a:xfrm>
          </p:grpSpPr>
          <p:sp>
            <p:nvSpPr>
              <p:cNvPr id="20562" name="Rectangle 9"/>
              <p:cNvSpPr>
                <a:spLocks/>
              </p:cNvSpPr>
              <p:nvPr/>
            </p:nvSpPr>
            <p:spPr bwMode="auto">
              <a:xfrm>
                <a:off x="0" y="0"/>
                <a:ext cx="496" cy="25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63" name="Rectangle 10"/>
              <p:cNvSpPr>
                <a:spLocks/>
              </p:cNvSpPr>
              <p:nvPr/>
            </p:nvSpPr>
            <p:spPr bwMode="auto">
              <a:xfrm>
                <a:off x="0" y="49"/>
                <a:ext cx="496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config</a:t>
                </a:r>
              </a:p>
            </p:txBody>
          </p:sp>
        </p:grpSp>
        <p:grpSp>
          <p:nvGrpSpPr>
            <p:cNvPr id="20508" name="Group 14"/>
            <p:cNvGrpSpPr>
              <a:grpSpLocks/>
            </p:cNvGrpSpPr>
            <p:nvPr/>
          </p:nvGrpSpPr>
          <p:grpSpPr bwMode="auto">
            <a:xfrm>
              <a:off x="2126" y="428"/>
              <a:ext cx="650" cy="650"/>
              <a:chOff x="0" y="0"/>
              <a:chExt cx="650" cy="650"/>
            </a:xfrm>
          </p:grpSpPr>
          <p:sp>
            <p:nvSpPr>
              <p:cNvPr id="20560" name="Rectangle 12"/>
              <p:cNvSpPr>
                <a:spLocks/>
              </p:cNvSpPr>
              <p:nvPr/>
            </p:nvSpPr>
            <p:spPr bwMode="auto">
              <a:xfrm>
                <a:off x="0" y="0"/>
                <a:ext cx="650" cy="650"/>
              </a:xfrm>
              <a:prstGeom prst="rect">
                <a:avLst/>
              </a:prstGeom>
              <a:solidFill>
                <a:srgbClr val="71FFAF"/>
              </a:solidFill>
              <a:ln w="635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61" name="Rectangle 13"/>
              <p:cNvSpPr>
                <a:spLocks/>
              </p:cNvSpPr>
              <p:nvPr/>
            </p:nvSpPr>
            <p:spPr bwMode="auto">
              <a:xfrm>
                <a:off x="1" y="402"/>
                <a:ext cx="64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b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App Server</a:t>
                </a:r>
              </a:p>
            </p:txBody>
          </p:sp>
        </p:grpSp>
        <p:grpSp>
          <p:nvGrpSpPr>
            <p:cNvPr id="20509" name="Group 17"/>
            <p:cNvGrpSpPr>
              <a:grpSpLocks/>
            </p:cNvGrpSpPr>
            <p:nvPr/>
          </p:nvGrpSpPr>
          <p:grpSpPr bwMode="auto">
            <a:xfrm>
              <a:off x="2272" y="428"/>
              <a:ext cx="497" cy="259"/>
              <a:chOff x="0" y="0"/>
              <a:chExt cx="496" cy="258"/>
            </a:xfrm>
          </p:grpSpPr>
          <p:sp>
            <p:nvSpPr>
              <p:cNvPr id="20558" name="Rectangle 15"/>
              <p:cNvSpPr>
                <a:spLocks/>
              </p:cNvSpPr>
              <p:nvPr/>
            </p:nvSpPr>
            <p:spPr bwMode="auto">
              <a:xfrm>
                <a:off x="0" y="0"/>
                <a:ext cx="496" cy="25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59" name="Rectangle 16"/>
              <p:cNvSpPr>
                <a:spLocks/>
              </p:cNvSpPr>
              <p:nvPr/>
            </p:nvSpPr>
            <p:spPr bwMode="auto">
              <a:xfrm>
                <a:off x="0" y="49"/>
                <a:ext cx="496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config</a:t>
                </a:r>
              </a:p>
            </p:txBody>
          </p:sp>
        </p:grpSp>
        <p:grpSp>
          <p:nvGrpSpPr>
            <p:cNvPr id="20510" name="Group 20"/>
            <p:cNvGrpSpPr>
              <a:grpSpLocks/>
            </p:cNvGrpSpPr>
            <p:nvPr/>
          </p:nvGrpSpPr>
          <p:grpSpPr bwMode="auto">
            <a:xfrm>
              <a:off x="1468" y="428"/>
              <a:ext cx="650" cy="650"/>
              <a:chOff x="0" y="0"/>
              <a:chExt cx="650" cy="650"/>
            </a:xfrm>
          </p:grpSpPr>
          <p:sp>
            <p:nvSpPr>
              <p:cNvPr id="20556" name="Rectangle 18"/>
              <p:cNvSpPr>
                <a:spLocks/>
              </p:cNvSpPr>
              <p:nvPr/>
            </p:nvSpPr>
            <p:spPr bwMode="auto">
              <a:xfrm>
                <a:off x="0" y="0"/>
                <a:ext cx="650" cy="650"/>
              </a:xfrm>
              <a:prstGeom prst="rect">
                <a:avLst/>
              </a:prstGeom>
              <a:solidFill>
                <a:srgbClr val="FFB469"/>
              </a:solidFill>
              <a:ln w="635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57" name="Rectangle 19"/>
              <p:cNvSpPr>
                <a:spLocks/>
              </p:cNvSpPr>
              <p:nvPr/>
            </p:nvSpPr>
            <p:spPr bwMode="auto">
              <a:xfrm>
                <a:off x="1" y="330"/>
                <a:ext cx="648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b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HTTP Server</a:t>
                </a:r>
              </a:p>
            </p:txBody>
          </p:sp>
        </p:grpSp>
        <p:grpSp>
          <p:nvGrpSpPr>
            <p:cNvPr id="20511" name="Group 23"/>
            <p:cNvGrpSpPr>
              <a:grpSpLocks/>
            </p:cNvGrpSpPr>
            <p:nvPr/>
          </p:nvGrpSpPr>
          <p:grpSpPr bwMode="auto">
            <a:xfrm>
              <a:off x="1614" y="428"/>
              <a:ext cx="497" cy="259"/>
              <a:chOff x="0" y="0"/>
              <a:chExt cx="496" cy="258"/>
            </a:xfrm>
          </p:grpSpPr>
          <p:sp>
            <p:nvSpPr>
              <p:cNvPr id="20554" name="Rectangle 21"/>
              <p:cNvSpPr>
                <a:spLocks/>
              </p:cNvSpPr>
              <p:nvPr/>
            </p:nvSpPr>
            <p:spPr bwMode="auto">
              <a:xfrm>
                <a:off x="0" y="0"/>
                <a:ext cx="496" cy="25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55" name="Rectangle 22"/>
              <p:cNvSpPr>
                <a:spLocks/>
              </p:cNvSpPr>
              <p:nvPr/>
            </p:nvSpPr>
            <p:spPr bwMode="auto">
              <a:xfrm>
                <a:off x="0" y="49"/>
                <a:ext cx="496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config</a:t>
                </a:r>
              </a:p>
            </p:txBody>
          </p:sp>
        </p:grpSp>
        <p:grpSp>
          <p:nvGrpSpPr>
            <p:cNvPr id="20512" name="Group 26"/>
            <p:cNvGrpSpPr>
              <a:grpSpLocks/>
            </p:cNvGrpSpPr>
            <p:nvPr/>
          </p:nvGrpSpPr>
          <p:grpSpPr bwMode="auto">
            <a:xfrm>
              <a:off x="913" y="428"/>
              <a:ext cx="548" cy="650"/>
              <a:chOff x="0" y="0"/>
              <a:chExt cx="547" cy="650"/>
            </a:xfrm>
          </p:grpSpPr>
          <p:sp>
            <p:nvSpPr>
              <p:cNvPr id="20552" name="Rectangle 24"/>
              <p:cNvSpPr>
                <a:spLocks/>
              </p:cNvSpPr>
              <p:nvPr/>
            </p:nvSpPr>
            <p:spPr bwMode="auto">
              <a:xfrm>
                <a:off x="0" y="0"/>
                <a:ext cx="547" cy="650"/>
              </a:xfrm>
              <a:prstGeom prst="rect">
                <a:avLst/>
              </a:prstGeom>
              <a:solidFill>
                <a:srgbClr val="FF005E"/>
              </a:solidFill>
              <a:ln w="635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53" name="Rectangle 25"/>
              <p:cNvSpPr>
                <a:spLocks/>
              </p:cNvSpPr>
              <p:nvPr/>
            </p:nvSpPr>
            <p:spPr bwMode="auto">
              <a:xfrm>
                <a:off x="1" y="402"/>
                <a:ext cx="54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b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JVM</a:t>
                </a:r>
              </a:p>
            </p:txBody>
          </p:sp>
        </p:grpSp>
        <p:grpSp>
          <p:nvGrpSpPr>
            <p:cNvPr id="20513" name="Group 29"/>
            <p:cNvGrpSpPr>
              <a:grpSpLocks/>
            </p:cNvGrpSpPr>
            <p:nvPr/>
          </p:nvGrpSpPr>
          <p:grpSpPr bwMode="auto">
            <a:xfrm>
              <a:off x="971" y="428"/>
              <a:ext cx="483" cy="259"/>
              <a:chOff x="0" y="0"/>
              <a:chExt cx="482" cy="258"/>
            </a:xfrm>
          </p:grpSpPr>
          <p:sp>
            <p:nvSpPr>
              <p:cNvPr id="20550" name="Rectangle 27"/>
              <p:cNvSpPr>
                <a:spLocks/>
              </p:cNvSpPr>
              <p:nvPr/>
            </p:nvSpPr>
            <p:spPr bwMode="auto">
              <a:xfrm>
                <a:off x="0" y="0"/>
                <a:ext cx="482" cy="25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51" name="Rectangle 28"/>
              <p:cNvSpPr>
                <a:spLocks/>
              </p:cNvSpPr>
              <p:nvPr/>
            </p:nvSpPr>
            <p:spPr bwMode="auto">
              <a:xfrm>
                <a:off x="1" y="49"/>
                <a:ext cx="480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config</a:t>
                </a:r>
              </a:p>
            </p:txBody>
          </p:sp>
        </p:grpSp>
        <p:grpSp>
          <p:nvGrpSpPr>
            <p:cNvPr id="20514" name="Group 32"/>
            <p:cNvGrpSpPr>
              <a:grpSpLocks/>
            </p:cNvGrpSpPr>
            <p:nvPr/>
          </p:nvGrpSpPr>
          <p:grpSpPr bwMode="auto">
            <a:xfrm>
              <a:off x="34" y="428"/>
              <a:ext cx="880" cy="650"/>
              <a:chOff x="0" y="0"/>
              <a:chExt cx="880" cy="650"/>
            </a:xfrm>
          </p:grpSpPr>
          <p:sp>
            <p:nvSpPr>
              <p:cNvPr id="20548" name="Rectangle 30"/>
              <p:cNvSpPr>
                <a:spLocks/>
              </p:cNvSpPr>
              <p:nvPr/>
            </p:nvSpPr>
            <p:spPr bwMode="auto">
              <a:xfrm>
                <a:off x="1" y="0"/>
                <a:ext cx="877" cy="650"/>
              </a:xfrm>
              <a:prstGeom prst="rect">
                <a:avLst/>
              </a:prstGeom>
              <a:solidFill>
                <a:srgbClr val="259DFF"/>
              </a:solidFill>
              <a:ln w="635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49" name="Rectangle 31"/>
              <p:cNvSpPr>
                <a:spLocks/>
              </p:cNvSpPr>
              <p:nvPr/>
            </p:nvSpPr>
            <p:spPr bwMode="auto">
              <a:xfrm>
                <a:off x="0" y="338"/>
                <a:ext cx="880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b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Proprietary Software</a:t>
                </a:r>
              </a:p>
            </p:txBody>
          </p:sp>
        </p:grp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409" y="428"/>
              <a:ext cx="497" cy="259"/>
              <a:chOff x="0" y="0"/>
              <a:chExt cx="496" cy="258"/>
            </a:xfrm>
          </p:grpSpPr>
          <p:sp>
            <p:nvSpPr>
              <p:cNvPr id="20546" name="Rectangle 33"/>
              <p:cNvSpPr>
                <a:spLocks/>
              </p:cNvSpPr>
              <p:nvPr/>
            </p:nvSpPr>
            <p:spPr bwMode="auto">
              <a:xfrm>
                <a:off x="0" y="0"/>
                <a:ext cx="496" cy="25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47" name="Rectangle 34"/>
              <p:cNvSpPr>
                <a:spLocks/>
              </p:cNvSpPr>
              <p:nvPr/>
            </p:nvSpPr>
            <p:spPr bwMode="auto">
              <a:xfrm>
                <a:off x="0" y="49"/>
                <a:ext cx="496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config</a:t>
                </a:r>
              </a:p>
            </p:txBody>
          </p:sp>
        </p:grpSp>
        <p:grpSp>
          <p:nvGrpSpPr>
            <p:cNvPr id="20516" name="Group 38"/>
            <p:cNvGrpSpPr>
              <a:grpSpLocks/>
            </p:cNvGrpSpPr>
            <p:nvPr/>
          </p:nvGrpSpPr>
          <p:grpSpPr bwMode="auto">
            <a:xfrm>
              <a:off x="2206" y="1085"/>
              <a:ext cx="1228" cy="650"/>
              <a:chOff x="0" y="0"/>
              <a:chExt cx="1227" cy="650"/>
            </a:xfrm>
          </p:grpSpPr>
          <p:sp>
            <p:nvSpPr>
              <p:cNvPr id="20544" name="Rectangle 36"/>
              <p:cNvSpPr>
                <a:spLocks/>
              </p:cNvSpPr>
              <p:nvPr/>
            </p:nvSpPr>
            <p:spPr bwMode="auto">
              <a:xfrm>
                <a:off x="0" y="0"/>
                <a:ext cx="1227" cy="650"/>
              </a:xfrm>
              <a:prstGeom prst="rect">
                <a:avLst/>
              </a:prstGeom>
              <a:solidFill>
                <a:srgbClr val="996DFF"/>
              </a:solidFill>
              <a:ln w="635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sz="900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45" name="Rectangle 37"/>
              <p:cNvSpPr>
                <a:spLocks/>
              </p:cNvSpPr>
              <p:nvPr/>
            </p:nvSpPr>
            <p:spPr bwMode="auto">
              <a:xfrm>
                <a:off x="1" y="354"/>
                <a:ext cx="122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b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Linux Daemons</a:t>
                </a:r>
              </a:p>
            </p:txBody>
          </p:sp>
        </p:grpSp>
        <p:grpSp>
          <p:nvGrpSpPr>
            <p:cNvPr id="20517" name="Group 41"/>
            <p:cNvGrpSpPr>
              <a:grpSpLocks/>
            </p:cNvGrpSpPr>
            <p:nvPr/>
          </p:nvGrpSpPr>
          <p:grpSpPr bwMode="auto">
            <a:xfrm>
              <a:off x="2937" y="1085"/>
              <a:ext cx="497" cy="259"/>
              <a:chOff x="0" y="0"/>
              <a:chExt cx="496" cy="258"/>
            </a:xfrm>
          </p:grpSpPr>
          <p:sp>
            <p:nvSpPr>
              <p:cNvPr id="20542" name="Rectangle 39"/>
              <p:cNvSpPr>
                <a:spLocks/>
              </p:cNvSpPr>
              <p:nvPr/>
            </p:nvSpPr>
            <p:spPr bwMode="auto">
              <a:xfrm>
                <a:off x="0" y="0"/>
                <a:ext cx="496" cy="25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43" name="Rectangle 40"/>
              <p:cNvSpPr>
                <a:spLocks/>
              </p:cNvSpPr>
              <p:nvPr/>
            </p:nvSpPr>
            <p:spPr bwMode="auto">
              <a:xfrm>
                <a:off x="0" y="49"/>
                <a:ext cx="496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config</a:t>
                </a:r>
              </a:p>
            </p:txBody>
          </p:sp>
        </p:grpSp>
        <p:grpSp>
          <p:nvGrpSpPr>
            <p:cNvPr id="20518" name="Group 44"/>
            <p:cNvGrpSpPr>
              <a:grpSpLocks/>
            </p:cNvGrpSpPr>
            <p:nvPr/>
          </p:nvGrpSpPr>
          <p:grpSpPr bwMode="auto">
            <a:xfrm>
              <a:off x="1541" y="1085"/>
              <a:ext cx="658" cy="650"/>
              <a:chOff x="0" y="0"/>
              <a:chExt cx="657" cy="650"/>
            </a:xfrm>
          </p:grpSpPr>
          <p:sp>
            <p:nvSpPr>
              <p:cNvPr id="20540" name="Rectangle 42"/>
              <p:cNvSpPr>
                <a:spLocks/>
              </p:cNvSpPr>
              <p:nvPr/>
            </p:nvSpPr>
            <p:spPr bwMode="auto">
              <a:xfrm>
                <a:off x="0" y="0"/>
                <a:ext cx="657" cy="650"/>
              </a:xfrm>
              <a:prstGeom prst="rect">
                <a:avLst/>
              </a:prstGeom>
              <a:solidFill>
                <a:srgbClr val="FF1000"/>
              </a:solidFill>
              <a:ln w="635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sz="900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41" name="Rectangle 43"/>
              <p:cNvSpPr>
                <a:spLocks/>
              </p:cNvSpPr>
              <p:nvPr/>
            </p:nvSpPr>
            <p:spPr bwMode="auto">
              <a:xfrm>
                <a:off x="0" y="185"/>
                <a:ext cx="656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JSP Engine</a:t>
                </a:r>
              </a:p>
            </p:txBody>
          </p:sp>
        </p:grpSp>
        <p:grpSp>
          <p:nvGrpSpPr>
            <p:cNvPr id="20519" name="Group 47"/>
            <p:cNvGrpSpPr>
              <a:grpSpLocks/>
            </p:cNvGrpSpPr>
            <p:nvPr/>
          </p:nvGrpSpPr>
          <p:grpSpPr bwMode="auto">
            <a:xfrm>
              <a:off x="891" y="1085"/>
              <a:ext cx="650" cy="650"/>
              <a:chOff x="0" y="0"/>
              <a:chExt cx="650" cy="650"/>
            </a:xfrm>
          </p:grpSpPr>
          <p:sp>
            <p:nvSpPr>
              <p:cNvPr id="20538" name="Rectangle 45"/>
              <p:cNvSpPr>
                <a:spLocks/>
              </p:cNvSpPr>
              <p:nvPr/>
            </p:nvSpPr>
            <p:spPr bwMode="auto">
              <a:xfrm>
                <a:off x="0" y="0"/>
                <a:ext cx="650" cy="650"/>
              </a:xfrm>
              <a:prstGeom prst="rect">
                <a:avLst/>
              </a:prstGeom>
              <a:solidFill>
                <a:srgbClr val="FFC532"/>
              </a:solidFill>
              <a:ln w="635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sz="900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39" name="Rectangle 46"/>
              <p:cNvSpPr>
                <a:spLocks/>
              </p:cNvSpPr>
              <p:nvPr/>
            </p:nvSpPr>
            <p:spPr bwMode="auto">
              <a:xfrm>
                <a:off x="1" y="257"/>
                <a:ext cx="64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100" dirty="0">
                    <a:solidFill>
                      <a:srgbClr val="000000"/>
                    </a:solidFill>
                  </a:rPr>
                  <a:t>glibc</a:t>
                </a:r>
              </a:p>
            </p:txBody>
          </p:sp>
        </p:grpSp>
        <p:grpSp>
          <p:nvGrpSpPr>
            <p:cNvPr id="20520" name="Group 50"/>
            <p:cNvGrpSpPr>
              <a:grpSpLocks/>
            </p:cNvGrpSpPr>
            <p:nvPr/>
          </p:nvGrpSpPr>
          <p:grpSpPr bwMode="auto">
            <a:xfrm>
              <a:off x="35" y="1085"/>
              <a:ext cx="864" cy="650"/>
              <a:chOff x="0" y="0"/>
              <a:chExt cx="864" cy="650"/>
            </a:xfrm>
          </p:grpSpPr>
          <p:sp>
            <p:nvSpPr>
              <p:cNvPr id="20536" name="Rectangle 48"/>
              <p:cNvSpPr>
                <a:spLocks/>
              </p:cNvSpPr>
              <p:nvPr/>
            </p:nvSpPr>
            <p:spPr bwMode="auto">
              <a:xfrm>
                <a:off x="0" y="0"/>
                <a:ext cx="863" cy="650"/>
              </a:xfrm>
              <a:prstGeom prst="rect">
                <a:avLst/>
              </a:prstGeom>
              <a:solidFill>
                <a:srgbClr val="FF5597"/>
              </a:solidFill>
              <a:ln w="635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sz="900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37" name="Rectangle 49"/>
              <p:cNvSpPr>
                <a:spLocks/>
              </p:cNvSpPr>
              <p:nvPr/>
            </p:nvSpPr>
            <p:spPr bwMode="auto">
              <a:xfrm>
                <a:off x="0" y="257"/>
                <a:ext cx="86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100" dirty="0">
                    <a:solidFill>
                      <a:srgbClr val="000000"/>
                    </a:solidFill>
                  </a:rPr>
                  <a:t>libxml</a:t>
                </a:r>
              </a:p>
            </p:txBody>
          </p:sp>
        </p:grpSp>
        <p:grpSp>
          <p:nvGrpSpPr>
            <p:cNvPr id="20521" name="Group 53"/>
            <p:cNvGrpSpPr>
              <a:grpSpLocks/>
            </p:cNvGrpSpPr>
            <p:nvPr/>
          </p:nvGrpSpPr>
          <p:grpSpPr bwMode="auto">
            <a:xfrm>
              <a:off x="35" y="1735"/>
              <a:ext cx="3400" cy="573"/>
              <a:chOff x="0" y="0"/>
              <a:chExt cx="3400" cy="573"/>
            </a:xfrm>
          </p:grpSpPr>
          <p:sp>
            <p:nvSpPr>
              <p:cNvPr id="20534" name="Rectangle 51"/>
              <p:cNvSpPr>
                <a:spLocks/>
              </p:cNvSpPr>
              <p:nvPr/>
            </p:nvSpPr>
            <p:spPr bwMode="auto">
              <a:xfrm>
                <a:off x="1" y="0"/>
                <a:ext cx="3397" cy="573"/>
              </a:xfrm>
              <a:prstGeom prst="rect">
                <a:avLst/>
              </a:prstGeom>
              <a:solidFill>
                <a:srgbClr val="FFF182"/>
              </a:solidFill>
              <a:ln w="635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35" name="Rectangle 52"/>
              <p:cNvSpPr>
                <a:spLocks/>
              </p:cNvSpPr>
              <p:nvPr/>
            </p:nvSpPr>
            <p:spPr bwMode="auto">
              <a:xfrm>
                <a:off x="0" y="178"/>
                <a:ext cx="3400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Full Linux OS</a:t>
                </a:r>
              </a:p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(including shells and user accounts)</a:t>
                </a:r>
              </a:p>
            </p:txBody>
          </p:sp>
        </p:grpSp>
        <p:grpSp>
          <p:nvGrpSpPr>
            <p:cNvPr id="20522" name="Group 56"/>
            <p:cNvGrpSpPr>
              <a:grpSpLocks/>
            </p:cNvGrpSpPr>
            <p:nvPr/>
          </p:nvGrpSpPr>
          <p:grpSpPr bwMode="auto">
            <a:xfrm>
              <a:off x="2279" y="1742"/>
              <a:ext cx="1147" cy="245"/>
              <a:chOff x="0" y="0"/>
              <a:chExt cx="1147" cy="244"/>
            </a:xfrm>
          </p:grpSpPr>
          <p:sp>
            <p:nvSpPr>
              <p:cNvPr id="20532" name="Rectangle 54"/>
              <p:cNvSpPr>
                <a:spLocks/>
              </p:cNvSpPr>
              <p:nvPr/>
            </p:nvSpPr>
            <p:spPr bwMode="auto">
              <a:xfrm>
                <a:off x="0" y="0"/>
                <a:ext cx="1147" cy="24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sz="900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33" name="Rectangle 55"/>
              <p:cNvSpPr>
                <a:spLocks/>
              </p:cNvSpPr>
              <p:nvPr/>
            </p:nvSpPr>
            <p:spPr bwMode="auto">
              <a:xfrm>
                <a:off x="1" y="42"/>
                <a:ext cx="1144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config</a:t>
                </a:r>
              </a:p>
            </p:txBody>
          </p:sp>
        </p:grpSp>
        <p:grpSp>
          <p:nvGrpSpPr>
            <p:cNvPr id="20523" name="Group 59"/>
            <p:cNvGrpSpPr>
              <a:grpSpLocks/>
            </p:cNvGrpSpPr>
            <p:nvPr/>
          </p:nvGrpSpPr>
          <p:grpSpPr bwMode="auto">
            <a:xfrm>
              <a:off x="737" y="2308"/>
              <a:ext cx="731" cy="706"/>
              <a:chOff x="0" y="0"/>
              <a:chExt cx="730" cy="705"/>
            </a:xfrm>
          </p:grpSpPr>
          <p:sp>
            <p:nvSpPr>
              <p:cNvPr id="20530" name="Rectangle 57"/>
              <p:cNvSpPr>
                <a:spLocks/>
              </p:cNvSpPr>
              <p:nvPr/>
            </p:nvSpPr>
            <p:spPr bwMode="auto">
              <a:xfrm>
                <a:off x="0" y="0"/>
                <a:ext cx="730" cy="705"/>
              </a:xfrm>
              <a:prstGeom prst="rect">
                <a:avLst/>
              </a:prstGeom>
              <a:solidFill>
                <a:schemeClr val="accent1"/>
              </a:solidFill>
              <a:ln w="635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31" name="Rectangle 58"/>
              <p:cNvSpPr>
                <a:spLocks/>
              </p:cNvSpPr>
              <p:nvPr/>
            </p:nvSpPr>
            <p:spPr bwMode="auto">
              <a:xfrm>
                <a:off x="1" y="104"/>
                <a:ext cx="728" cy="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Bootable CDROM Drive</a:t>
                </a:r>
              </a:p>
            </p:txBody>
          </p:sp>
        </p:grpSp>
        <p:grpSp>
          <p:nvGrpSpPr>
            <p:cNvPr id="20524" name="Group 62"/>
            <p:cNvGrpSpPr>
              <a:grpSpLocks/>
            </p:cNvGrpSpPr>
            <p:nvPr/>
          </p:nvGrpSpPr>
          <p:grpSpPr bwMode="auto">
            <a:xfrm>
              <a:off x="1468" y="2308"/>
              <a:ext cx="723" cy="706"/>
              <a:chOff x="0" y="0"/>
              <a:chExt cx="723" cy="705"/>
            </a:xfrm>
          </p:grpSpPr>
          <p:sp>
            <p:nvSpPr>
              <p:cNvPr id="20528" name="Rectangle 60"/>
              <p:cNvSpPr>
                <a:spLocks/>
              </p:cNvSpPr>
              <p:nvPr/>
            </p:nvSpPr>
            <p:spPr bwMode="auto">
              <a:xfrm>
                <a:off x="0" y="0"/>
                <a:ext cx="723" cy="705"/>
              </a:xfrm>
              <a:prstGeom prst="rect">
                <a:avLst/>
              </a:prstGeom>
              <a:solidFill>
                <a:schemeClr val="accent1"/>
              </a:solidFill>
              <a:ln w="635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29" name="Rectangle 61"/>
              <p:cNvSpPr>
                <a:spLocks/>
              </p:cNvSpPr>
              <p:nvPr/>
            </p:nvSpPr>
            <p:spPr bwMode="auto">
              <a:xfrm>
                <a:off x="1" y="104"/>
                <a:ext cx="720" cy="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Bootable USB Ports</a:t>
                </a:r>
              </a:p>
            </p:txBody>
          </p:sp>
        </p:grpSp>
        <p:grpSp>
          <p:nvGrpSpPr>
            <p:cNvPr id="20525" name="Group 65"/>
            <p:cNvGrpSpPr>
              <a:grpSpLocks/>
            </p:cNvGrpSpPr>
            <p:nvPr/>
          </p:nvGrpSpPr>
          <p:grpSpPr bwMode="auto">
            <a:xfrm>
              <a:off x="2180" y="2309"/>
              <a:ext cx="1256" cy="704"/>
              <a:chOff x="0" y="0"/>
              <a:chExt cx="1256" cy="704"/>
            </a:xfrm>
          </p:grpSpPr>
          <p:sp>
            <p:nvSpPr>
              <p:cNvPr id="20526" name="Rectangle 63"/>
              <p:cNvSpPr>
                <a:spLocks/>
              </p:cNvSpPr>
              <p:nvPr/>
            </p:nvSpPr>
            <p:spPr bwMode="auto">
              <a:xfrm>
                <a:off x="3" y="0"/>
                <a:ext cx="1249" cy="704"/>
              </a:xfrm>
              <a:prstGeom prst="rect">
                <a:avLst/>
              </a:prstGeom>
              <a:solidFill>
                <a:schemeClr val="accent1"/>
              </a:solidFill>
              <a:ln w="63500">
                <a:solidFill>
                  <a:srgbClr val="00BCAE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dirty="0">
                  <a:solidFill>
                    <a:srgbClr val="FFFFFF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27" name="Rectangle 64"/>
              <p:cNvSpPr>
                <a:spLocks/>
              </p:cNvSpPr>
              <p:nvPr/>
            </p:nvSpPr>
            <p:spPr bwMode="auto">
              <a:xfrm>
                <a:off x="0" y="272"/>
                <a:ext cx="125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900" dirty="0">
                    <a:solidFill>
                      <a:srgbClr val="000000"/>
                    </a:solidFill>
                  </a:rPr>
                  <a:t>Hardware	</a:t>
                </a:r>
              </a:p>
            </p:txBody>
          </p:sp>
        </p:grpSp>
      </p:grpSp>
      <p:grpSp>
        <p:nvGrpSpPr>
          <p:cNvPr id="20484" name="Group 89"/>
          <p:cNvGrpSpPr>
            <a:grpSpLocks/>
          </p:cNvGrpSpPr>
          <p:nvPr/>
        </p:nvGrpSpPr>
        <p:grpSpPr bwMode="auto">
          <a:xfrm>
            <a:off x="715963" y="2794000"/>
            <a:ext cx="3609975" cy="2266950"/>
            <a:chOff x="21" y="420"/>
            <a:chExt cx="3257" cy="2588"/>
          </a:xfrm>
        </p:grpSpPr>
        <p:sp>
          <p:nvSpPr>
            <p:cNvPr id="20487" name="Rectangle 68"/>
            <p:cNvSpPr>
              <a:spLocks/>
            </p:cNvSpPr>
            <p:nvPr/>
          </p:nvSpPr>
          <p:spPr bwMode="auto">
            <a:xfrm>
              <a:off x="27" y="420"/>
              <a:ext cx="3250" cy="2587"/>
            </a:xfrm>
            <a:prstGeom prst="rect">
              <a:avLst/>
            </a:prstGeom>
            <a:gradFill rotWithShape="0">
              <a:gsLst>
                <a:gs pos="0">
                  <a:srgbClr val="2E61B8"/>
                </a:gs>
                <a:gs pos="100000">
                  <a:srgbClr val="162974"/>
                </a:gs>
              </a:gsLst>
              <a:lin ang="5400000" scaled="1"/>
            </a:gradFill>
            <a:ln w="63500">
              <a:solidFill>
                <a:srgbClr val="000000"/>
              </a:solidFill>
              <a:round/>
              <a:headEnd/>
              <a:tailEnd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>
              <a:lvl1pPr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="1" dirty="0">
                <a:solidFill>
                  <a:schemeClr val="bg1"/>
                </a:solidFill>
                <a:latin typeface="Helvetica Neue Light" charset="0"/>
                <a:ea typeface="ヒラギノ角ゴ ProN W3" charset="-128"/>
                <a:sym typeface="Helvetica Neue Light" charset="0"/>
              </a:endParaRPr>
            </a:p>
          </p:txBody>
        </p:sp>
        <p:grpSp>
          <p:nvGrpSpPr>
            <p:cNvPr id="20488" name="Group 71"/>
            <p:cNvGrpSpPr>
              <a:grpSpLocks/>
            </p:cNvGrpSpPr>
            <p:nvPr/>
          </p:nvGrpSpPr>
          <p:grpSpPr bwMode="auto">
            <a:xfrm>
              <a:off x="1678" y="420"/>
              <a:ext cx="1600" cy="426"/>
              <a:chOff x="0" y="0"/>
              <a:chExt cx="1600" cy="426"/>
            </a:xfrm>
          </p:grpSpPr>
          <p:sp>
            <p:nvSpPr>
              <p:cNvPr id="20502" name="Rectangle 69"/>
              <p:cNvSpPr>
                <a:spLocks/>
              </p:cNvSpPr>
              <p:nvPr/>
            </p:nvSpPr>
            <p:spPr bwMode="auto">
              <a:xfrm>
                <a:off x="1" y="0"/>
                <a:ext cx="1597" cy="426"/>
              </a:xfrm>
              <a:prstGeom prst="rect">
                <a:avLst/>
              </a:prstGeom>
              <a:solidFill>
                <a:schemeClr val="accent1"/>
              </a:solidFill>
              <a:ln w="635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b="1" dirty="0">
                  <a:solidFill>
                    <a:schemeClr val="bg1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03" name="Rectangle 70"/>
              <p:cNvSpPr>
                <a:spLocks/>
              </p:cNvSpPr>
              <p:nvPr/>
            </p:nvSpPr>
            <p:spPr bwMode="auto">
              <a:xfrm>
                <a:off x="0" y="105"/>
                <a:ext cx="160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100" b="1" dirty="0">
                    <a:solidFill>
                      <a:schemeClr val="bg1"/>
                    </a:solidFill>
                    <a:latin typeface="Arial Bold" charset="0"/>
                    <a:sym typeface="Arial Bold" charset="0"/>
                  </a:rPr>
                  <a:t>config</a:t>
                </a:r>
              </a:p>
            </p:txBody>
          </p:sp>
        </p:grpSp>
        <p:grpSp>
          <p:nvGrpSpPr>
            <p:cNvPr id="20489" name="Group 77"/>
            <p:cNvGrpSpPr>
              <a:grpSpLocks/>
            </p:cNvGrpSpPr>
            <p:nvPr/>
          </p:nvGrpSpPr>
          <p:grpSpPr bwMode="auto">
            <a:xfrm>
              <a:off x="2411" y="2608"/>
              <a:ext cx="864" cy="400"/>
              <a:chOff x="0" y="0"/>
              <a:chExt cx="864" cy="400"/>
            </a:xfrm>
          </p:grpSpPr>
          <p:sp>
            <p:nvSpPr>
              <p:cNvPr id="20500" name="Rectangle 75"/>
              <p:cNvSpPr>
                <a:spLocks/>
              </p:cNvSpPr>
              <p:nvPr/>
            </p:nvSpPr>
            <p:spPr bwMode="auto">
              <a:xfrm>
                <a:off x="0" y="0"/>
                <a:ext cx="864" cy="400"/>
              </a:xfrm>
              <a:prstGeom prst="rect">
                <a:avLst/>
              </a:prstGeom>
              <a:gradFill rotWithShape="0">
                <a:gsLst>
                  <a:gs pos="0">
                    <a:srgbClr val="4188FF"/>
                  </a:gs>
                  <a:gs pos="100000">
                    <a:srgbClr val="2748CB"/>
                  </a:gs>
                </a:gsLst>
                <a:lin ang="5400000" scaled="1"/>
              </a:gradFill>
              <a:ln w="635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sz="1000" b="1" dirty="0">
                  <a:solidFill>
                    <a:schemeClr val="bg1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501" name="Rectangle 76"/>
              <p:cNvSpPr>
                <a:spLocks/>
              </p:cNvSpPr>
              <p:nvPr/>
            </p:nvSpPr>
            <p:spPr bwMode="auto">
              <a:xfrm>
                <a:off x="1" y="130"/>
                <a:ext cx="861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100" b="1" dirty="0">
                    <a:solidFill>
                      <a:schemeClr val="bg1"/>
                    </a:solidFill>
                    <a:latin typeface="Arial Bold" charset="0"/>
                    <a:sym typeface="Arial Bold" charset="0"/>
                  </a:rPr>
                  <a:t>Hardware</a:t>
                </a:r>
              </a:p>
            </p:txBody>
          </p:sp>
        </p:grpSp>
        <p:sp>
          <p:nvSpPr>
            <p:cNvPr id="20490" name="Rectangle 79"/>
            <p:cNvSpPr>
              <a:spLocks/>
            </p:cNvSpPr>
            <p:nvPr/>
          </p:nvSpPr>
          <p:spPr bwMode="auto">
            <a:xfrm>
              <a:off x="710" y="1350"/>
              <a:ext cx="1898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8" bIns="0" anchor="ctr">
              <a:spAutoFit/>
            </a:bodyPr>
            <a:lstStyle>
              <a:lvl1pPr marL="39688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100" b="1" dirty="0">
                  <a:solidFill>
                    <a:schemeClr val="bg1"/>
                  </a:solidFill>
                  <a:latin typeface="Arial Bold" charset="0"/>
                  <a:sym typeface="Arial Bold" charset="0"/>
                </a:rPr>
                <a:t>DataPower Gateway Platform</a:t>
              </a:r>
            </a:p>
            <a:p>
              <a:pPr algn="ctr"/>
              <a:r>
                <a:rPr lang="en-US" altLang="en-US" sz="1100" b="1" dirty="0">
                  <a:solidFill>
                    <a:schemeClr val="bg1"/>
                  </a:solidFill>
                  <a:latin typeface="Arial Bold" charset="0"/>
                  <a:sym typeface="Arial Bold" charset="0"/>
                </a:rPr>
                <a:t>Digitally Signed and Encrypted</a:t>
              </a:r>
            </a:p>
            <a:p>
              <a:pPr algn="ctr"/>
              <a:r>
                <a:rPr lang="en-US" altLang="en-US" sz="1100" b="1" dirty="0">
                  <a:solidFill>
                    <a:schemeClr val="bg1"/>
                  </a:solidFill>
                  <a:latin typeface="Arial Bold" charset="0"/>
                  <a:sym typeface="Arial Bold" charset="0"/>
                </a:rPr>
                <a:t>Image</a:t>
              </a:r>
            </a:p>
          </p:txBody>
        </p:sp>
        <p:grpSp>
          <p:nvGrpSpPr>
            <p:cNvPr id="20491" name="Group 82"/>
            <p:cNvGrpSpPr>
              <a:grpSpLocks/>
            </p:cNvGrpSpPr>
            <p:nvPr/>
          </p:nvGrpSpPr>
          <p:grpSpPr bwMode="auto">
            <a:xfrm>
              <a:off x="1250" y="2608"/>
              <a:ext cx="1160" cy="398"/>
              <a:chOff x="-566" y="0"/>
              <a:chExt cx="1160" cy="398"/>
            </a:xfrm>
          </p:grpSpPr>
          <p:sp>
            <p:nvSpPr>
              <p:cNvPr id="20498" name="Rectangle 80"/>
              <p:cNvSpPr>
                <a:spLocks/>
              </p:cNvSpPr>
              <p:nvPr/>
            </p:nvSpPr>
            <p:spPr bwMode="auto">
              <a:xfrm>
                <a:off x="-566" y="0"/>
                <a:ext cx="1160" cy="398"/>
              </a:xfrm>
              <a:prstGeom prst="rect">
                <a:avLst/>
              </a:prstGeom>
              <a:gradFill rotWithShape="0">
                <a:gsLst>
                  <a:gs pos="0">
                    <a:srgbClr val="4188FF"/>
                  </a:gs>
                  <a:gs pos="100000">
                    <a:srgbClr val="2748CB"/>
                  </a:gs>
                </a:gsLst>
                <a:lin ang="5400000" scaled="1"/>
              </a:gradFill>
              <a:ln w="635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b="1" dirty="0">
                  <a:solidFill>
                    <a:schemeClr val="bg1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499" name="Rectangle 81"/>
              <p:cNvSpPr>
                <a:spLocks/>
              </p:cNvSpPr>
              <p:nvPr/>
            </p:nvSpPr>
            <p:spPr bwMode="auto">
              <a:xfrm>
                <a:off x="-498" y="59"/>
                <a:ext cx="109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000" b="1" dirty="0">
                    <a:solidFill>
                      <a:schemeClr val="bg1"/>
                    </a:solidFill>
                    <a:latin typeface="Arial Bold" charset="0"/>
                    <a:sym typeface="Arial Bold" charset="0"/>
                  </a:rPr>
                  <a:t>Flash</a:t>
                </a:r>
              </a:p>
              <a:p>
                <a:pPr algn="ctr"/>
                <a:r>
                  <a:rPr lang="en-US" altLang="en-US" sz="1000" b="1" dirty="0">
                    <a:solidFill>
                      <a:schemeClr val="bg1"/>
                    </a:solidFill>
                    <a:latin typeface="Arial Bold" charset="0"/>
                    <a:sym typeface="Arial Bold" charset="0"/>
                  </a:rPr>
                  <a:t>Memory</a:t>
                </a:r>
              </a:p>
            </p:txBody>
          </p:sp>
        </p:grpSp>
        <p:grpSp>
          <p:nvGrpSpPr>
            <p:cNvPr id="20492" name="Group 85"/>
            <p:cNvGrpSpPr>
              <a:grpSpLocks/>
            </p:cNvGrpSpPr>
            <p:nvPr/>
          </p:nvGrpSpPr>
          <p:grpSpPr bwMode="auto">
            <a:xfrm>
              <a:off x="21" y="2590"/>
              <a:ext cx="1229" cy="408"/>
              <a:chOff x="-892" y="-18"/>
              <a:chExt cx="1229" cy="408"/>
            </a:xfrm>
          </p:grpSpPr>
          <p:sp>
            <p:nvSpPr>
              <p:cNvPr id="20496" name="Rectangle 83"/>
              <p:cNvSpPr>
                <a:spLocks/>
              </p:cNvSpPr>
              <p:nvPr/>
            </p:nvSpPr>
            <p:spPr bwMode="auto">
              <a:xfrm>
                <a:off x="-892" y="-18"/>
                <a:ext cx="1229" cy="408"/>
              </a:xfrm>
              <a:prstGeom prst="rect">
                <a:avLst/>
              </a:prstGeom>
              <a:gradFill rotWithShape="0">
                <a:gsLst>
                  <a:gs pos="0">
                    <a:srgbClr val="4188FF"/>
                  </a:gs>
                  <a:gs pos="100000">
                    <a:srgbClr val="2748CB"/>
                  </a:gs>
                </a:gsLst>
                <a:lin ang="5400000" scaled="1"/>
              </a:gradFill>
              <a:ln w="635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b="1" dirty="0">
                  <a:solidFill>
                    <a:schemeClr val="bg1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497" name="Rectangle 84"/>
              <p:cNvSpPr>
                <a:spLocks/>
              </p:cNvSpPr>
              <p:nvPr/>
            </p:nvSpPr>
            <p:spPr bwMode="auto">
              <a:xfrm>
                <a:off x="-755" y="50"/>
                <a:ext cx="904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000" b="1" dirty="0">
                    <a:solidFill>
                      <a:schemeClr val="bg1"/>
                    </a:solidFill>
                    <a:latin typeface="Arial Bold" charset="0"/>
                    <a:sym typeface="Arial Bold" charset="0"/>
                  </a:rPr>
                  <a:t>Crypto Acceleration</a:t>
                </a:r>
              </a:p>
            </p:txBody>
          </p:sp>
        </p:grpSp>
        <p:grpSp>
          <p:nvGrpSpPr>
            <p:cNvPr id="20493" name="Group 88"/>
            <p:cNvGrpSpPr>
              <a:grpSpLocks/>
            </p:cNvGrpSpPr>
            <p:nvPr/>
          </p:nvGrpSpPr>
          <p:grpSpPr bwMode="auto">
            <a:xfrm>
              <a:off x="30" y="2223"/>
              <a:ext cx="3248" cy="392"/>
              <a:chOff x="0" y="0"/>
              <a:chExt cx="3248" cy="391"/>
            </a:xfrm>
          </p:grpSpPr>
          <p:sp>
            <p:nvSpPr>
              <p:cNvPr id="20494" name="Rectangle 86"/>
              <p:cNvSpPr>
                <a:spLocks/>
              </p:cNvSpPr>
              <p:nvPr/>
            </p:nvSpPr>
            <p:spPr bwMode="auto">
              <a:xfrm>
                <a:off x="1" y="0"/>
                <a:ext cx="3245" cy="391"/>
              </a:xfrm>
              <a:prstGeom prst="rect">
                <a:avLst/>
              </a:prstGeom>
              <a:gradFill rotWithShape="0">
                <a:gsLst>
                  <a:gs pos="0">
                    <a:srgbClr val="4188FF"/>
                  </a:gs>
                  <a:gs pos="100000">
                    <a:srgbClr val="2748CB"/>
                  </a:gs>
                </a:gsLst>
                <a:lin ang="5400000" scaled="1"/>
              </a:gradFill>
              <a:ln w="635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b="1" dirty="0">
                  <a:solidFill>
                    <a:schemeClr val="bg1"/>
                  </a:solidFill>
                  <a:latin typeface="Helvetica Neue Light" charset="0"/>
                  <a:ea typeface="ヒラギノ角ゴ ProN W3" charset="-128"/>
                  <a:sym typeface="Helvetica Neue Light" charset="0"/>
                </a:endParaRPr>
              </a:p>
            </p:txBody>
          </p:sp>
          <p:sp>
            <p:nvSpPr>
              <p:cNvPr id="20495" name="Rectangle 87"/>
              <p:cNvSpPr>
                <a:spLocks/>
              </p:cNvSpPr>
              <p:nvPr/>
            </p:nvSpPr>
            <p:spPr bwMode="auto">
              <a:xfrm>
                <a:off x="0" y="127"/>
                <a:ext cx="324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8" bIns="0" anchor="ctr"/>
              <a:lstStyle>
                <a:lvl1pPr marL="39688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defTabSz="642938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1000" b="1" dirty="0">
                    <a:solidFill>
                      <a:schemeClr val="bg1"/>
                    </a:solidFill>
                    <a:latin typeface="Arial Bold" charset="0"/>
                    <a:sym typeface="Arial Bold" charset="0"/>
                  </a:rPr>
                  <a:t>IBM Optimized Embedded Operating Environment</a:t>
                </a:r>
              </a:p>
            </p:txBody>
          </p:sp>
        </p:grpSp>
      </p:grpSp>
      <p:sp>
        <p:nvSpPr>
          <p:cNvPr id="20485" name="Rectangle 66"/>
          <p:cNvSpPr>
            <a:spLocks/>
          </p:cNvSpPr>
          <p:nvPr/>
        </p:nvSpPr>
        <p:spPr bwMode="auto">
          <a:xfrm>
            <a:off x="381000" y="2230438"/>
            <a:ext cx="41084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8" bIns="0" anchor="ctr"/>
          <a:lstStyle>
            <a:lvl1pPr defTabSz="642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642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642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642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642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>
                <a:solidFill>
                  <a:srgbClr val="000000"/>
                </a:solidFill>
                <a:latin typeface="Arial Bold" charset="0"/>
                <a:sym typeface="Arial Bold" charset="0"/>
              </a:rPr>
              <a:t>DataPower Gateways</a:t>
            </a:r>
          </a:p>
          <a:p>
            <a:pPr algn="ctr"/>
            <a:r>
              <a:rPr lang="en-US" altLang="en-US" sz="1400" b="1" i="1" dirty="0">
                <a:solidFill>
                  <a:srgbClr val="000000"/>
                </a:solidFill>
                <a:latin typeface="Arial Bold" charset="0"/>
                <a:sym typeface="Arial Bold" charset="0"/>
              </a:rPr>
              <a:t>(Secure &amp; Easy to Manage)</a:t>
            </a:r>
          </a:p>
        </p:txBody>
      </p:sp>
      <p:sp>
        <p:nvSpPr>
          <p:cNvPr id="20486" name="Rectangle 66"/>
          <p:cNvSpPr>
            <a:spLocks/>
          </p:cNvSpPr>
          <p:nvPr/>
        </p:nvSpPr>
        <p:spPr bwMode="auto">
          <a:xfrm>
            <a:off x="4632325" y="2230438"/>
            <a:ext cx="38655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8" bIns="0" anchor="ctr"/>
          <a:lstStyle>
            <a:lvl1pPr defTabSz="642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642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642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642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6429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>
                <a:solidFill>
                  <a:srgbClr val="000000"/>
                </a:solidFill>
                <a:latin typeface="Arial Bold" charset="0"/>
                <a:sym typeface="Arial Bold" charset="0"/>
              </a:rPr>
              <a:t>Commodity Gateways</a:t>
            </a:r>
          </a:p>
          <a:p>
            <a:pPr algn="ctr"/>
            <a:r>
              <a:rPr lang="en-US" altLang="en-US" sz="1400" b="1" i="1" dirty="0">
                <a:solidFill>
                  <a:srgbClr val="000000"/>
                </a:solidFill>
                <a:latin typeface="Arial Bold" charset="0"/>
                <a:sym typeface="Arial Bold" charset="0"/>
              </a:rPr>
              <a:t>(In-Secure &amp; Hard to Manage)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209725" y="816047"/>
            <a:ext cx="8808440" cy="4009332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en-US" dirty="0">
                <a:ea typeface="ＭＳ Ｐゴシック" charset="-128"/>
              </a:rPr>
              <a:t>JavaScript-based gateway runtime which simplifies configuration for developers and provides an easier development paradigm for </a:t>
            </a:r>
            <a:r>
              <a:rPr lang="en-US" altLang="en-US" dirty="0" smtClean="0">
                <a:ea typeface="ＭＳ Ｐゴシック" charset="-128"/>
              </a:rPr>
              <a:t>API, Mobile</a:t>
            </a:r>
            <a:r>
              <a:rPr lang="en-US" altLang="en-US" dirty="0">
                <a:ea typeface="ＭＳ Ｐゴシック" charset="-128"/>
              </a:rPr>
              <a:t>, Web, &amp; </a:t>
            </a:r>
            <a:r>
              <a:rPr lang="en-US" altLang="en-US" dirty="0" smtClean="0">
                <a:ea typeface="ＭＳ Ｐゴシック" charset="-128"/>
              </a:rPr>
              <a:t>IoT</a:t>
            </a:r>
            <a:endParaRPr lang="en-US" altLang="en-US" dirty="0">
              <a:ea typeface="ＭＳ Ｐゴシック" charset="-128"/>
            </a:endParaRPr>
          </a:p>
          <a:p>
            <a:pPr marL="342900" indent="-342900"/>
            <a:r>
              <a:rPr lang="en-US" altLang="en-US" dirty="0">
                <a:ea typeface="ＭＳ Ｐゴシック" charset="-128"/>
              </a:rPr>
              <a:t>Security</a:t>
            </a:r>
          </a:p>
          <a:p>
            <a:pPr marL="741363" lvl="1" indent="-342900">
              <a:buFont typeface="Arial" charset="0"/>
              <a:buChar char="•"/>
            </a:pPr>
            <a:r>
              <a:rPr lang="en-US" altLang="en-US" dirty="0">
                <a:ea typeface="ＭＳ Ｐゴシック" charset="-128"/>
              </a:rPr>
              <a:t>Transaction isolation to prevent memory-based attacks</a:t>
            </a:r>
          </a:p>
          <a:p>
            <a:pPr marL="741363" lvl="1" indent="-342900">
              <a:buFont typeface="Arial" charset="0"/>
              <a:buChar char="•"/>
            </a:pPr>
            <a:r>
              <a:rPr lang="en-US" altLang="en-US" dirty="0">
                <a:ea typeface="ＭＳ Ｐゴシック" charset="-128"/>
              </a:rPr>
              <a:t>Code injection protection to prevent security exposures from malicious </a:t>
            </a:r>
            <a:r>
              <a:rPr lang="en-US" altLang="en-US" dirty="0" smtClean="0">
                <a:ea typeface="ＭＳ Ｐゴシック" charset="-128"/>
              </a:rPr>
              <a:t>code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dirty="0" smtClean="0">
                <a:ea typeface="ＭＳ Ｐゴシック" charset="-128"/>
              </a:rPr>
              <a:t>Performance</a:t>
            </a:r>
            <a:endParaRPr lang="en-US" altLang="en-US" dirty="0">
              <a:ea typeface="ＭＳ Ｐゴシック" charset="-128"/>
            </a:endParaRPr>
          </a:p>
          <a:p>
            <a:pPr marL="741363" lvl="1" indent="-342900">
              <a:buFont typeface="Arial" charset="0"/>
              <a:buChar char="•"/>
            </a:pPr>
            <a:r>
              <a:rPr lang="en-US" altLang="en-US" dirty="0" smtClean="0">
                <a:ea typeface="ＭＳ Ｐゴシック" charset="-128"/>
              </a:rPr>
              <a:t>Highly optimized JavaScript compiler </a:t>
            </a:r>
          </a:p>
          <a:p>
            <a:pPr marL="741363" lvl="1" indent="-342900">
              <a:buFont typeface="Arial" charset="0"/>
              <a:buChar char="•"/>
            </a:pPr>
            <a:r>
              <a:rPr lang="en-US" altLang="en-US" dirty="0" smtClean="0">
                <a:ea typeface="ＭＳ Ｐゴシック" charset="-128"/>
              </a:rPr>
              <a:t>Built </a:t>
            </a:r>
            <a:r>
              <a:rPr lang="en-US" altLang="en-US" dirty="0">
                <a:ea typeface="ＭＳ Ｐゴシック" charset="-128"/>
              </a:rPr>
              <a:t>on intellectual capital and expertise from 10+ years securing and optimizing </a:t>
            </a:r>
            <a:r>
              <a:rPr lang="en-US" altLang="en-US" dirty="0" smtClean="0">
                <a:ea typeface="ＭＳ Ｐゴシック" charset="-128"/>
              </a:rPr>
              <a:t>parsing/compiler technology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GatewayScript</a:t>
            </a:r>
            <a:r>
              <a:rPr lang="en-US" baseline="30000" dirty="0" smtClean="0"/>
              <a:t>TM</a:t>
            </a:r>
            <a:r>
              <a:rPr lang="en-US" dirty="0" smtClean="0"/>
              <a:t>: Secure &amp; optimized JavaScript runtime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674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390386" y="2182105"/>
            <a:ext cx="2552824" cy="1538166"/>
            <a:chOff x="2256802" y="-394239"/>
            <a:chExt cx="2880516" cy="2176695"/>
          </a:xfrm>
        </p:grpSpPr>
        <p:pic>
          <p:nvPicPr>
            <p:cNvPr id="16" name="Picture 15" descr="gatewa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630" y="1020958"/>
              <a:ext cx="839284" cy="71088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56802" y="-394239"/>
              <a:ext cx="2880516" cy="2176695"/>
            </a:xfrm>
            <a:prstGeom prst="rect">
              <a:avLst/>
            </a:prstGeom>
            <a:noFill/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008000"/>
                  </a:solidFill>
                  <a:latin typeface="+mj-lt"/>
                  <a:cs typeface="Wide Latin"/>
                </a:rPr>
                <a:t>Purpose-built, Secure </a:t>
              </a:r>
              <a:r>
                <a:rPr lang="en-US" b="1" i="1" u="sng" dirty="0" smtClean="0">
                  <a:solidFill>
                    <a:srgbClr val="008000"/>
                  </a:solidFill>
                  <a:latin typeface="+mj-lt"/>
                  <a:cs typeface="Wide Latin"/>
                </a:rPr>
                <a:t>Gateway</a:t>
              </a:r>
            </a:p>
            <a:p>
              <a:pPr algn="ctr"/>
              <a:endParaRPr lang="en-US" b="1" i="1" u="sng" dirty="0">
                <a:solidFill>
                  <a:srgbClr val="008000"/>
                </a:solidFill>
                <a:latin typeface="+mj-lt"/>
                <a:cs typeface="Wide Latin"/>
              </a:endParaRPr>
            </a:p>
            <a:p>
              <a:pPr algn="ctr"/>
              <a:endParaRPr lang="en-US" b="1" i="1" u="sng" dirty="0" smtClean="0">
                <a:solidFill>
                  <a:srgbClr val="008000"/>
                </a:solidFill>
                <a:latin typeface="+mj-lt"/>
                <a:cs typeface="Wide Latin"/>
              </a:endParaRPr>
            </a:p>
            <a:p>
              <a:pPr algn="ctr"/>
              <a:endParaRPr lang="en-US" b="1" i="1" u="sng" dirty="0">
                <a:solidFill>
                  <a:srgbClr val="008000"/>
                </a:solidFill>
                <a:latin typeface="+mj-lt"/>
                <a:cs typeface="Wide Latin"/>
              </a:endParaRPr>
            </a:p>
            <a:p>
              <a:pPr algn="ctr"/>
              <a:endParaRPr lang="en-US" b="1" i="1" u="sng" dirty="0" smtClean="0">
                <a:solidFill>
                  <a:srgbClr val="008000"/>
                </a:solidFill>
                <a:latin typeface="+mj-lt"/>
                <a:cs typeface="Wide Latin"/>
              </a:endParaRPr>
            </a:p>
            <a:p>
              <a:pPr algn="ctr"/>
              <a:endParaRPr lang="en-US" b="1" i="1" u="sng" dirty="0" smtClean="0">
                <a:solidFill>
                  <a:srgbClr val="008000"/>
                </a:solidFill>
                <a:latin typeface="+mj-lt"/>
                <a:cs typeface="Wide Latin"/>
              </a:endParaRPr>
            </a:p>
            <a:p>
              <a:pPr algn="ctr"/>
              <a:endParaRPr lang="en-US" b="1" i="1" u="sng" dirty="0" smtClean="0">
                <a:solidFill>
                  <a:srgbClr val="008000"/>
                </a:solidFill>
                <a:latin typeface="+mj-lt"/>
                <a:cs typeface="Wide Latin"/>
              </a:endParaRPr>
            </a:p>
            <a:p>
              <a:pPr algn="ctr"/>
              <a:endParaRPr lang="en-US" b="1" i="1" u="sng" dirty="0" smtClean="0">
                <a:solidFill>
                  <a:srgbClr val="008000"/>
                </a:solidFill>
                <a:latin typeface="+mj-lt"/>
                <a:cs typeface="Wide Latin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14101" y="510193"/>
              <a:ext cx="2765917" cy="605737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6443069" y="838899"/>
            <a:ext cx="2591760" cy="1524332"/>
            <a:chOff x="5008228" y="582553"/>
            <a:chExt cx="4064590" cy="1656833"/>
          </a:xfrm>
        </p:grpSpPr>
        <p:pic>
          <p:nvPicPr>
            <p:cNvPr id="28" name="Picture 27" descr="imgres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6019" y="1439619"/>
              <a:ext cx="956624" cy="734193"/>
            </a:xfrm>
            <a:prstGeom prst="rect">
              <a:avLst/>
            </a:prstGeom>
          </p:spPr>
        </p:pic>
        <p:pic>
          <p:nvPicPr>
            <p:cNvPr id="29" name="Picture 28" descr="imgres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120" y="1492617"/>
              <a:ext cx="1350131" cy="643909"/>
            </a:xfrm>
            <a:prstGeom prst="rect">
              <a:avLst/>
            </a:prstGeom>
          </p:spPr>
        </p:pic>
        <p:pic>
          <p:nvPicPr>
            <p:cNvPr id="30" name="Picture 29" descr="Screen Shot 2016-04-18 at 9.17.27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641" y="1439620"/>
              <a:ext cx="1233712" cy="73419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5008228" y="582553"/>
              <a:ext cx="4064590" cy="16568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  <a:cs typeface="Wide Latin"/>
                </a:rPr>
                <a:t>API,Mobile,Cloud,B2B </a:t>
              </a:r>
            </a:p>
            <a:p>
              <a:pPr algn="ctr"/>
              <a:r>
                <a:rPr lang="en-US" sz="1200" b="1" i="1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  <a:cs typeface="Wide Latin"/>
                </a:rPr>
                <a:t>Built-in security, traffic mgmt, mediation, acceleration</a:t>
              </a:r>
            </a:p>
            <a:p>
              <a:pPr algn="ctr"/>
              <a:endParaRPr lang="en-US" sz="1400" b="1" i="1" dirty="0" smtClean="0">
                <a:solidFill>
                  <a:schemeClr val="accent5">
                    <a:lumMod val="50000"/>
                  </a:schemeClr>
                </a:solidFill>
                <a:latin typeface="+mj-lt"/>
                <a:cs typeface="Wide Latin"/>
              </a:endParaRPr>
            </a:p>
            <a:p>
              <a:pPr algn="ctr"/>
              <a:endParaRPr lang="en-US" sz="1400" b="1" i="1" dirty="0" smtClean="0">
                <a:solidFill>
                  <a:schemeClr val="accent5">
                    <a:lumMod val="50000"/>
                  </a:schemeClr>
                </a:solidFill>
                <a:latin typeface="+mj-lt"/>
                <a:cs typeface="Wide Latin"/>
              </a:endParaRPr>
            </a:p>
            <a:p>
              <a:pPr algn="ctr"/>
              <a:endParaRPr lang="en-US" sz="1400" b="1" i="1" dirty="0" smtClean="0">
                <a:solidFill>
                  <a:schemeClr val="accent5">
                    <a:lumMod val="50000"/>
                  </a:schemeClr>
                </a:solidFill>
                <a:latin typeface="+mj-lt"/>
                <a:cs typeface="Wide Latin"/>
              </a:endParaRPr>
            </a:p>
            <a:p>
              <a:pPr algn="ctr"/>
              <a:endParaRPr lang="en-US" sz="1400" b="1" i="1" dirty="0">
                <a:solidFill>
                  <a:schemeClr val="accent5">
                    <a:lumMod val="50000"/>
                  </a:schemeClr>
                </a:solidFill>
                <a:latin typeface="+mj-lt"/>
                <a:cs typeface="Wide Latin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837" y="838899"/>
            <a:ext cx="2578513" cy="1524332"/>
            <a:chOff x="2117035" y="1608367"/>
            <a:chExt cx="2741018" cy="1477328"/>
          </a:xfrm>
        </p:grpSpPr>
        <p:sp>
          <p:nvSpPr>
            <p:cNvPr id="32" name="TextBox 31"/>
            <p:cNvSpPr txBox="1"/>
            <p:nvPr/>
          </p:nvSpPr>
          <p:spPr>
            <a:xfrm>
              <a:off x="2117035" y="1608367"/>
              <a:ext cx="2741018" cy="1477328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  <a:cs typeface="Wide Latin"/>
                </a:rPr>
                <a:t>Developer, Enterprise &amp; DevOps Friendly</a:t>
              </a:r>
            </a:p>
            <a:p>
              <a:pPr algn="ctr"/>
              <a:endParaRPr lang="en-US" b="1" i="1" dirty="0">
                <a:solidFill>
                  <a:srgbClr val="008000"/>
                </a:solidFill>
                <a:latin typeface="+mj-lt"/>
                <a:cs typeface="Wide Latin"/>
              </a:endParaRPr>
            </a:p>
            <a:p>
              <a:pPr algn="ctr"/>
              <a:endParaRPr lang="en-US" b="1" i="1" dirty="0" smtClean="0">
                <a:solidFill>
                  <a:srgbClr val="008000"/>
                </a:solidFill>
                <a:latin typeface="+mj-lt"/>
                <a:cs typeface="Wide Latin"/>
              </a:endParaRPr>
            </a:p>
            <a:p>
              <a:pPr algn="ctr"/>
              <a:endParaRPr lang="en-US" b="1" i="1" dirty="0">
                <a:solidFill>
                  <a:srgbClr val="008000"/>
                </a:solidFill>
                <a:latin typeface="+mj-lt"/>
                <a:cs typeface="Wide Latin"/>
              </a:endParaRPr>
            </a:p>
          </p:txBody>
        </p:sp>
        <p:pic>
          <p:nvPicPr>
            <p:cNvPr id="33" name="Picture 32" descr="imgres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654" y="2231024"/>
              <a:ext cx="1338662" cy="450845"/>
            </a:xfrm>
            <a:prstGeom prst="rect">
              <a:avLst/>
            </a:prstGeom>
          </p:spPr>
        </p:pic>
        <p:pic>
          <p:nvPicPr>
            <p:cNvPr id="34" name="Picture 33" descr="imgres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9522" y="2193496"/>
              <a:ext cx="747615" cy="854417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2172667" y="2722876"/>
              <a:ext cx="18219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Operations Dashboard</a:t>
              </a:r>
              <a:endParaRPr lang="en-US" sz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3069" y="3507582"/>
            <a:ext cx="2591760" cy="1540618"/>
            <a:chOff x="5221349" y="2652386"/>
            <a:chExt cx="2767724" cy="2031325"/>
          </a:xfrm>
        </p:grpSpPr>
        <p:pic>
          <p:nvPicPr>
            <p:cNvPr id="37" name="Picture 36" descr="javascript.jpe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310" y="3083314"/>
              <a:ext cx="1176305" cy="1461098"/>
            </a:xfrm>
            <a:prstGeom prst="rect">
              <a:avLst/>
            </a:prstGeom>
          </p:spPr>
        </p:pic>
        <p:pic>
          <p:nvPicPr>
            <p:cNvPr id="38" name="Picture 37" descr="jsoniq.jpe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8249" y="3596646"/>
              <a:ext cx="1231609" cy="556293"/>
            </a:xfrm>
            <a:prstGeom prst="rect">
              <a:avLst/>
            </a:prstGeom>
          </p:spPr>
        </p:pic>
        <p:pic>
          <p:nvPicPr>
            <p:cNvPr id="39" name="Picture 38" descr="Screen Shot 2016-04-17 at 9.56.55 PM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4710" y="3108115"/>
              <a:ext cx="1240017" cy="407434"/>
            </a:xfrm>
            <a:prstGeom prst="rect">
              <a:avLst/>
            </a:prstGeom>
          </p:spPr>
        </p:pic>
        <p:pic>
          <p:nvPicPr>
            <p:cNvPr id="40" name="Picture 39" descr="xslt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92" y="4173108"/>
              <a:ext cx="1261768" cy="4061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5221349" y="2652386"/>
              <a:ext cx="2767724" cy="20313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  <a:cs typeface="Wide Latin"/>
                </a:rPr>
                <a:t>Flexible &amp; Extensible</a:t>
              </a:r>
            </a:p>
            <a:p>
              <a:pPr algn="ctr"/>
              <a:endParaRPr lang="en-US" b="1" i="1" dirty="0">
                <a:solidFill>
                  <a:srgbClr val="008000"/>
                </a:solidFill>
                <a:latin typeface="+mj-lt"/>
                <a:cs typeface="Wide Latin"/>
              </a:endParaRPr>
            </a:p>
            <a:p>
              <a:pPr algn="ctr"/>
              <a:endParaRPr lang="en-US" b="1" i="1" dirty="0" smtClean="0">
                <a:solidFill>
                  <a:srgbClr val="008000"/>
                </a:solidFill>
                <a:latin typeface="+mj-lt"/>
                <a:cs typeface="Wide Latin"/>
              </a:endParaRPr>
            </a:p>
            <a:p>
              <a:pPr algn="ctr"/>
              <a:endParaRPr lang="en-US" b="1" i="1" dirty="0">
                <a:solidFill>
                  <a:srgbClr val="008000"/>
                </a:solidFill>
                <a:latin typeface="+mj-lt"/>
                <a:cs typeface="Wide Latin"/>
              </a:endParaRPr>
            </a:p>
            <a:p>
              <a:pPr algn="ctr"/>
              <a:endParaRPr lang="en-US" b="1" i="1" dirty="0" smtClean="0">
                <a:solidFill>
                  <a:srgbClr val="008000"/>
                </a:solidFill>
                <a:latin typeface="+mj-lt"/>
                <a:cs typeface="Wide Latin"/>
              </a:endParaRPr>
            </a:p>
            <a:p>
              <a:pPr algn="ctr"/>
              <a:endParaRPr lang="en-US" b="1" i="1" dirty="0">
                <a:solidFill>
                  <a:srgbClr val="008000"/>
                </a:solidFill>
                <a:latin typeface="+mj-lt"/>
                <a:cs typeface="Wide Latin"/>
              </a:endParaRPr>
            </a:p>
            <a:p>
              <a:pPr algn="ctr"/>
              <a:endParaRPr lang="en-US" b="1" i="1" dirty="0">
                <a:solidFill>
                  <a:srgbClr val="008000"/>
                </a:solidFill>
                <a:latin typeface="+mj-lt"/>
                <a:cs typeface="Wide Latin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6837" y="3537440"/>
            <a:ext cx="2578513" cy="1510760"/>
            <a:chOff x="5883964" y="-84650"/>
            <a:chExt cx="3001445" cy="2214758"/>
          </a:xfrm>
        </p:grpSpPr>
        <p:pic>
          <p:nvPicPr>
            <p:cNvPr id="44" name="Picture 43" descr="imgres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2613" y="760526"/>
              <a:ext cx="1009457" cy="366336"/>
            </a:xfrm>
            <a:prstGeom prst="rect">
              <a:avLst/>
            </a:prstGeom>
          </p:spPr>
        </p:pic>
        <p:pic>
          <p:nvPicPr>
            <p:cNvPr id="45" name="Picture 44" descr="imgres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951" y="968871"/>
              <a:ext cx="1284484" cy="367871"/>
            </a:xfrm>
            <a:prstGeom prst="rect">
              <a:avLst/>
            </a:prstGeom>
          </p:spPr>
        </p:pic>
        <p:pic>
          <p:nvPicPr>
            <p:cNvPr id="46" name="Picture 45" descr="imgres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984" y="558886"/>
              <a:ext cx="1338662" cy="450846"/>
            </a:xfrm>
            <a:prstGeom prst="rect">
              <a:avLst/>
            </a:prstGeom>
          </p:spPr>
        </p:pic>
        <p:pic>
          <p:nvPicPr>
            <p:cNvPr id="47" name="Picture 46" descr="softlayer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477" y="1243992"/>
              <a:ext cx="1399037" cy="245812"/>
            </a:xfrm>
            <a:prstGeom prst="rect">
              <a:avLst/>
            </a:prstGeom>
          </p:spPr>
        </p:pic>
        <p:pic>
          <p:nvPicPr>
            <p:cNvPr id="48" name="Picture 47" descr="vmware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984" y="1459341"/>
              <a:ext cx="1491087" cy="478753"/>
            </a:xfrm>
            <a:prstGeom prst="rect">
              <a:avLst/>
            </a:prstGeom>
          </p:spPr>
        </p:pic>
        <p:pic>
          <p:nvPicPr>
            <p:cNvPr id="49" name="Picture 48" descr="citrix.gif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0314" y="1814088"/>
              <a:ext cx="1359903" cy="283314"/>
            </a:xfrm>
            <a:prstGeom prst="rect">
              <a:avLst/>
            </a:prstGeom>
          </p:spPr>
        </p:pic>
        <p:pic>
          <p:nvPicPr>
            <p:cNvPr id="50" name="Picture 49" descr="Appliance 1.jpe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36" y="1916168"/>
              <a:ext cx="953778" cy="17193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883964" y="-84650"/>
              <a:ext cx="3001445" cy="2214758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  <a:cs typeface="Wide Latin"/>
                </a:rPr>
                <a:t>Deploy Anywhere</a:t>
              </a:r>
            </a:p>
            <a:p>
              <a:pPr algn="ctr"/>
              <a:endParaRPr lang="en-US" b="1" i="1" dirty="0">
                <a:solidFill>
                  <a:schemeClr val="accent5">
                    <a:lumMod val="50000"/>
                  </a:schemeClr>
                </a:solidFill>
                <a:latin typeface="+mj-lt"/>
                <a:cs typeface="Wide Latin"/>
              </a:endParaRPr>
            </a:p>
            <a:p>
              <a:pPr algn="ctr"/>
              <a:endParaRPr lang="en-US" b="1" i="1" dirty="0" smtClean="0">
                <a:solidFill>
                  <a:schemeClr val="accent5">
                    <a:lumMod val="50000"/>
                  </a:schemeClr>
                </a:solidFill>
                <a:latin typeface="+mj-lt"/>
                <a:cs typeface="Wide Latin"/>
              </a:endParaRPr>
            </a:p>
            <a:p>
              <a:pPr algn="ctr"/>
              <a:endParaRPr lang="en-US" b="1" i="1" dirty="0">
                <a:solidFill>
                  <a:schemeClr val="accent5">
                    <a:lumMod val="50000"/>
                  </a:schemeClr>
                </a:solidFill>
                <a:latin typeface="+mj-lt"/>
                <a:cs typeface="Wide Latin"/>
              </a:endParaRPr>
            </a:p>
            <a:p>
              <a:pPr algn="ctr"/>
              <a:endParaRPr lang="en-US" b="1" i="1" dirty="0" smtClean="0">
                <a:solidFill>
                  <a:schemeClr val="accent5">
                    <a:lumMod val="50000"/>
                  </a:schemeClr>
                </a:solidFill>
                <a:latin typeface="+mj-lt"/>
                <a:cs typeface="Wide Latin"/>
              </a:endParaRPr>
            </a:p>
          </p:txBody>
        </p:sp>
      </p:grpSp>
      <p:sp>
        <p:nvSpPr>
          <p:cNvPr id="53" name="Title 1"/>
          <p:cNvSpPr txBox="1">
            <a:spLocks/>
          </p:cNvSpPr>
          <p:nvPr/>
        </p:nvSpPr>
        <p:spPr bwMode="auto">
          <a:xfrm>
            <a:off x="293688" y="44450"/>
            <a:ext cx="839311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800" dirty="0">
                <a:solidFill>
                  <a:schemeClr val="accent1"/>
                </a:solidFill>
                <a:latin typeface="Calibri Light" charset="0"/>
              </a:rPr>
              <a:t>DataPower </a:t>
            </a:r>
            <a:r>
              <a:rPr lang="en-US" altLang="en-US" sz="2800" dirty="0" smtClean="0">
                <a:solidFill>
                  <a:schemeClr val="accent1"/>
                </a:solidFill>
                <a:latin typeface="Calibri Light" charset="0"/>
              </a:rPr>
              <a:t>Gateways …. </a:t>
            </a:r>
            <a:endParaRPr lang="en-US" altLang="en-US" sz="2800" dirty="0">
              <a:solidFill>
                <a:schemeClr val="accent1"/>
              </a:solidFill>
              <a:latin typeface="Calibri Light" charset="0"/>
            </a:endParaRPr>
          </a:p>
        </p:txBody>
      </p:sp>
      <p:cxnSp>
        <p:nvCxnSpPr>
          <p:cNvPr id="3" name="Elbow Connector 2"/>
          <p:cNvCxnSpPr>
            <a:stCxn id="17" idx="0"/>
          </p:cNvCxnSpPr>
          <p:nvPr/>
        </p:nvCxnSpPr>
        <p:spPr>
          <a:xfrm rot="5400000" flipH="1" flipV="1">
            <a:off x="5204564" y="943601"/>
            <a:ext cx="700738" cy="17762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7" idx="0"/>
          </p:cNvCxnSpPr>
          <p:nvPr/>
        </p:nvCxnSpPr>
        <p:spPr>
          <a:xfrm rot="16200000" flipV="1">
            <a:off x="3410706" y="926013"/>
            <a:ext cx="700738" cy="18114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6200000" flipH="1">
            <a:off x="5202364" y="3178970"/>
            <a:ext cx="698070" cy="17833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7" idx="2"/>
          </p:cNvCxnSpPr>
          <p:nvPr/>
        </p:nvCxnSpPr>
        <p:spPr>
          <a:xfrm rot="5400000">
            <a:off x="3410705" y="3164916"/>
            <a:ext cx="700739" cy="18114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1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ChangeArrowheads="1"/>
          </p:cNvSpPr>
          <p:nvPr/>
        </p:nvSpPr>
        <p:spPr bwMode="auto">
          <a:xfrm rot="-5400000">
            <a:off x="3305175" y="-1441449"/>
            <a:ext cx="1042987" cy="725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86DDC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 cap="rnd">
                <a:solidFill>
                  <a:srgbClr val="969696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2000" dirty="0">
              <a:solidFill>
                <a:schemeClr val="hlink"/>
              </a:solidFill>
              <a:sym typeface="Arial" charset="0"/>
            </a:endParaRPr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 rot="-5400000">
            <a:off x="3304381" y="-481805"/>
            <a:ext cx="1044575" cy="725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 cap="rnd">
                <a:solidFill>
                  <a:srgbClr val="969696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2000" dirty="0">
              <a:solidFill>
                <a:schemeClr val="hlink"/>
              </a:solidFill>
              <a:sym typeface="Arial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 rot="-5400000">
            <a:off x="3387725" y="-2470149"/>
            <a:ext cx="877887" cy="725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86DDC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 cap="rnd">
                <a:solidFill>
                  <a:srgbClr val="969696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2000" dirty="0">
              <a:solidFill>
                <a:schemeClr val="hlink"/>
              </a:solidFill>
              <a:sym typeface="Arial" charset="0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 rot="-5400000">
            <a:off x="3304381" y="491332"/>
            <a:ext cx="1044575" cy="725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86DDC">
                    <a:alpha val="2588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 cap="rnd">
                <a:solidFill>
                  <a:srgbClr val="969696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2000" dirty="0">
              <a:solidFill>
                <a:schemeClr val="hlink"/>
              </a:solidFill>
              <a:sym typeface="Arial" charset="0"/>
            </a:endParaRPr>
          </a:p>
        </p:txBody>
      </p:sp>
      <p:pic>
        <p:nvPicPr>
          <p:cNvPr id="22533" name="Picture 6" descr="coin Ret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8" y="2565400"/>
            <a:ext cx="1125537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7" descr="coin_Insur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1308100"/>
            <a:ext cx="10985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6183313" y="1663700"/>
            <a:ext cx="2865437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1400" dirty="0">
                <a:latin typeface="Calibri" charset="0"/>
                <a:sym typeface="Arial" charset="0"/>
              </a:rPr>
              <a:t>Used by 95% of top global insurances firms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1400" dirty="0">
                <a:latin typeface="Calibri" charset="0"/>
                <a:sym typeface="Arial" charset="0"/>
              </a:rPr>
              <a:t>SaaS providers, ASPs, regulators, etc.</a:t>
            </a: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1379538" y="1709738"/>
            <a:ext cx="3640137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1600" dirty="0">
                <a:latin typeface="Calibri" charset="0"/>
                <a:sym typeface="Arial" charset="0"/>
              </a:rPr>
              <a:t>Agencies and ministries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1600" dirty="0">
                <a:latin typeface="Calibri" charset="0"/>
                <a:sym typeface="Arial" charset="0"/>
              </a:rPr>
              <a:t>Defense and security organizations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1600" dirty="0">
                <a:latin typeface="Calibri" charset="0"/>
                <a:sym typeface="Arial" charset="0"/>
              </a:rPr>
              <a:t>Crown corporations</a:t>
            </a: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6183313" y="1303338"/>
            <a:ext cx="2454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Clr>
                <a:schemeClr val="accent1"/>
              </a:buClr>
              <a:buFont typeface="Wingdings" charset="2"/>
              <a:buNone/>
            </a:pPr>
            <a:r>
              <a:rPr lang="en-US" altLang="ja-JP" sz="2400" b="1" i="1" dirty="0">
                <a:latin typeface="Calibri" charset="0"/>
                <a:sym typeface="Arial" charset="0"/>
              </a:rPr>
              <a:t>Insurance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1379538" y="1295400"/>
            <a:ext cx="18510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35000"/>
              </a:spcBef>
              <a:spcAft>
                <a:spcPct val="20000"/>
              </a:spcAft>
              <a:buClr>
                <a:schemeClr val="accent1"/>
              </a:buClr>
              <a:buFont typeface="Wingdings" charset="2"/>
              <a:buNone/>
            </a:pPr>
            <a:r>
              <a:rPr lang="en-US" altLang="ja-JP" sz="2400" b="1" i="1" dirty="0">
                <a:latin typeface="Calibri" charset="0"/>
                <a:sym typeface="Arial" charset="0"/>
              </a:rPr>
              <a:t>Government</a:t>
            </a:r>
          </a:p>
        </p:txBody>
      </p:sp>
      <p:sp>
        <p:nvSpPr>
          <p:cNvPr id="22539" name="Rectangle 12"/>
          <p:cNvSpPr>
            <a:spLocks noChangeArrowheads="1"/>
          </p:cNvSpPr>
          <p:nvPr/>
        </p:nvSpPr>
        <p:spPr bwMode="auto">
          <a:xfrm>
            <a:off x="1346200" y="2627313"/>
            <a:ext cx="2200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Clr>
                <a:schemeClr val="accent1"/>
              </a:buClr>
              <a:buFont typeface="Wingdings" charset="2"/>
              <a:buNone/>
            </a:pPr>
            <a:r>
              <a:rPr lang="en-US" altLang="ja-JP" sz="2400" b="1" i="1" dirty="0">
                <a:latin typeface="Calibri" charset="0"/>
                <a:sym typeface="Arial" charset="0"/>
              </a:rPr>
              <a:t>Banking</a:t>
            </a:r>
          </a:p>
        </p:txBody>
      </p:sp>
      <p:pic>
        <p:nvPicPr>
          <p:cNvPr id="22540" name="Picture 13" descr="govt co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495425"/>
            <a:ext cx="10858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1" name="Rectangle 14"/>
          <p:cNvSpPr>
            <a:spLocks noChangeArrowheads="1"/>
          </p:cNvSpPr>
          <p:nvPr/>
        </p:nvSpPr>
        <p:spPr bwMode="auto">
          <a:xfrm>
            <a:off x="6075363" y="2901950"/>
            <a:ext cx="3768725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1400" dirty="0">
                <a:latin typeface="Calibri" charset="0"/>
                <a:sym typeface="Arial" charset="0"/>
              </a:rPr>
              <a:t>Healthcare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1400" dirty="0">
                <a:latin typeface="Calibri" charset="0"/>
                <a:sym typeface="Arial" charset="0"/>
              </a:rPr>
              <a:t>Retailers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1400" dirty="0">
                <a:latin typeface="Calibri" charset="0"/>
                <a:sym typeface="Arial" charset="0"/>
              </a:rPr>
              <a:t>Utilities, Power, Oil and Gas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1400" dirty="0">
                <a:latin typeface="Calibri" charset="0"/>
                <a:sym typeface="Arial" charset="0"/>
              </a:rPr>
              <a:t>Telecom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1400" dirty="0">
                <a:latin typeface="Calibri" charset="0"/>
                <a:sym typeface="Arial" charset="0"/>
              </a:rPr>
              <a:t>Airlines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1400" dirty="0">
                <a:latin typeface="Calibri" charset="0"/>
                <a:sym typeface="Arial" charset="0"/>
              </a:rPr>
              <a:t>Others</a:t>
            </a:r>
          </a:p>
        </p:txBody>
      </p:sp>
      <p:pic>
        <p:nvPicPr>
          <p:cNvPr id="22542" name="Picture 15" descr="BankA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2697163"/>
            <a:ext cx="103187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3" name="Rectangle 16"/>
          <p:cNvSpPr>
            <a:spLocks noChangeArrowheads="1"/>
          </p:cNvSpPr>
          <p:nvPr/>
        </p:nvSpPr>
        <p:spPr bwMode="auto">
          <a:xfrm>
            <a:off x="6076950" y="2619375"/>
            <a:ext cx="297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Clr>
                <a:schemeClr val="accent1"/>
              </a:buClr>
              <a:buFont typeface="Wingdings" charset="2"/>
              <a:buNone/>
            </a:pPr>
            <a:r>
              <a:rPr lang="en-US" altLang="ja-JP" sz="2400" b="1" i="1" dirty="0">
                <a:latin typeface="Calibri" charset="0"/>
                <a:sym typeface="Arial" charset="0"/>
              </a:rPr>
              <a:t>Many, many, more</a:t>
            </a:r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auto">
          <a:xfrm>
            <a:off x="1346200" y="2949575"/>
            <a:ext cx="36401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1400" dirty="0">
                <a:latin typeface="Calibri" charset="0"/>
                <a:sym typeface="Arial" charset="0"/>
              </a:rPr>
              <a:t>Majority of the big US and European banks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1400" dirty="0">
                <a:latin typeface="Calibri" charset="0"/>
                <a:sym typeface="Arial" charset="0"/>
              </a:rPr>
              <a:t>All of the big 5 Canadian banks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ct val="5000"/>
              </a:spcAft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1400" dirty="0">
                <a:latin typeface="Calibri" charset="0"/>
                <a:sym typeface="Arial" charset="0"/>
              </a:rPr>
              <a:t>Numerous regional banks and credit unions</a:t>
            </a:r>
          </a:p>
        </p:txBody>
      </p:sp>
      <p:sp>
        <p:nvSpPr>
          <p:cNvPr id="24" name="Title 4"/>
          <p:cNvSpPr txBox="1">
            <a:spLocks/>
          </p:cNvSpPr>
          <p:nvPr/>
        </p:nvSpPr>
        <p:spPr>
          <a:xfrm>
            <a:off x="446088" y="750888"/>
            <a:ext cx="8755062" cy="338137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accent1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1600" i="1" dirty="0" smtClean="0">
                <a:solidFill>
                  <a:srgbClr val="000000"/>
                </a:solidFill>
                <a:latin typeface="+mj-lt"/>
              </a:rPr>
              <a:t>Over </a:t>
            </a:r>
            <a:r>
              <a:rPr lang="en-US" sz="1600" b="1" i="1" dirty="0" smtClean="0">
                <a:solidFill>
                  <a:srgbClr val="000000"/>
                </a:solidFill>
                <a:latin typeface="+mj-lt"/>
              </a:rPr>
              <a:t>15 years</a:t>
            </a:r>
            <a:r>
              <a:rPr lang="en-US" sz="1600" i="1" dirty="0" smtClean="0">
                <a:solidFill>
                  <a:srgbClr val="000000"/>
                </a:solidFill>
                <a:latin typeface="+mj-lt"/>
              </a:rPr>
              <a:t> of innovation &amp; </a:t>
            </a:r>
            <a:r>
              <a:rPr lang="en-US" sz="1600" b="1" i="1" dirty="0" smtClean="0">
                <a:solidFill>
                  <a:srgbClr val="000000"/>
                </a:solidFill>
                <a:latin typeface="+mj-lt"/>
              </a:rPr>
              <a:t>2000</a:t>
            </a:r>
            <a:r>
              <a:rPr lang="en-US" sz="1600" i="1" dirty="0" smtClean="0">
                <a:solidFill>
                  <a:srgbClr val="000000"/>
                </a:solidFill>
                <a:latin typeface="+mj-lt"/>
              </a:rPr>
              <a:t> global installations</a:t>
            </a:r>
            <a:endParaRPr lang="en-US" sz="1600" i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546" name="Title 1"/>
          <p:cNvSpPr txBox="1">
            <a:spLocks/>
          </p:cNvSpPr>
          <p:nvPr/>
        </p:nvSpPr>
        <p:spPr bwMode="auto">
          <a:xfrm>
            <a:off x="293688" y="44450"/>
            <a:ext cx="839311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800" dirty="0">
                <a:solidFill>
                  <a:schemeClr val="accent1"/>
                </a:solidFill>
                <a:latin typeface="Calibri Light" charset="0"/>
              </a:rPr>
              <a:t>DataPower Gateways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616450" y="2530475"/>
            <a:ext cx="4527550" cy="376238"/>
          </a:xfrm>
        </p:spPr>
        <p:txBody>
          <a:bodyPr anchor="t"/>
          <a:lstStyle/>
          <a:p>
            <a:r>
              <a:rPr lang="en-US" altLang="en-US" dirty="0">
                <a:solidFill>
                  <a:srgbClr val="008ABF"/>
                </a:solidFill>
                <a:latin typeface="Calibri Light" charset="0"/>
                <a:ea typeface="ＭＳ Ｐゴシック" charset="-128"/>
                <a:cs typeface="Calibri Light" charset="0"/>
              </a:rPr>
              <a:t>DataPower’ing </a:t>
            </a:r>
            <a:r>
              <a:rPr lang="en-US" altLang="en-US" dirty="0">
                <a:solidFill>
                  <a:schemeClr val="tx1"/>
                </a:solidFill>
                <a:latin typeface="Calibri Light" charset="0"/>
                <a:ea typeface="ＭＳ Ｐゴシック" charset="-128"/>
                <a:cs typeface="Calibri Light" charset="0"/>
              </a:rPr>
              <a:t>IBM Bluemix!!!</a:t>
            </a:r>
          </a:p>
        </p:txBody>
      </p:sp>
      <p:sp>
        <p:nvSpPr>
          <p:cNvPr id="24578" name="Content Placeholder 3"/>
          <p:cNvSpPr>
            <a:spLocks noGrp="1"/>
          </p:cNvSpPr>
          <p:nvPr>
            <p:ph idx="1"/>
          </p:nvPr>
        </p:nvSpPr>
        <p:spPr>
          <a:xfrm>
            <a:off x="5154613" y="2946400"/>
            <a:ext cx="3424237" cy="776288"/>
          </a:xfrm>
        </p:spPr>
        <p:txBody>
          <a:bodyPr/>
          <a:lstStyle/>
          <a:p>
            <a:r>
              <a:rPr lang="en-US" altLang="en-US" sz="1400" dirty="0">
                <a:latin typeface="Calibri" charset="0"/>
                <a:ea typeface="ＭＳ Ｐゴシック" charset="-128"/>
                <a:cs typeface="Calibri" charset="0"/>
              </a:rPr>
              <a:t>Security</a:t>
            </a:r>
          </a:p>
          <a:p>
            <a:r>
              <a:rPr lang="en-US" altLang="en-US" sz="1400" dirty="0">
                <a:latin typeface="Calibri" charset="0"/>
                <a:ea typeface="ＭＳ Ｐゴシック" charset="-128"/>
                <a:cs typeface="Calibri" charset="0"/>
              </a:rPr>
              <a:t>Control</a:t>
            </a:r>
          </a:p>
          <a:p>
            <a:r>
              <a:rPr lang="en-US" altLang="en-US" sz="1400" dirty="0">
                <a:latin typeface="Calibri" charset="0"/>
                <a:ea typeface="ＭＳ Ｐゴシック" charset="-128"/>
                <a:cs typeface="Calibri" charset="0"/>
              </a:rPr>
              <a:t>Filtering</a:t>
            </a:r>
          </a:p>
          <a:p>
            <a:r>
              <a:rPr lang="en-US" altLang="en-US" sz="1400" dirty="0">
                <a:latin typeface="Calibri" charset="0"/>
                <a:ea typeface="ＭＳ Ｐゴシック" charset="-128"/>
                <a:cs typeface="Calibri" charset="0"/>
              </a:rPr>
              <a:t>Content-Based Routing</a:t>
            </a:r>
          </a:p>
          <a:p>
            <a:r>
              <a:rPr lang="en-US" altLang="en-US" sz="1400" dirty="0">
                <a:latin typeface="Calibri" charset="0"/>
                <a:ea typeface="ＭＳ Ｐゴシック" charset="-128"/>
                <a:cs typeface="Calibri" charset="0"/>
              </a:rPr>
              <a:t>Load balancing</a:t>
            </a:r>
          </a:p>
          <a:p>
            <a:r>
              <a:rPr lang="en-US" altLang="en-US" sz="1400" dirty="0">
                <a:latin typeface="Calibri" charset="0"/>
                <a:ea typeface="ＭＳ Ｐゴシック" charset="-128"/>
                <a:cs typeface="Calibri" charset="0"/>
              </a:rPr>
              <a:t>Monitoring and Logging</a:t>
            </a:r>
          </a:p>
          <a:p>
            <a:endParaRPr lang="en-US" altLang="en-US" sz="1100" dirty="0">
              <a:latin typeface="Calibri" charset="0"/>
              <a:ea typeface="ＭＳ Ｐゴシック" charset="-128"/>
              <a:cs typeface="Calibri" charset="0"/>
            </a:endParaRPr>
          </a:p>
        </p:txBody>
      </p:sp>
      <p:sp>
        <p:nvSpPr>
          <p:cNvPr id="24579" name="AutoShape 10" descr="data:image/jpeg;base64,/9j/4AAQSkZJRgABAQAAAQABAAD/2wCEAAkGBxQTEhUUExQVFhQXFhcYGBcYGBUUGBobFxgYFx0YGBcYHyggHBwnGxMZIT0iJSkrLi4vGB8zODMsOSktLi4BCgoKDg0OGxAQGy8kICQsLSwsLCwwNCwsLCwsLDQsLCwsLCwyLywsLCwsNCwsLCwsLDQsLCwsLCwsLCwsLCwsLP/AABEIAOcA2gMBIgACEQEDEQH/xAAcAAEAAgMBAQEAAAAAAAAAAAAABQYDBAcBAgj/xAA/EAACAQMCBAQDBgMIAgEFAAABAhEAAxIEIQUTIjEGMkFRM2FxCBQjQnOygZGxBxYkQ1JicvAVoYI0NUSS0f/EABkBAQEBAQEBAAAAAAAAAAAAAAABAgQFA//EACcRAAIBAwMFAQEAAwEAAAAAAAABAhESUQMTQSExMjPwBGEiofHR/9oADAMBAAIRAxEAPwCqeLOIG7ZKs1uBdRlAgOA1mCnT3Knck+XJBMkqIvV8dNxpazag+YEEyDlKKxMpbl9lWMcVg7TW3x9/wyMrZ6rW359rP1PUPzn52hIjAV2vUhFWnHqSaZK6TjZS+LvLVoRUgkgkKAMi46szju3qGYbA7S+msHVWyUXRaccx8RCEhuUgwKuDCEoCG3gt6zNVOpvQeIjb0505s2biFmeXWSGIgGfl7f0O9WUcEhPJZNU1xsg40cq18zzmnrsKHFpihAtgXFgDYYgbhSahrvGx92kW1libbGZfp0n3cNcaO5F0sBEFkO4gzqnjtrf/AAWmAJG0doCjYncbrO8zk3vNYNfxkXAQun09o5lsltoTiRGEMCIHeY9vmTiMHyjbmslgsXBcR7y2eGsCzOZLIY2JVUZQQPw3HyDSe2R0uBO+l1F20Llp+VbuMDCujwbN1sC8eZbCjInpGRXcCfm/4t5hBfT28ld3UqcSC9vlkSVYlIAOOxlVgiK1L3HkOWOk0yZBhCoNgyBRjO4IIn+J9ZNFGXagc496kzo9SLguLc09vSWsbrkhCsfgmziFIy7Xy0j/AEjbzTtcRKDmW0taQoDdgHJbY5dqy3MUAtNw88iTvCMJEQKhwviC2ic7Nu6MSAGVNmJBDFsSxAgjGR37it8eILUsTodNvliAoULJBUGBuBuNoJ23Bkk4OpVqKhO8R0o/Fxt6DAJdI3VGHTaBZFGXVK5Dftc7LIrXuaB+ezKmiw5l6Am4IVFZVkQVWbK4tscmY9WcND3+PIwcLpNOgcODiiyMgoGDR0wVJ+eR+VYW4uvPe6thERkdOUphIe2bZmBv5i3pvHtRQkRziWfjYa6Lj3LfD82tNLo+8KqKGACbOOYsdoAEx3MRzm1hIsjT2WwcuCcWZenYuUAJOwAU9oAAhicFzj9o5/4LTCUdVKqBgzTD7ggldto9PSTWvxfjfPULybSRcNwFQNsixZAIjElgY/2j3NWMGuA5xyb7aI6W2Gc6S9mcACFcJkVcXGcLl2Vlx7gNO21fPiPTZ3Wt27CJbR3HMRFQMJ+sZASMcjGMQCGrT0nGkUDPS6e4YcElFUnIqQYUAAqFIH/L+etd4gDeN0WbKg4zaCKbcKFBAVgcZxnbfqO9VRlWpHKNKE1xvgDNfvML1iJJEsUmGRexnEdRIJMEKx/K0aOp8NXEBJu6cwtxiFuFj+G2JEYzJJ2H9KX+Ooysv3WwMhciFAVDcS2hZFjZgbIYGe5PpAGrwziQtBg1izeBUgcxBKz6hlhp+c7ekUSmkR2VN3WeGHQO3NskKLpALw7C0TMJvuQJAncEe4rT4Zwg3wxS7ZUqpJV3Ns+uwLLiSYnv9YpxPiSXccNPaswxPQo3n0aRuB6D5nvtGfT8bVVUNpdM7DKWZPNkQd1WAIAgRHee9X/KhP8ACpmPhdwyqb1jecocsRFzDtG5IKsO2zLJEitC7wzG81k3UmUCMJKMXZIlvygK5Yk9sSO9ausvB3ZgioGJIRRCqPYCsVaSfLMtx4RN6nwxdS2bhuacwjOVW8rOMe6kD83ptI279pznwjch2W7ZZENySHBcKj4SV8oLHygtBkCarkUipSWRWOCQ1ugVL3KW5zDmUJVfZyoxkwxIAaJHeJ2NYzohleAdSLQYhhBDxcW30mexzy9dh/GtSlaoyVWDp39h+eesCZBjbsgMvLJXqubxcIB/91c9fcPNudLDrbaV9z7NVS/sEshrusnLZLPZmT81z/SRNdZfgFgkkoxJMk8y93P/AMq879Hsf3B2aXgj8q3/ADt/yP8AWviuha9QXP8A9tuxcbqdzlsjOUUS2NoNIAG0QIG8aGt4Rc1A5dsaBIuk/hMVIJtglYxnABV37SfWTXatRHO9LBTKVs8S0Rs3Che25AByttmu4nZoE96leHhTqLmT2ROmZRjGBysKhAJaA4VmJJMBlb6Vty6VMKNXQgMh717XR9XxR1sgW9Rpy8cwYZlm5ejyHWzS0OFHUOpsZB3Wqzc8N2hzANWmSCQrBFDxbVyFYXCJBdQT28xBOJFZjqJ9zT0sFepU9pfD9s2Dduaq1baWHLgO3TbN2SVbaVX27sBuTFZb/hhFJjVWmUF9xgNlti4Cyl5GW42nHpnvtb4k25FcpVn1nhezbJnW2yASJVVbYJzCYFz0EiBJnEfmFVgVYyT7GZRa7ilKVoyKUpQClKUApSlAKUpQClKUApSlAKUpQHWPs+/F1n6dn91yu0Vxf7PvxdZ+nZ/dcrtFeb+j2P7g7tLwRwXiJU3S6/8AjdRlcIL3ZBBQMhQqxY8v8KQe2VxYmQTVbXhdmUEX9N2TZ7mDnK2jk4wdlLlSe8o2wq08U1RuOZfh96W35wNuMC93GBkpULqccsp2PqGJ1LmnNsAXE4WSMQxuF2uAWrCgSAkqpW0DiBuX2HVXTGTS6GJJPuVDimgNh8C9q5tOVps17lYmBvKn/wBe9S3CbjDVFlu27ZFkHNIKSLKQILiWDBSRJl1MqRIr58SaEnK+Puq21ZbYFiVDErzAyrEHpeJn8m/z+uEu33pirWchY6YIW0x5KgISXAknYyYynYRt9G6xPmlSRZrTdbKmus2esHE9pXT2wGEXCsIzZECQSN8gIGXinEbr8xk1OnTBnZQoW2LhFkFIPMJEMwbFtunfLEg64ualjdVLmibIjIC/efZbIWQSJxgSW7kgb+pp/EuDC0hcX7VyLptwhBJGCutxfdDkR6QV9Z2+UYpvqfSUmkTnH/FVwXjy2Q9mDKpTEtaACwHYGGCPuWGSAdgQacBXtK6IxUV0OeUnIUpStGBSlKAUpSgFKUoBSlKAUpSgFKUoBSlKAUpSgOsfZ9+LrP07P7rldori/wBn34us/Ts/uuV2ivN/R7H9wd2l4I/Ieo87f8j/AFrFFTfH+E2rSl7epW83NxKBVUiVLz5ySOyyBEyJkRXxq+DophdRbbfFTNsBj1QZV2xQ4iGaIyGQUb13qSocrgyHr2pTScKR7wtm+iqUVszjsSFJQy4TIZH88dJ3nprzW8IFsSdTp2IcqcGdx5FcMMUkqcisxEqatyJYyLivasOs8Mop6NZpbg6+zgPKo7r0yRDBFE5bM8elZLnhRSRytXZujJg2MZKqpkLmKsZQnpmRErPc4zciXbkVqlTVzw/jlOq0hxDRhdLZFUDwsqO8xPuD32nBpeFo1rmG8qtF04dG3Lts4Bm4GlyoUQpHUN5hTbkSxkZSrG/hi3z2tjVIbKoWGpwAtswIHLBLxPf8x7dvWvH8OWQtxvvlolA0KOXL4gmBN31j5+YRO4E3Il25FdpVg1fhpFLhNXp2wZxLMtsMFVCCmLOSWLkARHQ29YtR4cKBj970TQrN03i04x0r0bscth6waXxJZIhKVu6jQBb1y1zUYILhFxSGR8LbOuJkeYqF+rep2P1Z4WWtG5zrCwlx8GuEXDyyBgFxPW2XSPWDuIrVUS1mhSpvW+HgmRXVaZlCsw/EhyFxEYrkMjlsoYyAe1a68IBu37fPs/hKzK+Q5d3FlGKtPcqxYbHyx8xLkWxkZSpzUeHMWIGq0hHWQTdgwhA3ABgnKQJMge+1a2r4PgpIv2bjLOaW3nED82RAVhJA6SSSe3YlchYyMpUvw/gJuorjUaRMgxxuXsHXFivUuO0xI77R2kVi1fCMEyW9ZuESWVGJxUEDKWABByWAJaTuBS5dhYyNpUpouCm4ivz9MmQY4vcKsMWCQVxMEzI9I9fSsPEeHraUEX7N1smBW3mYxJEyyiQY2I/pBK5diWs0aVLaThNt7l9DqLaC2SqOwGNw8zlruG6VMhiwyAWTuBWVfDhP/wCVop32N4jszrsSmO/LJG/YqTGQpci2MhKVLvwRVuWkbVaeHbEsrM4WLhSTAiMYcFioIPcVkXw8IUnU6ZZaGyuLKjNUy6SQdmyInYA7neF6FjL79n34us/Ts/uuV2iuNf2CW8dRrlkHFbQlTIMPdEg+orstef8Ao9j+4OvS8UfkHUMM23HmP9a+AwrpXEOKXOYrWtZw5wjEDNntNINxN05jysAHORIYd1JnS1fEbjrg9/hlwvddoZjctLhZVBcL3HME5Qox7yZ2Mdi1Hg+D0v6UOlXBW6pV+EhhccdMW1xayqbOsFkPNY77hrZ3PasHFNOLqkc3hNsByxNnmI3Rb3AhCWQz2WZft61q8m0VavkkfKtwt/h4lfik4z1+Tv5vL/8AHv6+lXVNcFFxl12nOLMyoYGRNqyYVTqcQJshcRK9TL5SUFlOhI6dTn2Y9xXoNdIu8UJvXFGu0oBZxzlnHazp4YBtTBJLsoLBoNlgDEqKl4n1I++Xij2LkmTctrnbcuBcZgLjXNwzle+2MCO1SM68Flp2qtSEJFeZj3FT/B/FV3TIEtpZOOYDMrFodlY7hgO6L6egqQtf2h6pVxw052UTyyJwUKDCsFGy9gAPYAQKrcsf7MpRyVEMPcUmrHxzxhe1aYXrdmJyGAdCGCsgPnMgByYPrEyJB07HH3WwLBt2XQBwM0zIzJbJZMBgXaGAkZnvtFq6diNRyRFCw9xUh/5ZuZecJaXmo9soictEV4+GiEARAiZ9zJ3qV4f40v2LXJt27At4ssFbjEB2ZjDG5Pdz3mjb4QSjkrOY9xTMe4q1XvHmqbIsLUstxSwV1YC6wYgEPIgIqg9wEX1E1iTxrqQzt0HPnSDzSBz2ts2P4mwBtAD2Bbv6Sssf7LSGStg17UjxfjD6g9SIvXceEzjK7iWPWzEAlZgECSx9ajq0jDpXoKUpVIKUpQClKUApSlAdY+z78XWfp2f3XK7RXF/s+/F1n6dn91yu0V5v6PY/uDu0vBH5e1/iZ3di1nTM2bHJ7XNbycoCbrN0jzBTK5bkGsNvxEykEWdOGEDIJcDELY+74lg84lNyBALb/KorUjrb/kf61jNd6iqHK5yqWPVeMblw5XNNonaTu1jIwWZsfN2lz895md6w6rxQ9wktp9HmSxLmwrMSVxklyciO4mRIBINQVCKWRG5IyG8Ta5UCMsp3y8uMd4j+E/OrNrPH2qughxa3LGQLqnqDL6XNwA5iZ7A9xNVWKVXFPuRTkiZ1HiS45JKWtxeH+d2v2Usv/mf6bakT2bf5V7xvxLd1KlHS0oNwXOhWXqAcerHY8xjHv7b1CmvSKWRF8meUpStGBSlKAUpSgFKUoBSlKAUpSgFKUoBSlKAUpSgOsfZ9+LrP07P7rldpri32ffi6z9Oz+65XaK839Hsf3B3aXgj8z+K+KveslHu22Auoyos5CbMFRDsOkncwZL+YHJFltYguFo1VhmLv0llweLWcMHvsFts9xkhYxKysRIgeP3ptMvMtnrtdIHV02cYyybdJgn1zUSMcFsNnxPnZDG/p0IvOQhtMp67D8y4QLs4l71z5knYE9NdLTtVD516mlqtJaS5zfvSMRbe30i1ELpiFBJvB83HSGBJmBMQK0k48wstcZNG93JF5dyw73SiW0UHImMITt33MQNht67U39bpfxruktItwxLOGyNoOBIZlIxAEdwfN1V9a3ipa4S97Sv13RmEUjFtNA6s+ZhLMAqkkMXJklFNX9DJF79g22QarSMFcIA1sMIFhLXOQNex2UdwO6vjJMGO4hqbPOe0raJrRtseYli0kscbWKs96FIVC/nAOTkyWFRV3jxNs3OXplbNhy1tBZW5YNsmQ2YUAbAQMnJM7ASnHrNq6LoXUaPe8bjXOzkrbxi2qhjgYmATLHpEd5bR9RWq6GzxrWBkZ7R0V6+105Iunts8OjFrpY3GyxYBYIO5BMmvnWXGu2hYOt0aoqWwMXGRddOtrFnLEm3izoWB3329F0r+lxe5dOr0Tk2rlrFbjNkvIKf6gSYBXJmPVid5FRWn4Nbe3kNVZDydmbBYEbDOHLGZ8uMA7zANSXyI28EMK9qabgSdUavTSuf5wAcVRhie7Zcwjt3RvXatDimjFm4UF23dAAOds5IZHv7ivspJnwcWjUpSlaMilKUApSlAKUpQClKUApSlAKUpQClKUB1j7PvxdZ+nZ/dcrtFcX+z78XWfp2f3XK7RXm/o9j+4O7S8EflLiXE7jqyELhmu4B72lKKJJO+JO/cyB2CgRlWbXcaZLzi3b091SUuHoZkkWmUxbDwABecQROwkLECI4jxY3kKG3ZUFg0ohU7ILcTJ6YEx7/AMq7o1wc0kq9WaBEd/8Au8f1FKseq8aX7sm5b09xiT1PbLNBLHAEt5eoiPaPrWNvFRKEfd9Lkx3bliI5fLgA+sbzPoPnNrLBLY5K/NfQUkSAY9/T/u9T97xTcYGdPpIMyRYAmYETPsI+lfdvxjqOoBLLZsXKlGYElcSMctwROx9z6AAKywLY5K4R/wB+tI2n09/T+dTuq8RMylRp7AQqEBZC7gC2lr4sgkxa/rM1lfxdqGS4mFkrcuNdM2y8OUxJUMSo2BMEECT6bUrLAtjkrk16KnL3im42cWtMmYYEpbKGGUKYIaR5QfqBMjasQ8QvtNuwTFwM2BBfmoUYviwBJDEz7wfSrWWCUjkiVE9t9p/gPWgU+x/7P/8AD/I1P3vFF4yws2UzVkyt22tSGEGGRhJG59dzJmFx8Hia+FCm1aI65m2wyOFxWyxYAxz7jRGxcmpWWC2xyQQQxMGN94Pp3/lI/nXhUwDBg9j6GPY1ON4rulXXC0FdXVgouIOtAjEAPAMLMREsxgk1i/vDcFrkoltbWLDErzN3YMW65GQggGNg7e80rLBKRyQ52716UImQdu+3aff+Y/nU5qPFNx8ptafqUqYRgSGZXMnKTui9zECO1e3PFd0gjlafqtm0fwzJU4QCS25HKSJnyjvtSssFpHJA0pStnzFKUoBSlKAUpSgFKUoDrH2ffi6z9Oz+65Xaa4t9n34us/Ts/uuV2ivN/R7H9wd2l4I/LvhW+U1ysrIpDOMnmAGlWIEjJgrEgesVPc8BS2egchrxxtoIbl6ZXUJ1bjNAvy27TjUD4XA++SWVYLMGZS4UqZDQCIIjLvvEesVYU17KhK6nhwBdpCh1Am3iCCGEZCym3cGPbGuqfc+Wn2NHiPHQt0W50LIVya6tjNciIKdBkrtiJ3iJqI1WtZgNWLlsX2co1sAEqAgAfB8tjB32AMQN9pHU8aK3XQ3NOyNOd9Ld1t2sm1gGDTuu8KYnf0gfOovJqtNk9zS2bnNZigUWzAtN/u7EhREdz8oqpU4D6kfoPE121p/u4W01rIti6l+oggnvEwY7dtves6+LboZmFnTBmbKRaIIOIQ4kN0ghfTvvWHjei7v94tX2DYRaE9KoHz6RAXcjeCcG9jULW1GL60Pk5Sj0JnReJbtvTjT42ntBiwV1LbsGUnzATjcYdq+rnii6RdASyvNyyxQrjlbS2cAGgbWwe3ck1CUrVkcEvlkm7vie42f4WnXPIHG2V2dVUgQ2w6AfqN5G1aGs4i1y610rbUtEqttcBAC9KtMHpme8k+9adKKKRHNsldJx+5bs8jG21vr6XUtJeOrvswAIBERk3vWxqPFN12Zmt2JZrjHpeCb1tbTyucGVUHf13qCpSyJb5GfX6o3bjXCqqWMkKCFG0bAk+1YKUqmX1FKUqkFKUoBSlKAUpSgFKUoBSlKA6x9n34us/Ts/uuV2iuL/AGffi6z9Oz+65XaK839Hsf3B3aXgj8ueGmjVsRc5bBbwV/YsrJIkjq69u+8fUTNvWzJ52hGWBxdUMH7vJAVHMddxrZyEmIlhC1CWeJNotUbmnZGaBuwDgFgrshjYw0rI7x6emQeLLsY8nTR+kCfILczM+QR9K7HFvqj4xkoqjH95X5btNoOzEcsW3XpNprZIZGEbOf8AdIG8ACpvXaO0HN06pLV5QFVAthSVNnIsQxCljcdhttOwwABFKGoblm1PQWyIgd4iZie1Tl/xbcdSDZsZMzFmxY+ZAkAFttsj33LH3MpQfBI6i5J7hFzT2tM6W9agBbPlvGQPKYTlbdSTFwe/UkAgqHNP49oksX3tW7nMVQsNsJlQ3p9aycW44+oUq6WVGYfoTAyFwgb9iPT5D2rcPiy6zl3S2xyZwCCVDtbS3JViQR+Ere8zvDMCjGSdSSlGSoQNxCphgQfYiD/I16LZIkAkb7wY2GR3+Sgn6CamP7y3MMOVYjBUnBi2K2+SBkWnyVj4d4ivWbfLTHEGQSDI3DDsQDDgNuDPYypKn6VlgxSNe5HfdX3GDyJnpbbGCZ22gEfzFfPJaA2LYkwDBgkCSAe0wD/KrCnjXUDLFbK5OXICN5mYsTu3fJ2M9+rvssR/CeP3tOAtsjEZ7MMpDqUgz2ADMREb3H7hiKlZYLSGTQGmfIrg2QElcTIHuR3A3H86+XssO6sN8dwRvscfrBG3zqXveJ7zX31DC2XuWxbIxIUKCpGIDSCMBvO3p6R7rfFF+7OQQE9iAwK7EdPVAMO/V5hmYI2hWWBSOSIawwJBVgVEkQZA9yPQb18KpPYE7E7b7DufpUld49da7fvMQXvo6N5gArwIQBtoAAAMiO4NYLHEChu4pbAu22tlSGdVVirSmbEhg1tSCSSCKvUlI5NOlKVowKUpQClKUApSlAKUpQClKUB1j7PvxdZ+nZ/dcrtFcX+z78XWfp2f3XK7RXm/o9j+4O7S8EfkPUedv+R/rWOrD4l4PasoXtu7PzghVgAOq3zJUjuNwJ29RvE1g13CbKMFF+JjEsogg5Y3CQZRGhT2JXMT2Nd6mqHK4OpC0qWscMtm8bZuEAWWuHYSrLaNwoT6hYMlQSQIAkyNjUeHkUMfvVrpZk3BXqVM43PcmBt/77UvRLGQNKsOr4NpVchNWjpNwLuqnps5qxbywXKpBgk5e1QnJHKzyM5444tEYzOfaf8Ab39aqkmHBow0qc0/BrVyybqXmBDXVW2yqXfl2hcBEMAs9Y3J7L718a7gtu2rMNQpGbqmyhnC2eatwAOYRiUWZkF+0gil6LtyIalTGl4XYYsrapAcTiY6MgQDJJnGSQIGTBS0DpDbjeGrZyI1NpQqyVYhmUhAzISIXIHMenl9TIEvSJtsrdKlrfCLZuuh1VkIoONwkFXI5e0AkgfiebcdDe1beq8P2UW5lq7QupkQp2yAEhYmQxP1EEetL0NuRXqVLabhFth16qwhxcwWVt1IASVO5Yb+0epMgbP93reTgau0VVMxcxbllZC7t6MWLDEZGLbmNgDb0NuRAUqf/u7bIcrrLL4oWCrJZiCZXvAPl3mCW2Jia9/8BZkg6yzBV8H3VSyXET13KkNcggfkncVL4l25FfpU9e4HbTJWvLkDfWS6Ipa2lpk2bcZG4ykemIPbvit8HssuS6u3srMQVKxi4T1OwYmRMEgrsJgL0NuRDUqXXggyYNqLS24fl3GIC3OWVBC7/wC7+YPsSM9zw8gRnGqtNC3XAG5ItsU2g+pA7wNxuaXom3IgaVla2GdhbDMsnHaWxnYsFkTHeNqxupUkEQQYIOxBHoQexrZmh5SjiCQdiDBB2II9CK+7tlljJWWZiQRMGDE94O1BQ+KV9IhIJAJA7kAkDud/bsf5V7yWxyxbE/mgx3jv277fWgodV+z78XWfp2f3XK7RXF/s+/F1n6dn91yu0V5v6PY/uDt0vBH5u8Z69Llgot7mEagHDbpHJg8uD5JO+w6ie/evOI8QBbp1KdTmQVytuW5svdAY4o+UlMejmDtjUdd4VYL3P8SuzdJ6BM2rlwjEvPnVU3iC31x1OIaC2lsOl5GJNscsMrOMrKuzErtAuFk7flrsUVRI+Lcl1JHR6xRqJ5qqv3QoCYKqRYgWyZ/ExYD0bIqBBnad1fEFPNK6nSSWBDMoaVwcQVDbsJ828q2MbYVz+laemmYWrQtvFv8A6x7n3ixbxtjrQKV+GDituSdwfQdyRFahb7vbxt3tPdxe4QD3hrKMzA5x/lBR6h1BUhoiu0ooDc/hetTqw8t960YuJeczGK3PwMUcBW2HWy779IJ/015f1ULdH3zRP0tubcs5KGShnZj6gbbAAEQtUalTaLu/wtmp4kWvXTnp8HsOAIsQGOnV8RBEfidGW8nIRExJ6jiCvzv8Vo5uM4Zmtk57BFbDNghYMTO+ygHsVFApTaQ3Sa4hxdr1pGZlDi+7BFkBZS31RJ2lT/Ix7VYNZxAEXFOo0rG6L+TrClSLMW4JJMEjGASZeZMQKLSq9NEWo0XjW8UKm6fvGkuEpeO1sNmXdCydbyJAJ9dgFGWyrqaHjJ+68rm2Uttb1A5eCg2youOpV3fLJ2uwD/AR1GqlSm2qDddS5trsLmovW9Rp+a33rJmAbmj/AA7JhbzbEswciZjFvcAaw8QG9YvrdayJtXIQIVYs7qIViYEhixjuF3n0qtKbaG6y96jiIVnZdRpDPOcAobpgm2CAeYRLclSFHz7yTUZq+Jl3vI123jbs6hbdxQqB8x6LkykuQRtJ/EJnYRV6UWmkHqtk5pvFV62gtotkIMoXDIDJy+2ZPYsY+u8kAj0+KrsoeXYGCMigW4XFipggHeMAN5HeZqCpVsjgzfLJYLHi++hBVbIYcyGCQ34hluoGT29frud6wXvEt5gQQglXTYN0q9zmEKMoXckZAZAEie0Q1KWRwL5ZLAfFt0hvw7MsLsEJuputmzSSZ3JIB2Bj2rGPFN6Ii33bupY9dzmsOpjAJ227AmIJJqDpSyOBfLJP2fF19PKtodRY9B3JZnM9XbrYfQ++9ad/jt1lKkIJFwEhYJF1kZhE4/5ajt/73qMpVsjgXyydY+z78XWfp2f3XK7RXF/s+/F1n6dn91yu0V5/6PY/uDr0vBH5+1ei0qTOuuK+VzodLVvZSVVtwTBAkbdQg7ExVd4XbXUXhZu3zyyivkqDYhEZlIAPlBdZ9So7TVyucT025GsDMLtwhblu3AwBtqASWITbMAdyZ2JxqC4bx1rqS16zZuNdfLJVCY8lFBwG/dBG8DfY7CuiNaff+GJUqaN/w7ZDMF1SkjOLeM3Bgjv1CQAJSJ/3A+8Rl/hvSTbzZ8gOSU/Fx5YY3CB2WTtt2I3qz67jAZLbG9YDBmYrirt16QTJtsCQLly5a3M7KewMwnBOIA32d3FkjTG2rKSsYW1tLBJJDYKNx6r7ma+kXKlTDjGtDI3BNKScddaVcoGXUSJgP0xAMgx3WY3IMeWuA2H7ayypxVirYk/DDNuGx2bIRO0Dc1NaziBAcNq9MxPMMLaEy1kwuWY2IgbzDGN4ga/HuLstu4V1OmvFnxKW7RQwbfnVp2GwBHyE7dNZUpff8K4xK9oNDauW8mvLbebmzEEQos4CBv1G5c37AWjtWxw3hVq7ZnmlL4Nw4RmuCBANl6lZnuQBvODRvAM3rGtG/e1CarTZMrJg1sMGEKgIAgLksHbygsNyCK8XU4ai9qU19sXGLAnBpdVa3cnEP2coAVBO2SwN1XV7ZLUaGs8MW7QJfVoAMhPLuCSoBgTEmG7Ce3rvHmt4JpQtw29YnRlCtDFwEVhjjEHLJf4CJ9dzX8V+/acHU6lUvB7j7jIFUUALtuCTcMD2RtjsK0hwHTAmddaYBSekQScTiASSPN3n07d6ib5ZGlwjT4loLCAFLuX4gUgOjkIbdtsoXvDNcWe3QK++O8P09tQbF7mnODuvYKCTAgjqkA9jHptP3d4NYUwNXbfa5uIVZW0HTctJBc4bDuD9RrcW4batAFNQl/eCqAqYgmZJI9I/iO9bT7dSNfwjKVOa3hGnGZt6pCBzMUJUs2DAKM9llwchtsPcgivviPA9OhuG3rbThUuOoxMtj5bcgxkR69u3vtb0Z22QFKsGp4FY6ymrtwtu44UwzHAAhMgQpZp27eg3Mxj13B7C5FNXbaFuMF2YkpGK5AxLTO3b5wYXom2yDpSlbMClKUApSlAKUpQClKUB1j7PvxdZ+nZ/dcrtFcX+z78XWfp2f3XK7RXm/o9j+4O7S8EfknXaS4hYvbdRkRLKyiTJiSO8b1gu2WXZlZdg24I2PY7+h96vXiLS81GS7qcbfOVla4jBQWF1QizBA5YtMwG2RcjL8uPXqMlnXW0yIdle0QHzVi91l9Uc3HGJ2OQG20di1Oh8HpFKGnctiEYtBOIUloAyJjvAUE/QTXxcUqSrAgjYgiCPkQe1WXT3ltathduzbXTFJVVHTyRjbCXCQx7bMdz39altTxPIODrtKYLdrLS02z2M9ocqJPdQNyAtVzeCLTWShmvMqvS37Je451ls3nZla7gsRy1CnFspXNVaQRv22BAX+KzzR95stLXd0CWkbLSDFgj7gB7ap3A622G9Nx4G0slGcRsdjAO+2xEg/Qgg/wAa+2ssFDlWCEwGg4k+wbsT8qs9jxA8vbFy1y+SSHNsKWZLC4oTcad2QITuW3J23HiatbWlm3ds84vdDWwAUVHsqWZZ7sfu1ofNmZfcVb3gbayVi9aZCVdSpHcMCpGwO4PyIP8AGvHUgwRB22Ox3Ejv7gg/xroN/ido6m6v3xeQVcrcCjLmMthWgEQRimUxJKsO5iq4ni+/BBW1BTCChMSuOQYmcu287wKinJ8ElCK5IK5aZYLKQD2kETsDtPfZlP0Ye9LqFSVYFWGxBBBH1B3Fbmp4tcuBg+LZszt093ZAhubdmgTttJJit654qvkMPw+rOegH4hLNE+5b122HtW6ywZpHJBA1muaZ1AZkYKexKkAyJ2JG+29S2r8U6i4rqSgW4rq4VcQQ+PzkRgO3zmZrHrPEd67b5dwW2XJn3WDmxclxB803bh9pc7bCJWWBSOSMt6d2EqjEb7hSRtE9vbJf/wBh714bTSVxOQBJEGQAMiSO4AAJ+grb4dxa7Zy5bea29uDuAHKklR+VpQbj2qS/vhqJJAtCVdfhg7XDLeYk7/OjcuEEo8sr01keywUMVYK0hWIIUx3g9j2qY1Him+6upFuHVkMIAYafzdzGTd58xmTWPQ+JL9lFtoVxVWUArkOpi5aDtlJO8dj9KtZYFI5IhdzA3JMADcyfT61kvWGUgMrKT2DAqTuV2B+YI+oNTR8XajpjlripRcUCwpZGgAbf5QE94JHrXzf8VX3RrbC2UZXUjAbB2ZiAe480fwHqJqVlgUjkh71hl8ysu7DqBXdTDDf1B2I9K85TRlicYmYMRIWZ9siB9SBUhqeOXHz2ReY11nxB6jfNsv5iYBNlO0RHzNaljWugIB2KNb33hXMsFnYTv/M1eodtTXpSlaMClKUB1j7PvxdZ+nZ/dcrtFcX+z78XWfp2f3XK7RXm/o9j+4O7S8EflTjXG7t8NbuEFOZmBv0kLy4WTssbwPXevLvH77GSy7sWYBVxdmyyLiOrLmNI7dXYbR5SvQUVTscjnKvc0tVqWuEFvyqqKB2CoMQB/AVhpStGRSlKEFKUoBSlKAUpSgFKUoBSlKAUpSgFKUoBSlKAUpSgFKUoDpf9imt5TawgqGNuzjlliSGubEqCR9Yq96zxA3MfG82OTRsRtJj0pSvN/R7Gd2l4I//Z"/>
          <p:cNvSpPr>
            <a:spLocks noChangeAspect="1" noChangeArrowheads="1"/>
          </p:cNvSpPr>
          <p:nvPr/>
        </p:nvSpPr>
        <p:spPr bwMode="auto">
          <a:xfrm>
            <a:off x="155575" y="-10795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4580" name="AutoShape 12" descr="data:image/jpeg;base64,/9j/4AAQSkZJRgABAQAAAQABAAD/2wCEAAkGBxQTEhUUExQVFhQXFhcYGBcYGBUUGBobFxgYFx0YGBcYHyggHBwnGxMZIT0iJSkrLi4vGB8zODMsOSktLi4BCgoKDg0OGxAQGy8kICQsLSwsLCwwNCwsLCwsLDQsLCwsLCwyLywsLCwsNCwsLCwsLDQsLCwsLCwsLCwsLCwsLP/AABEIAOcA2gMBIgACEQEDEQH/xAAcAAEAAgMBAQEAAAAAAAAAAAAABQYDBAcBAgj/xAA/EAACAQMCBAQDBgMIAgEFAAABAhEAAxIEIQUTIjEGMkFRM2FxCBQjQnOygZGxBxYkQ1JicvAVoYI0NUSS0f/EABkBAQEBAQEBAAAAAAAAAAAAAAABAgQFA//EACcRAAIBAwMFAQEAAwEAAAAAAAABAhESUQMTQSExMjPwBGEiofHR/9oADAMBAAIRAxEAPwCqeLOIG7ZKs1uBdRlAgOA1mCnT3Knck+XJBMkqIvV8dNxpazag+YEEyDlKKxMpbl9lWMcVg7TW3x9/wyMrZ6rW359rP1PUPzn52hIjAV2vUhFWnHqSaZK6TjZS+LvLVoRUgkgkKAMi46szju3qGYbA7S+msHVWyUXRaccx8RCEhuUgwKuDCEoCG3gt6zNVOpvQeIjb0505s2biFmeXWSGIgGfl7f0O9WUcEhPJZNU1xsg40cq18zzmnrsKHFpihAtgXFgDYYgbhSahrvGx92kW1libbGZfp0n3cNcaO5F0sBEFkO4gzqnjtrf/AAWmAJG0doCjYncbrO8zk3vNYNfxkXAQun09o5lsltoTiRGEMCIHeY9vmTiMHyjbmslgsXBcR7y2eGsCzOZLIY2JVUZQQPw3HyDSe2R0uBO+l1F20Llp+VbuMDCujwbN1sC8eZbCjInpGRXcCfm/4t5hBfT28ld3UqcSC9vlkSVYlIAOOxlVgiK1L3HkOWOk0yZBhCoNgyBRjO4IIn+J9ZNFGXagc496kzo9SLguLc09vSWsbrkhCsfgmziFIy7Xy0j/AEjbzTtcRKDmW0taQoDdgHJbY5dqy3MUAtNw88iTvCMJEQKhwviC2ic7Nu6MSAGVNmJBDFsSxAgjGR37it8eILUsTodNvliAoULJBUGBuBuNoJ23Bkk4OpVqKhO8R0o/Fxt6DAJdI3VGHTaBZFGXVK5Dftc7LIrXuaB+ezKmiw5l6Am4IVFZVkQVWbK4tscmY9WcND3+PIwcLpNOgcODiiyMgoGDR0wVJ+eR+VYW4uvPe6thERkdOUphIe2bZmBv5i3pvHtRQkRziWfjYa6Lj3LfD82tNLo+8KqKGACbOOYsdoAEx3MRzm1hIsjT2WwcuCcWZenYuUAJOwAU9oAAhicFzj9o5/4LTCUdVKqBgzTD7ggldto9PSTWvxfjfPULybSRcNwFQNsixZAIjElgY/2j3NWMGuA5xyb7aI6W2Gc6S9mcACFcJkVcXGcLl2Vlx7gNO21fPiPTZ3Wt27CJbR3HMRFQMJ+sZASMcjGMQCGrT0nGkUDPS6e4YcElFUnIqQYUAAqFIH/L+etd4gDeN0WbKg4zaCKbcKFBAVgcZxnbfqO9VRlWpHKNKE1xvgDNfvML1iJJEsUmGRexnEdRIJMEKx/K0aOp8NXEBJu6cwtxiFuFj+G2JEYzJJ2H9KX+Ooysv3WwMhciFAVDcS2hZFjZgbIYGe5PpAGrwziQtBg1izeBUgcxBKz6hlhp+c7ekUSmkR2VN3WeGHQO3NskKLpALw7C0TMJvuQJAncEe4rT4Zwg3wxS7ZUqpJV3Ns+uwLLiSYnv9YpxPiSXccNPaswxPQo3n0aRuB6D5nvtGfT8bVVUNpdM7DKWZPNkQd1WAIAgRHee9X/KhP8ACpmPhdwyqb1jecocsRFzDtG5IKsO2zLJEitC7wzG81k3UmUCMJKMXZIlvygK5Yk9sSO9ausvB3ZgioGJIRRCqPYCsVaSfLMtx4RN6nwxdS2bhuacwjOVW8rOMe6kD83ptI279pznwjch2W7ZZENySHBcKj4SV8oLHygtBkCarkUipSWRWOCQ1ugVL3KW5zDmUJVfZyoxkwxIAaJHeJ2NYzohleAdSLQYhhBDxcW30mexzy9dh/GtSlaoyVWDp39h+eesCZBjbsgMvLJXqubxcIB/91c9fcPNudLDrbaV9z7NVS/sEshrusnLZLPZmT81z/SRNdZfgFgkkoxJMk8y93P/AMq879Hsf3B2aXgj8q3/ADt/yP8AWviuha9QXP8A9tuxcbqdzlsjOUUS2NoNIAG0QIG8aGt4Rc1A5dsaBIuk/hMVIJtglYxnABV37SfWTXatRHO9LBTKVs8S0Rs3Che25AByttmu4nZoE96leHhTqLmT2ROmZRjGBysKhAJaA4VmJJMBlb6Vty6VMKNXQgMh717XR9XxR1sgW9Rpy8cwYZlm5ejyHWzS0OFHUOpsZB3Wqzc8N2hzANWmSCQrBFDxbVyFYXCJBdQT28xBOJFZjqJ9zT0sFepU9pfD9s2Dduaq1baWHLgO3TbN2SVbaVX27sBuTFZb/hhFJjVWmUF9xgNlti4Cyl5GW42nHpnvtb4k25FcpVn1nhezbJnW2yASJVVbYJzCYFz0EiBJnEfmFVgVYyT7GZRa7ilKVoyKUpQClKUApSlAKUpQClKUApSlAKUpQHWPs+/F1n6dn91yu0Vxf7PvxdZ+nZ/dcrtFeb+j2P7g7tLwRwXiJU3S6/8AjdRlcIL3ZBBQMhQqxY8v8KQe2VxYmQTVbXhdmUEX9N2TZ7mDnK2jk4wdlLlSe8o2wq08U1RuOZfh96W35wNuMC93GBkpULqccsp2PqGJ1LmnNsAXE4WSMQxuF2uAWrCgSAkqpW0DiBuX2HVXTGTS6GJJPuVDimgNh8C9q5tOVps17lYmBvKn/wBe9S3CbjDVFlu27ZFkHNIKSLKQILiWDBSRJl1MqRIr58SaEnK+Puq21ZbYFiVDErzAyrEHpeJn8m/z+uEu33pirWchY6YIW0x5KgISXAknYyYynYRt9G6xPmlSRZrTdbKmus2esHE9pXT2wGEXCsIzZECQSN8gIGXinEbr8xk1OnTBnZQoW2LhFkFIPMJEMwbFtunfLEg64ualjdVLmibIjIC/efZbIWQSJxgSW7kgb+pp/EuDC0hcX7VyLptwhBJGCutxfdDkR6QV9Z2+UYpvqfSUmkTnH/FVwXjy2Q9mDKpTEtaACwHYGGCPuWGSAdgQacBXtK6IxUV0OeUnIUpStGBSlKAUpSgFKUoBSlKAUpSgFKUoBSlKAUpSgOsfZ9+LrP07P7rldori/wBn34us/Ts/uuV2ivN/R7H9wd2l4I/Ieo87f8j/AFrFFTfH+E2rSl7epW83NxKBVUiVLz5ySOyyBEyJkRXxq+DophdRbbfFTNsBj1QZV2xQ4iGaIyGQUb13qSocrgyHr2pTScKR7wtm+iqUVszjsSFJQy4TIZH88dJ3nprzW8IFsSdTp2IcqcGdx5FcMMUkqcisxEqatyJYyLivasOs8Mop6NZpbg6+zgPKo7r0yRDBFE5bM8elZLnhRSRytXZujJg2MZKqpkLmKsZQnpmRErPc4zciXbkVqlTVzw/jlOq0hxDRhdLZFUDwsqO8xPuD32nBpeFo1rmG8qtF04dG3Lts4Bm4GlyoUQpHUN5hTbkSxkZSrG/hi3z2tjVIbKoWGpwAtswIHLBLxPf8x7dvWvH8OWQtxvvlolA0KOXL4gmBN31j5+YRO4E3Il25FdpVg1fhpFLhNXp2wZxLMtsMFVCCmLOSWLkARHQ29YtR4cKBj970TQrN03i04x0r0bscth6waXxJZIhKVu6jQBb1y1zUYILhFxSGR8LbOuJkeYqF+rep2P1Z4WWtG5zrCwlx8GuEXDyyBgFxPW2XSPWDuIrVUS1mhSpvW+HgmRXVaZlCsw/EhyFxEYrkMjlsoYyAe1a68IBu37fPs/hKzK+Q5d3FlGKtPcqxYbHyx8xLkWxkZSpzUeHMWIGq0hHWQTdgwhA3ABgnKQJMge+1a2r4PgpIv2bjLOaW3nED82RAVhJA6SSSe3YlchYyMpUvw/gJuorjUaRMgxxuXsHXFivUuO0xI77R2kVi1fCMEyW9ZuESWVGJxUEDKWABByWAJaTuBS5dhYyNpUpouCm4ivz9MmQY4vcKsMWCQVxMEzI9I9fSsPEeHraUEX7N1smBW3mYxJEyyiQY2I/pBK5diWs0aVLaThNt7l9DqLaC2SqOwGNw8zlruG6VMhiwyAWTuBWVfDhP/wCVop32N4jszrsSmO/LJG/YqTGQpci2MhKVLvwRVuWkbVaeHbEsrM4WLhSTAiMYcFioIPcVkXw8IUnU6ZZaGyuLKjNUy6SQdmyInYA7neF6FjL79n34us/Ts/uuV2iuNf2CW8dRrlkHFbQlTIMPdEg+orstef8Ao9j+4OvS8UfkHUMM23HmP9a+AwrpXEOKXOYrWtZw5wjEDNntNINxN05jysAHORIYd1JnS1fEbjrg9/hlwvddoZjctLhZVBcL3HME5Qox7yZ2Mdi1Hg+D0v6UOlXBW6pV+EhhccdMW1xayqbOsFkPNY77hrZ3PasHFNOLqkc3hNsByxNnmI3Rb3AhCWQz2WZft61q8m0VavkkfKtwt/h4lfik4z1+Tv5vL/8AHv6+lXVNcFFxl12nOLMyoYGRNqyYVTqcQJshcRK9TL5SUFlOhI6dTn2Y9xXoNdIu8UJvXFGu0oBZxzlnHazp4YBtTBJLsoLBoNlgDEqKl4n1I++Xij2LkmTctrnbcuBcZgLjXNwzle+2MCO1SM68Flp2qtSEJFeZj3FT/B/FV3TIEtpZOOYDMrFodlY7hgO6L6egqQtf2h6pVxw052UTyyJwUKDCsFGy9gAPYAQKrcsf7MpRyVEMPcUmrHxzxhe1aYXrdmJyGAdCGCsgPnMgByYPrEyJB07HH3WwLBt2XQBwM0zIzJbJZMBgXaGAkZnvtFq6diNRyRFCw9xUh/5ZuZecJaXmo9soictEV4+GiEARAiZ9zJ3qV4f40v2LXJt27At4ssFbjEB2ZjDG5Pdz3mjb4QSjkrOY9xTMe4q1XvHmqbIsLUstxSwV1YC6wYgEPIgIqg9wEX1E1iTxrqQzt0HPnSDzSBz2ts2P4mwBtAD2Bbv6Sssf7LSGStg17UjxfjD6g9SIvXceEzjK7iWPWzEAlZgECSx9ajq0jDpXoKUpVIKUpQClKUApSlAdY+z78XWfp2f3XK7RXF/s+/F1n6dn91yu0V5v6PY/uDu0vBH5e1/iZ3di1nTM2bHJ7XNbycoCbrN0jzBTK5bkGsNvxEykEWdOGEDIJcDELY+74lg84lNyBALb/KorUjrb/kf61jNd6iqHK5yqWPVeMblw5XNNonaTu1jIwWZsfN2lz895md6w6rxQ9wktp9HmSxLmwrMSVxklyciO4mRIBINQVCKWRG5IyG8Ta5UCMsp3y8uMd4j+E/OrNrPH2qughxa3LGQLqnqDL6XNwA5iZ7A9xNVWKVXFPuRTkiZ1HiS45JKWtxeH+d2v2Usv/mf6bakT2bf5V7xvxLd1KlHS0oNwXOhWXqAcerHY8xjHv7b1CmvSKWRF8meUpStGBSlKAUpSgFKUoBSlKAUpSgFKUoBSlKAUpSgOsfZ9+LrP07P7rldpri32ffi6z9Oz+65XaK839Hsf3B3aXgj8z+K+KveslHu22Auoyos5CbMFRDsOkncwZL+YHJFltYguFo1VhmLv0llweLWcMHvsFts9xkhYxKysRIgeP3ptMvMtnrtdIHV02cYyybdJgn1zUSMcFsNnxPnZDG/p0IvOQhtMp67D8y4QLs4l71z5knYE9NdLTtVD516mlqtJaS5zfvSMRbe30i1ELpiFBJvB83HSGBJmBMQK0k48wstcZNG93JF5dyw73SiW0UHImMITt33MQNht67U39bpfxruktItwxLOGyNoOBIZlIxAEdwfN1V9a3ipa4S97Sv13RmEUjFtNA6s+ZhLMAqkkMXJklFNX9DJF79g22QarSMFcIA1sMIFhLXOQNex2UdwO6vjJMGO4hqbPOe0raJrRtseYli0kscbWKs96FIVC/nAOTkyWFRV3jxNs3OXplbNhy1tBZW5YNsmQ2YUAbAQMnJM7ASnHrNq6LoXUaPe8bjXOzkrbxi2qhjgYmATLHpEd5bR9RWq6GzxrWBkZ7R0V6+105Iunts8OjFrpY3GyxYBYIO5BMmvnWXGu2hYOt0aoqWwMXGRddOtrFnLEm3izoWB3329F0r+lxe5dOr0Tk2rlrFbjNkvIKf6gSYBXJmPVid5FRWn4Nbe3kNVZDydmbBYEbDOHLGZ8uMA7zANSXyI28EMK9qabgSdUavTSuf5wAcVRhie7Zcwjt3RvXatDimjFm4UF23dAAOds5IZHv7ivspJnwcWjUpSlaMilKUApSlAKUpQClKUApSlAKUpQClKUB1j7PvxdZ+nZ/dcrtFcX+z78XWfp2f3XK7RXm/o9j+4O7S8EflLiXE7jqyELhmu4B72lKKJJO+JO/cyB2CgRlWbXcaZLzi3b091SUuHoZkkWmUxbDwABecQROwkLECI4jxY3kKG3ZUFg0ohU7ILcTJ6YEx7/AMq7o1wc0kq9WaBEd/8Au8f1FKseq8aX7sm5b09xiT1PbLNBLHAEt5eoiPaPrWNvFRKEfd9Lkx3bliI5fLgA+sbzPoPnNrLBLY5K/NfQUkSAY9/T/u9T97xTcYGdPpIMyRYAmYETPsI+lfdvxjqOoBLLZsXKlGYElcSMctwROx9z6AAKywLY5K4R/wB+tI2n09/T+dTuq8RMylRp7AQqEBZC7gC2lr4sgkxa/rM1lfxdqGS4mFkrcuNdM2y8OUxJUMSo2BMEECT6bUrLAtjkrk16KnL3im42cWtMmYYEpbKGGUKYIaR5QfqBMjasQ8QvtNuwTFwM2BBfmoUYviwBJDEz7wfSrWWCUjkiVE9t9p/gPWgU+x/7P/8AD/I1P3vFF4yws2UzVkyt22tSGEGGRhJG59dzJmFx8Hia+FCm1aI65m2wyOFxWyxYAxz7jRGxcmpWWC2xyQQQxMGN94Pp3/lI/nXhUwDBg9j6GPY1ON4rulXXC0FdXVgouIOtAjEAPAMLMREsxgk1i/vDcFrkoltbWLDErzN3YMW65GQggGNg7e80rLBKRyQ52716UImQdu+3aff+Y/nU5qPFNx8ptafqUqYRgSGZXMnKTui9zECO1e3PFd0gjlafqtm0fwzJU4QCS25HKSJnyjvtSssFpHJA0pStnzFKUoBSlKAUpSgFKUoDrH2ffi6z9Oz+65Xaa4t9n34us/Ts/uuV2ivN/R7H9wd2l4I/LvhW+U1ysrIpDOMnmAGlWIEjJgrEgesVPc8BS2egchrxxtoIbl6ZXUJ1bjNAvy27TjUD4XA++SWVYLMGZS4UqZDQCIIjLvvEesVYU17KhK6nhwBdpCh1Am3iCCGEZCym3cGPbGuqfc+Wn2NHiPHQt0W50LIVya6tjNciIKdBkrtiJ3iJqI1WtZgNWLlsX2co1sAEqAgAfB8tjB32AMQN9pHU8aK3XQ3NOyNOd9Ld1t2sm1gGDTuu8KYnf0gfOovJqtNk9zS2bnNZigUWzAtN/u7EhREdz8oqpU4D6kfoPE121p/u4W01rIti6l+oggnvEwY7dtves6+LboZmFnTBmbKRaIIOIQ4kN0ghfTvvWHjei7v94tX2DYRaE9KoHz6RAXcjeCcG9jULW1GL60Pk5Sj0JnReJbtvTjT42ntBiwV1LbsGUnzATjcYdq+rnii6RdASyvNyyxQrjlbS2cAGgbWwe3ck1CUrVkcEvlkm7vie42f4WnXPIHG2V2dVUgQ2w6AfqN5G1aGs4i1y610rbUtEqttcBAC9KtMHpme8k+9adKKKRHNsldJx+5bs8jG21vr6XUtJeOrvswAIBERk3vWxqPFN12Zmt2JZrjHpeCb1tbTyucGVUHf13qCpSyJb5GfX6o3bjXCqqWMkKCFG0bAk+1YKUqmX1FKUqkFKUoBSlKAUpSgFKUoBSlKA6x9n34us/Ts/uuV2iuL/AGffi6z9Oz+65XaK839Hsf3B3aXgj8ueGmjVsRc5bBbwV/YsrJIkjq69u+8fUTNvWzJ52hGWBxdUMH7vJAVHMddxrZyEmIlhC1CWeJNotUbmnZGaBuwDgFgrshjYw0rI7x6emQeLLsY8nTR+kCfILczM+QR9K7HFvqj4xkoqjH95X5btNoOzEcsW3XpNprZIZGEbOf8AdIG8ACpvXaO0HN06pLV5QFVAthSVNnIsQxCljcdhttOwwABFKGoblm1PQWyIgd4iZie1Tl/xbcdSDZsZMzFmxY+ZAkAFttsj33LH3MpQfBI6i5J7hFzT2tM6W9agBbPlvGQPKYTlbdSTFwe/UkAgqHNP49oksX3tW7nMVQsNsJlQ3p9aycW44+oUq6WVGYfoTAyFwgb9iPT5D2rcPiy6zl3S2xyZwCCVDtbS3JViQR+Ere8zvDMCjGSdSSlGSoQNxCphgQfYiD/I16LZIkAkb7wY2GR3+Sgn6CamP7y3MMOVYjBUnBi2K2+SBkWnyVj4d4ivWbfLTHEGQSDI3DDsQDDgNuDPYypKn6VlgxSNe5HfdX3GDyJnpbbGCZ22gEfzFfPJaA2LYkwDBgkCSAe0wD/KrCnjXUDLFbK5OXICN5mYsTu3fJ2M9+rvssR/CeP3tOAtsjEZ7MMpDqUgz2ADMREb3H7hiKlZYLSGTQGmfIrg2QElcTIHuR3A3H86+XssO6sN8dwRvscfrBG3zqXveJ7zX31DC2XuWxbIxIUKCpGIDSCMBvO3p6R7rfFF+7OQQE9iAwK7EdPVAMO/V5hmYI2hWWBSOSIawwJBVgVEkQZA9yPQb18KpPYE7E7b7DufpUld49da7fvMQXvo6N5gArwIQBtoAAAMiO4NYLHEChu4pbAu22tlSGdVVirSmbEhg1tSCSSCKvUlI5NOlKVowKUpQClKUApSlAKUpQClKUB1j7PvxdZ+nZ/dcrtFcX+z78XWfp2f3XK7RXm/o9j+4O7S8EfkPUedv+R/rWOrD4l4PasoXtu7PzghVgAOq3zJUjuNwJ29RvE1g13CbKMFF+JjEsogg5Y3CQZRGhT2JXMT2Nd6mqHK4OpC0qWscMtm8bZuEAWWuHYSrLaNwoT6hYMlQSQIAkyNjUeHkUMfvVrpZk3BXqVM43PcmBt/77UvRLGQNKsOr4NpVchNWjpNwLuqnps5qxbywXKpBgk5e1QnJHKzyM5444tEYzOfaf8Ab39aqkmHBow0qc0/BrVyybqXmBDXVW2yqXfl2hcBEMAs9Y3J7L718a7gtu2rMNQpGbqmyhnC2eatwAOYRiUWZkF+0gil6LtyIalTGl4XYYsrapAcTiY6MgQDJJnGSQIGTBS0DpDbjeGrZyI1NpQqyVYhmUhAzISIXIHMenl9TIEvSJtsrdKlrfCLZuuh1VkIoONwkFXI5e0AkgfiebcdDe1beq8P2UW5lq7QupkQp2yAEhYmQxP1EEetL0NuRXqVLabhFth16qwhxcwWVt1IASVO5Yb+0epMgbP93reTgau0VVMxcxbllZC7t6MWLDEZGLbmNgDb0NuRAUqf/u7bIcrrLL4oWCrJZiCZXvAPl3mCW2Jia9/8BZkg6yzBV8H3VSyXET13KkNcggfkncVL4l25FfpU9e4HbTJWvLkDfWS6Ipa2lpk2bcZG4ykemIPbvit8HssuS6u3srMQVKxi4T1OwYmRMEgrsJgL0NuRDUqXXggyYNqLS24fl3GIC3OWVBC7/wC7+YPsSM9zw8gRnGqtNC3XAG5ItsU2g+pA7wNxuaXom3IgaVla2GdhbDMsnHaWxnYsFkTHeNqxupUkEQQYIOxBHoQexrZmh5SjiCQdiDBB2II9CK+7tlljJWWZiQRMGDE94O1BQ+KV9IhIJAJA7kAkDud/bsf5V7yWxyxbE/mgx3jv277fWgodV+z78XWfp2f3XK7RXF/s+/F1n6dn91yu0V5v6PY/uDt0vBH5u8Z69Llgot7mEagHDbpHJg8uD5JO+w6ie/evOI8QBbp1KdTmQVytuW5svdAY4o+UlMejmDtjUdd4VYL3P8SuzdJ6BM2rlwjEvPnVU3iC31x1OIaC2lsOl5GJNscsMrOMrKuzErtAuFk7flrsUVRI+Lcl1JHR6xRqJ5qqv3QoCYKqRYgWyZ/ExYD0bIqBBnad1fEFPNK6nSSWBDMoaVwcQVDbsJ828q2MbYVz+laemmYWrQtvFv8A6x7n3ixbxtjrQKV+GDituSdwfQdyRFahb7vbxt3tPdxe4QD3hrKMzA5x/lBR6h1BUhoiu0ooDc/hetTqw8t960YuJeczGK3PwMUcBW2HWy779IJ/015f1ULdH3zRP0tubcs5KGShnZj6gbbAAEQtUalTaLu/wtmp4kWvXTnp8HsOAIsQGOnV8RBEfidGW8nIRExJ6jiCvzv8Vo5uM4Zmtk57BFbDNghYMTO+ygHsVFApTaQ3Sa4hxdr1pGZlDi+7BFkBZS31RJ2lT/Ix7VYNZxAEXFOo0rG6L+TrClSLMW4JJMEjGASZeZMQKLSq9NEWo0XjW8UKm6fvGkuEpeO1sNmXdCydbyJAJ9dgFGWyrqaHjJ+68rm2Uttb1A5eCg2youOpV3fLJ2uwD/AR1GqlSm2qDddS5trsLmovW9Rp+a33rJmAbmj/AA7JhbzbEswciZjFvcAaw8QG9YvrdayJtXIQIVYs7qIViYEhixjuF3n0qtKbaG6y96jiIVnZdRpDPOcAobpgm2CAeYRLclSFHz7yTUZq+Jl3vI123jbs6hbdxQqB8x6LkykuQRtJ/EJnYRV6UWmkHqtk5pvFV62gtotkIMoXDIDJy+2ZPYsY+u8kAj0+KrsoeXYGCMigW4XFipggHeMAN5HeZqCpVsjgzfLJYLHi++hBVbIYcyGCQ34hluoGT29frud6wXvEt5gQQglXTYN0q9zmEKMoXckZAZAEie0Q1KWRwL5ZLAfFt0hvw7MsLsEJuputmzSSZ3JIB2Bj2rGPFN6Ii33bupY9dzmsOpjAJ227AmIJJqDpSyOBfLJP2fF19PKtodRY9B3JZnM9XbrYfQ++9ad/jt1lKkIJFwEhYJF1kZhE4/5ajt/73qMpVsjgXyydY+z78XWfp2f3XK7RXF/s+/F1n6dn91yu0V5/6PY/uDr0vBH5+1ei0qTOuuK+VzodLVvZSVVtwTBAkbdQg7ExVd4XbXUXhZu3zyyivkqDYhEZlIAPlBdZ9So7TVyucT025GsDMLtwhblu3AwBtqASWITbMAdyZ2JxqC4bx1rqS16zZuNdfLJVCY8lFBwG/dBG8DfY7CuiNaff+GJUqaN/w7ZDMF1SkjOLeM3Bgjv1CQAJSJ/3A+8Rl/hvSTbzZ8gOSU/Fx5YY3CB2WTtt2I3qz67jAZLbG9YDBmYrirt16QTJtsCQLly5a3M7KewMwnBOIA32d3FkjTG2rKSsYW1tLBJJDYKNx6r7ma+kXKlTDjGtDI3BNKScddaVcoGXUSJgP0xAMgx3WY3IMeWuA2H7ayypxVirYk/DDNuGx2bIRO0Dc1NaziBAcNq9MxPMMLaEy1kwuWY2IgbzDGN4ga/HuLstu4V1OmvFnxKW7RQwbfnVp2GwBHyE7dNZUpff8K4xK9oNDauW8mvLbebmzEEQos4CBv1G5c37AWjtWxw3hVq7ZnmlL4Nw4RmuCBANl6lZnuQBvODRvAM3rGtG/e1CarTZMrJg1sMGEKgIAgLksHbygsNyCK8XU4ai9qU19sXGLAnBpdVa3cnEP2coAVBO2SwN1XV7ZLUaGs8MW7QJfVoAMhPLuCSoBgTEmG7Ce3rvHmt4JpQtw29YnRlCtDFwEVhjjEHLJf4CJ9dzX8V+/acHU6lUvB7j7jIFUUALtuCTcMD2RtjsK0hwHTAmddaYBSekQScTiASSPN3n07d6ib5ZGlwjT4loLCAFLuX4gUgOjkIbdtsoXvDNcWe3QK++O8P09tQbF7mnODuvYKCTAgjqkA9jHptP3d4NYUwNXbfa5uIVZW0HTctJBc4bDuD9RrcW4batAFNQl/eCqAqYgmZJI9I/iO9bT7dSNfwjKVOa3hGnGZt6pCBzMUJUs2DAKM9llwchtsPcgivviPA9OhuG3rbThUuOoxMtj5bcgxkR69u3vtb0Z22QFKsGp4FY6ymrtwtu44UwzHAAhMgQpZp27eg3Mxj13B7C5FNXbaFuMF2YkpGK5AxLTO3b5wYXom2yDpSlbMClKUApSlAKUpQClKUB1j7PvxdZ+nZ/dcrtFcX+z78XWfp2f3XK7RXm/o9j+4O7S8EfknXaS4hYvbdRkRLKyiTJiSO8b1gu2WXZlZdg24I2PY7+h96vXiLS81GS7qcbfOVla4jBQWF1QizBA5YtMwG2RcjL8uPXqMlnXW0yIdle0QHzVi91l9Uc3HGJ2OQG20di1Oh8HpFKGnctiEYtBOIUloAyJjvAUE/QTXxcUqSrAgjYgiCPkQe1WXT3ltathduzbXTFJVVHTyRjbCXCQx7bMdz39altTxPIODrtKYLdrLS02z2M9ocqJPdQNyAtVzeCLTWShmvMqvS37Je451ls3nZla7gsRy1CnFspXNVaQRv22BAX+KzzR95stLXd0CWkbLSDFgj7gB7ap3A622G9Nx4G0slGcRsdjAO+2xEg/Qgg/wAa+2ssFDlWCEwGg4k+wbsT8qs9jxA8vbFy1y+SSHNsKWZLC4oTcad2QITuW3J23HiatbWlm3ds84vdDWwAUVHsqWZZ7sfu1ofNmZfcVb3gbayVi9aZCVdSpHcMCpGwO4PyIP8AGvHUgwRB22Ox3Ejv7gg/xroN/ido6m6v3xeQVcrcCjLmMthWgEQRimUxJKsO5iq4ni+/BBW1BTCChMSuOQYmcu287wKinJ8ElCK5IK5aZYLKQD2kETsDtPfZlP0Ye9LqFSVYFWGxBBBH1B3Fbmp4tcuBg+LZszt093ZAhubdmgTttJJit654qvkMPw+rOegH4hLNE+5b122HtW6ywZpHJBA1muaZ1AZkYKexKkAyJ2JG+29S2r8U6i4rqSgW4rq4VcQQ+PzkRgO3zmZrHrPEd67b5dwW2XJn3WDmxclxB803bh9pc7bCJWWBSOSMt6d2EqjEb7hSRtE9vbJf/wBh714bTSVxOQBJEGQAMiSO4AAJ+grb4dxa7Zy5bea29uDuAHKklR+VpQbj2qS/vhqJJAtCVdfhg7XDLeYk7/OjcuEEo8sr01keywUMVYK0hWIIUx3g9j2qY1Him+6upFuHVkMIAYafzdzGTd58xmTWPQ+JL9lFtoVxVWUArkOpi5aDtlJO8dj9KtZYFI5IhdzA3JMADcyfT61kvWGUgMrKT2DAqTuV2B+YI+oNTR8XajpjlripRcUCwpZGgAbf5QE94JHrXzf8VX3RrbC2UZXUjAbB2ZiAe480fwHqJqVlgUjkh71hl8ysu7DqBXdTDDf1B2I9K85TRlicYmYMRIWZ9siB9SBUhqeOXHz2ReY11nxB6jfNsv5iYBNlO0RHzNaljWugIB2KNb33hXMsFnYTv/M1eodtTXpSlaMClKUB1j7PvxdZ+nZ/dcrtFcX+z78XWfp2f3XK7RXm/o9j+4O7S8EflTjXG7t8NbuEFOZmBv0kLy4WTssbwPXevLvH77GSy7sWYBVxdmyyLiOrLmNI7dXYbR5SvQUVTscjnKvc0tVqWuEFvyqqKB2CoMQB/AVhpStGRSlKEFKUoBSlKAUpSgFKUoBSlKAUpSgFKUoBSlKAUpSgFKUoDpf9imt5TawgqGNuzjlliSGubEqCR9Yq96zxA3MfG82OTRsRtJj0pSvN/R7Gd2l4I//Z"/>
          <p:cNvSpPr>
            <a:spLocks noChangeAspect="1" noChangeArrowheads="1"/>
          </p:cNvSpPr>
          <p:nvPr/>
        </p:nvSpPr>
        <p:spPr bwMode="auto">
          <a:xfrm>
            <a:off x="155575" y="-10795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4581" name="AutoShape 14" descr="data:image/jpeg;base64,/9j/4AAQSkZJRgABAQAAAQABAAD/2wCEAAkGBxQTEhUUExQVFhQXFhcYGBcYGBUUGBobFxgYFx0YGBcYHyggHBwnGxMZIT0iJSkrLi4vGB8zODMsOSktLi4BCgoKDg0OGxAQGy8kICQsLSwsLCwwNCwsLCwsLDQsLCwsLCwyLywsLCwsNCwsLCwsLDQsLCwsLCwsLCwsLCwsLP/AABEIAOcA2gMBIgACEQEDEQH/xAAcAAEAAgMBAQEAAAAAAAAAAAAABQYDBAcBAgj/xAA/EAACAQMCBAQDBgMIAgEFAAABAhEAAxIEIQUTIjEGMkFRM2FxCBQjQnOygZGxBxYkQ1JicvAVoYI0NUSS0f/EABkBAQEBAQEBAAAAAAAAAAAAAAABAgQFA//EACcRAAIBAwMFAQEAAwEAAAAAAAABAhESUQMTQSExMjPwBGEiofHR/9oADAMBAAIRAxEAPwCqeLOIG7ZKs1uBdRlAgOA1mCnT3Knck+XJBMkqIvV8dNxpazag+YEEyDlKKxMpbl9lWMcVg7TW3x9/wyMrZ6rW359rP1PUPzn52hIjAV2vUhFWnHqSaZK6TjZS+LvLVoRUgkgkKAMi46szju3qGYbA7S+msHVWyUXRaccx8RCEhuUgwKuDCEoCG3gt6zNVOpvQeIjb0505s2biFmeXWSGIgGfl7f0O9WUcEhPJZNU1xsg40cq18zzmnrsKHFpihAtgXFgDYYgbhSahrvGx92kW1libbGZfp0n3cNcaO5F0sBEFkO4gzqnjtrf/AAWmAJG0doCjYncbrO8zk3vNYNfxkXAQun09o5lsltoTiRGEMCIHeY9vmTiMHyjbmslgsXBcR7y2eGsCzOZLIY2JVUZQQPw3HyDSe2R0uBO+l1F20Llp+VbuMDCujwbN1sC8eZbCjInpGRXcCfm/4t5hBfT28ld3UqcSC9vlkSVYlIAOOxlVgiK1L3HkOWOk0yZBhCoNgyBRjO4IIn+J9ZNFGXagc496kzo9SLguLc09vSWsbrkhCsfgmziFIy7Xy0j/AEjbzTtcRKDmW0taQoDdgHJbY5dqy3MUAtNw88iTvCMJEQKhwviC2ic7Nu6MSAGVNmJBDFsSxAgjGR37it8eILUsTodNvliAoULJBUGBuBuNoJ23Bkk4OpVqKhO8R0o/Fxt6DAJdI3VGHTaBZFGXVK5Dftc7LIrXuaB+ezKmiw5l6Am4IVFZVkQVWbK4tscmY9WcND3+PIwcLpNOgcODiiyMgoGDR0wVJ+eR+VYW4uvPe6thERkdOUphIe2bZmBv5i3pvHtRQkRziWfjYa6Lj3LfD82tNLo+8KqKGACbOOYsdoAEx3MRzm1hIsjT2WwcuCcWZenYuUAJOwAU9oAAhicFzj9o5/4LTCUdVKqBgzTD7ggldto9PSTWvxfjfPULybSRcNwFQNsixZAIjElgY/2j3NWMGuA5xyb7aI6W2Gc6S9mcACFcJkVcXGcLl2Vlx7gNO21fPiPTZ3Wt27CJbR3HMRFQMJ+sZASMcjGMQCGrT0nGkUDPS6e4YcElFUnIqQYUAAqFIH/L+etd4gDeN0WbKg4zaCKbcKFBAVgcZxnbfqO9VRlWpHKNKE1xvgDNfvML1iJJEsUmGRexnEdRIJMEKx/K0aOp8NXEBJu6cwtxiFuFj+G2JEYzJJ2H9KX+Ooysv3WwMhciFAVDcS2hZFjZgbIYGe5PpAGrwziQtBg1izeBUgcxBKz6hlhp+c7ekUSmkR2VN3WeGHQO3NskKLpALw7C0TMJvuQJAncEe4rT4Zwg3wxS7ZUqpJV3Ns+uwLLiSYnv9YpxPiSXccNPaswxPQo3n0aRuB6D5nvtGfT8bVVUNpdM7DKWZPNkQd1WAIAgRHee9X/KhP8ACpmPhdwyqb1jecocsRFzDtG5IKsO2zLJEitC7wzG81k3UmUCMJKMXZIlvygK5Yk9sSO9ausvB3ZgioGJIRRCqPYCsVaSfLMtx4RN6nwxdS2bhuacwjOVW8rOMe6kD83ptI279pznwjch2W7ZZENySHBcKj4SV8oLHygtBkCarkUipSWRWOCQ1ugVL3KW5zDmUJVfZyoxkwxIAaJHeJ2NYzohleAdSLQYhhBDxcW30mexzy9dh/GtSlaoyVWDp39h+eesCZBjbsgMvLJXqubxcIB/91c9fcPNudLDrbaV9z7NVS/sEshrusnLZLPZmT81z/SRNdZfgFgkkoxJMk8y93P/AMq879Hsf3B2aXgj8q3/ADt/yP8AWviuha9QXP8A9tuxcbqdzlsjOUUS2NoNIAG0QIG8aGt4Rc1A5dsaBIuk/hMVIJtglYxnABV37SfWTXatRHO9LBTKVs8S0Rs3Che25AByttmu4nZoE96leHhTqLmT2ROmZRjGBysKhAJaA4VmJJMBlb6Vty6VMKNXQgMh717XR9XxR1sgW9Rpy8cwYZlm5ejyHWzS0OFHUOpsZB3Wqzc8N2hzANWmSCQrBFDxbVyFYXCJBdQT28xBOJFZjqJ9zT0sFepU9pfD9s2Dduaq1baWHLgO3TbN2SVbaVX27sBuTFZb/hhFJjVWmUF9xgNlti4Cyl5GW42nHpnvtb4k25FcpVn1nhezbJnW2yASJVVbYJzCYFz0EiBJnEfmFVgVYyT7GZRa7ilKVoyKUpQClKUApSlAKUpQClKUApSlAKUpQHWPs+/F1n6dn91yu0Vxf7PvxdZ+nZ/dcrtFeb+j2P7g7tLwRwXiJU3S6/8AjdRlcIL3ZBBQMhQqxY8v8KQe2VxYmQTVbXhdmUEX9N2TZ7mDnK2jk4wdlLlSe8o2wq08U1RuOZfh96W35wNuMC93GBkpULqccsp2PqGJ1LmnNsAXE4WSMQxuF2uAWrCgSAkqpW0DiBuX2HVXTGTS6GJJPuVDimgNh8C9q5tOVps17lYmBvKn/wBe9S3CbjDVFlu27ZFkHNIKSLKQILiWDBSRJl1MqRIr58SaEnK+Puq21ZbYFiVDErzAyrEHpeJn8m/z+uEu33pirWchY6YIW0x5KgISXAknYyYynYRt9G6xPmlSRZrTdbKmus2esHE9pXT2wGEXCsIzZECQSN8gIGXinEbr8xk1OnTBnZQoW2LhFkFIPMJEMwbFtunfLEg64ualjdVLmibIjIC/efZbIWQSJxgSW7kgb+pp/EuDC0hcX7VyLptwhBJGCutxfdDkR6QV9Z2+UYpvqfSUmkTnH/FVwXjy2Q9mDKpTEtaACwHYGGCPuWGSAdgQacBXtK6IxUV0OeUnIUpStGBSlKAUpSgFKUoBSlKAUpSgFKUoBSlKAUpSgOsfZ9+LrP07P7rldori/wBn34us/Ts/uuV2ivN/R7H9wd2l4I/Ieo87f8j/AFrFFTfH+E2rSl7epW83NxKBVUiVLz5ySOyyBEyJkRXxq+DophdRbbfFTNsBj1QZV2xQ4iGaIyGQUb13qSocrgyHr2pTScKR7wtm+iqUVszjsSFJQy4TIZH88dJ3nprzW8IFsSdTp2IcqcGdx5FcMMUkqcisxEqatyJYyLivasOs8Mop6NZpbg6+zgPKo7r0yRDBFE5bM8elZLnhRSRytXZujJg2MZKqpkLmKsZQnpmRErPc4zciXbkVqlTVzw/jlOq0hxDRhdLZFUDwsqO8xPuD32nBpeFo1rmG8qtF04dG3Lts4Bm4GlyoUQpHUN5hTbkSxkZSrG/hi3z2tjVIbKoWGpwAtswIHLBLxPf8x7dvWvH8OWQtxvvlolA0KOXL4gmBN31j5+YRO4E3Il25FdpVg1fhpFLhNXp2wZxLMtsMFVCCmLOSWLkARHQ29YtR4cKBj970TQrN03i04x0r0bscth6waXxJZIhKVu6jQBb1y1zUYILhFxSGR8LbOuJkeYqF+rep2P1Z4WWtG5zrCwlx8GuEXDyyBgFxPW2XSPWDuIrVUS1mhSpvW+HgmRXVaZlCsw/EhyFxEYrkMjlsoYyAe1a68IBu37fPs/hKzK+Q5d3FlGKtPcqxYbHyx8xLkWxkZSpzUeHMWIGq0hHWQTdgwhA3ABgnKQJMge+1a2r4PgpIv2bjLOaW3nED82RAVhJA6SSSe3YlchYyMpUvw/gJuorjUaRMgxxuXsHXFivUuO0xI77R2kVi1fCMEyW9ZuESWVGJxUEDKWABByWAJaTuBS5dhYyNpUpouCm4ivz9MmQY4vcKsMWCQVxMEzI9I9fSsPEeHraUEX7N1smBW3mYxJEyyiQY2I/pBK5diWs0aVLaThNt7l9DqLaC2SqOwGNw8zlruG6VMhiwyAWTuBWVfDhP/wCVop32N4jszrsSmO/LJG/YqTGQpci2MhKVLvwRVuWkbVaeHbEsrM4WLhSTAiMYcFioIPcVkXw8IUnU6ZZaGyuLKjNUy6SQdmyInYA7neF6FjL79n34us/Ts/uuV2iuNf2CW8dRrlkHFbQlTIMPdEg+orstef8Ao9j+4OvS8UfkHUMM23HmP9a+AwrpXEOKXOYrWtZw5wjEDNntNINxN05jysAHORIYd1JnS1fEbjrg9/hlwvddoZjctLhZVBcL3HME5Qox7yZ2Mdi1Hg+D0v6UOlXBW6pV+EhhccdMW1xayqbOsFkPNY77hrZ3PasHFNOLqkc3hNsByxNnmI3Rb3AhCWQz2WZft61q8m0VavkkfKtwt/h4lfik4z1+Tv5vL/8AHv6+lXVNcFFxl12nOLMyoYGRNqyYVTqcQJshcRK9TL5SUFlOhI6dTn2Y9xXoNdIu8UJvXFGu0oBZxzlnHazp4YBtTBJLsoLBoNlgDEqKl4n1I++Xij2LkmTctrnbcuBcZgLjXNwzle+2MCO1SM68Flp2qtSEJFeZj3FT/B/FV3TIEtpZOOYDMrFodlY7hgO6L6egqQtf2h6pVxw052UTyyJwUKDCsFGy9gAPYAQKrcsf7MpRyVEMPcUmrHxzxhe1aYXrdmJyGAdCGCsgPnMgByYPrEyJB07HH3WwLBt2XQBwM0zIzJbJZMBgXaGAkZnvtFq6diNRyRFCw9xUh/5ZuZecJaXmo9soictEV4+GiEARAiZ9zJ3qV4f40v2LXJt27At4ssFbjEB2ZjDG5Pdz3mjb4QSjkrOY9xTMe4q1XvHmqbIsLUstxSwV1YC6wYgEPIgIqg9wEX1E1iTxrqQzt0HPnSDzSBz2ts2P4mwBtAD2Bbv6Sssf7LSGStg17UjxfjD6g9SIvXceEzjK7iWPWzEAlZgECSx9ajq0jDpXoKUpVIKUpQClKUApSlAdY+z78XWfp2f3XK7RXF/s+/F1n6dn91yu0V5v6PY/uDu0vBH5e1/iZ3di1nTM2bHJ7XNbycoCbrN0jzBTK5bkGsNvxEykEWdOGEDIJcDELY+74lg84lNyBALb/KorUjrb/kf61jNd6iqHK5yqWPVeMblw5XNNonaTu1jIwWZsfN2lz895md6w6rxQ9wktp9HmSxLmwrMSVxklyciO4mRIBINQVCKWRG5IyG8Ta5UCMsp3y8uMd4j+E/OrNrPH2qughxa3LGQLqnqDL6XNwA5iZ7A9xNVWKVXFPuRTkiZ1HiS45JKWtxeH+d2v2Usv/mf6bakT2bf5V7xvxLd1KlHS0oNwXOhWXqAcerHY8xjHv7b1CmvSKWRF8meUpStGBSlKAUpSgFKUoBSlKAUpSgFKUoBSlKAUpSgOsfZ9+LrP07P7rldpri32ffi6z9Oz+65XaK839Hsf3B3aXgj8z+K+KveslHu22Auoyos5CbMFRDsOkncwZL+YHJFltYguFo1VhmLv0llweLWcMHvsFts9xkhYxKysRIgeP3ptMvMtnrtdIHV02cYyybdJgn1zUSMcFsNnxPnZDG/p0IvOQhtMp67D8y4QLs4l71z5knYE9NdLTtVD516mlqtJaS5zfvSMRbe30i1ELpiFBJvB83HSGBJmBMQK0k48wstcZNG93JF5dyw73SiW0UHImMITt33MQNht67U39bpfxruktItwxLOGyNoOBIZlIxAEdwfN1V9a3ipa4S97Sv13RmEUjFtNA6s+ZhLMAqkkMXJklFNX9DJF79g22QarSMFcIA1sMIFhLXOQNex2UdwO6vjJMGO4hqbPOe0raJrRtseYli0kscbWKs96FIVC/nAOTkyWFRV3jxNs3OXplbNhy1tBZW5YNsmQ2YUAbAQMnJM7ASnHrNq6LoXUaPe8bjXOzkrbxi2qhjgYmATLHpEd5bR9RWq6GzxrWBkZ7R0V6+105Iunts8OjFrpY3GyxYBYIO5BMmvnWXGu2hYOt0aoqWwMXGRddOtrFnLEm3izoWB3329F0r+lxe5dOr0Tk2rlrFbjNkvIKf6gSYBXJmPVid5FRWn4Nbe3kNVZDydmbBYEbDOHLGZ8uMA7zANSXyI28EMK9qabgSdUavTSuf5wAcVRhie7Zcwjt3RvXatDimjFm4UF23dAAOds5IZHv7ivspJnwcWjUpSlaMilKUApSlAKUpQClKUApSlAKUpQClKUB1j7PvxdZ+nZ/dcrtFcX+z78XWfp2f3XK7RXm/o9j+4O7S8EflLiXE7jqyELhmu4B72lKKJJO+JO/cyB2CgRlWbXcaZLzi3b091SUuHoZkkWmUxbDwABecQROwkLECI4jxY3kKG3ZUFg0ohU7ILcTJ6YEx7/AMq7o1wc0kq9WaBEd/8Au8f1FKseq8aX7sm5b09xiT1PbLNBLHAEt5eoiPaPrWNvFRKEfd9Lkx3bliI5fLgA+sbzPoPnNrLBLY5K/NfQUkSAY9/T/u9T97xTcYGdPpIMyRYAmYETPsI+lfdvxjqOoBLLZsXKlGYElcSMctwROx9z6AAKywLY5K4R/wB+tI2n09/T+dTuq8RMylRp7AQqEBZC7gC2lr4sgkxa/rM1lfxdqGS4mFkrcuNdM2y8OUxJUMSo2BMEECT6bUrLAtjkrk16KnL3im42cWtMmYYEpbKGGUKYIaR5QfqBMjasQ8QvtNuwTFwM2BBfmoUYviwBJDEz7wfSrWWCUjkiVE9t9p/gPWgU+x/7P/8AD/I1P3vFF4yws2UzVkyt22tSGEGGRhJG59dzJmFx8Hia+FCm1aI65m2wyOFxWyxYAxz7jRGxcmpWWC2xyQQQxMGN94Pp3/lI/nXhUwDBg9j6GPY1ON4rulXXC0FdXVgouIOtAjEAPAMLMREsxgk1i/vDcFrkoltbWLDErzN3YMW65GQggGNg7e80rLBKRyQ52716UImQdu+3aff+Y/nU5qPFNx8ptafqUqYRgSGZXMnKTui9zECO1e3PFd0gjlafqtm0fwzJU4QCS25HKSJnyjvtSssFpHJA0pStnzFKUoBSlKAUpSgFKUoDrH2ffi6z9Oz+65Xaa4t9n34us/Ts/uuV2ivN/R7H9wd2l4I/LvhW+U1ysrIpDOMnmAGlWIEjJgrEgesVPc8BS2egchrxxtoIbl6ZXUJ1bjNAvy27TjUD4XA++SWVYLMGZS4UqZDQCIIjLvvEesVYU17KhK6nhwBdpCh1Am3iCCGEZCym3cGPbGuqfc+Wn2NHiPHQt0W50LIVya6tjNciIKdBkrtiJ3iJqI1WtZgNWLlsX2co1sAEqAgAfB8tjB32AMQN9pHU8aK3XQ3NOyNOd9Ld1t2sm1gGDTuu8KYnf0gfOovJqtNk9zS2bnNZigUWzAtN/u7EhREdz8oqpU4D6kfoPE121p/u4W01rIti6l+oggnvEwY7dtves6+LboZmFnTBmbKRaIIOIQ4kN0ghfTvvWHjei7v94tX2DYRaE9KoHz6RAXcjeCcG9jULW1GL60Pk5Sj0JnReJbtvTjT42ntBiwV1LbsGUnzATjcYdq+rnii6RdASyvNyyxQrjlbS2cAGgbWwe3ck1CUrVkcEvlkm7vie42f4WnXPIHG2V2dVUgQ2w6AfqN5G1aGs4i1y610rbUtEqttcBAC9KtMHpme8k+9adKKKRHNsldJx+5bs8jG21vr6XUtJeOrvswAIBERk3vWxqPFN12Zmt2JZrjHpeCb1tbTyucGVUHf13qCpSyJb5GfX6o3bjXCqqWMkKCFG0bAk+1YKUqmX1FKUqkFKUoBSlKAUpSgFKUoBSlKA6x9n34us/Ts/uuV2iuL/AGffi6z9Oz+65XaK839Hsf3B3aXgj8ueGmjVsRc5bBbwV/YsrJIkjq69u+8fUTNvWzJ52hGWBxdUMH7vJAVHMddxrZyEmIlhC1CWeJNotUbmnZGaBuwDgFgrshjYw0rI7x6emQeLLsY8nTR+kCfILczM+QR9K7HFvqj4xkoqjH95X5btNoOzEcsW3XpNprZIZGEbOf8AdIG8ACpvXaO0HN06pLV5QFVAthSVNnIsQxCljcdhttOwwABFKGoblm1PQWyIgd4iZie1Tl/xbcdSDZsZMzFmxY+ZAkAFttsj33LH3MpQfBI6i5J7hFzT2tM6W9agBbPlvGQPKYTlbdSTFwe/UkAgqHNP49oksX3tW7nMVQsNsJlQ3p9aycW44+oUq6WVGYfoTAyFwgb9iPT5D2rcPiy6zl3S2xyZwCCVDtbS3JViQR+Ere8zvDMCjGSdSSlGSoQNxCphgQfYiD/I16LZIkAkb7wY2GR3+Sgn6CamP7y3MMOVYjBUnBi2K2+SBkWnyVj4d4ivWbfLTHEGQSDI3DDsQDDgNuDPYypKn6VlgxSNe5HfdX3GDyJnpbbGCZ22gEfzFfPJaA2LYkwDBgkCSAe0wD/KrCnjXUDLFbK5OXICN5mYsTu3fJ2M9+rvssR/CeP3tOAtsjEZ7MMpDqUgz2ADMREb3H7hiKlZYLSGTQGmfIrg2QElcTIHuR3A3H86+XssO6sN8dwRvscfrBG3zqXveJ7zX31DC2XuWxbIxIUKCpGIDSCMBvO3p6R7rfFF+7OQQE9iAwK7EdPVAMO/V5hmYI2hWWBSOSIawwJBVgVEkQZA9yPQb18KpPYE7E7b7DufpUld49da7fvMQXvo6N5gArwIQBtoAAAMiO4NYLHEChu4pbAu22tlSGdVVirSmbEhg1tSCSSCKvUlI5NOlKVowKUpQClKUApSlAKUpQClKUB1j7PvxdZ+nZ/dcrtFcX+z78XWfp2f3XK7RXm/o9j+4O7S8EfkPUedv+R/rWOrD4l4PasoXtu7PzghVgAOq3zJUjuNwJ29RvE1g13CbKMFF+JjEsogg5Y3CQZRGhT2JXMT2Nd6mqHK4OpC0qWscMtm8bZuEAWWuHYSrLaNwoT6hYMlQSQIAkyNjUeHkUMfvVrpZk3BXqVM43PcmBt/77UvRLGQNKsOr4NpVchNWjpNwLuqnps5qxbywXKpBgk5e1QnJHKzyM5444tEYzOfaf8Ab39aqkmHBow0qc0/BrVyybqXmBDXVW2yqXfl2hcBEMAs9Y3J7L718a7gtu2rMNQpGbqmyhnC2eatwAOYRiUWZkF+0gil6LtyIalTGl4XYYsrapAcTiY6MgQDJJnGSQIGTBS0DpDbjeGrZyI1NpQqyVYhmUhAzISIXIHMenl9TIEvSJtsrdKlrfCLZuuh1VkIoONwkFXI5e0AkgfiebcdDe1beq8P2UW5lq7QupkQp2yAEhYmQxP1EEetL0NuRXqVLabhFth16qwhxcwWVt1IASVO5Yb+0epMgbP93reTgau0VVMxcxbllZC7t6MWLDEZGLbmNgDb0NuRAUqf/u7bIcrrLL4oWCrJZiCZXvAPl3mCW2Jia9/8BZkg6yzBV8H3VSyXET13KkNcggfkncVL4l25FfpU9e4HbTJWvLkDfWS6Ipa2lpk2bcZG4ykemIPbvit8HssuS6u3srMQVKxi4T1OwYmRMEgrsJgL0NuRDUqXXggyYNqLS24fl3GIC3OWVBC7/wC7+YPsSM9zw8gRnGqtNC3XAG5ItsU2g+pA7wNxuaXom3IgaVla2GdhbDMsnHaWxnYsFkTHeNqxupUkEQQYIOxBHoQexrZmh5SjiCQdiDBB2II9CK+7tlljJWWZiQRMGDE94O1BQ+KV9IhIJAJA7kAkDud/bsf5V7yWxyxbE/mgx3jv277fWgodV+z78XWfp2f3XK7RXF/s+/F1n6dn91yu0V5v6PY/uDt0vBH5u8Z69Llgot7mEagHDbpHJg8uD5JO+w6ie/evOI8QBbp1KdTmQVytuW5svdAY4o+UlMejmDtjUdd4VYL3P8SuzdJ6BM2rlwjEvPnVU3iC31x1OIaC2lsOl5GJNscsMrOMrKuzErtAuFk7flrsUVRI+Lcl1JHR6xRqJ5qqv3QoCYKqRYgWyZ/ExYD0bIqBBnad1fEFPNK6nSSWBDMoaVwcQVDbsJ828q2MbYVz+laemmYWrQtvFv8A6x7n3ixbxtjrQKV+GDituSdwfQdyRFahb7vbxt3tPdxe4QD3hrKMzA5x/lBR6h1BUhoiu0ooDc/hetTqw8t960YuJeczGK3PwMUcBW2HWy779IJ/015f1ULdH3zRP0tubcs5KGShnZj6gbbAAEQtUalTaLu/wtmp4kWvXTnp8HsOAIsQGOnV8RBEfidGW8nIRExJ6jiCvzv8Vo5uM4Zmtk57BFbDNghYMTO+ygHsVFApTaQ3Sa4hxdr1pGZlDi+7BFkBZS31RJ2lT/Ix7VYNZxAEXFOo0rG6L+TrClSLMW4JJMEjGASZeZMQKLSq9NEWo0XjW8UKm6fvGkuEpeO1sNmXdCydbyJAJ9dgFGWyrqaHjJ+68rm2Uttb1A5eCg2youOpV3fLJ2uwD/AR1GqlSm2qDddS5trsLmovW9Rp+a33rJmAbmj/AA7JhbzbEswciZjFvcAaw8QG9YvrdayJtXIQIVYs7qIViYEhixjuF3n0qtKbaG6y96jiIVnZdRpDPOcAobpgm2CAeYRLclSFHz7yTUZq+Jl3vI123jbs6hbdxQqB8x6LkykuQRtJ/EJnYRV6UWmkHqtk5pvFV62gtotkIMoXDIDJy+2ZPYsY+u8kAj0+KrsoeXYGCMigW4XFipggHeMAN5HeZqCpVsjgzfLJYLHi++hBVbIYcyGCQ34hluoGT29frud6wXvEt5gQQglXTYN0q9zmEKMoXckZAZAEie0Q1KWRwL5ZLAfFt0hvw7MsLsEJuputmzSSZ3JIB2Bj2rGPFN6Ii33bupY9dzmsOpjAJ227AmIJJqDpSyOBfLJP2fF19PKtodRY9B3JZnM9XbrYfQ++9ad/jt1lKkIJFwEhYJF1kZhE4/5ajt/73qMpVsjgXyydY+z78XWfp2f3XK7RXF/s+/F1n6dn91yu0V5/6PY/uDr0vBH5+1ei0qTOuuK+VzodLVvZSVVtwTBAkbdQg7ExVd4XbXUXhZu3zyyivkqDYhEZlIAPlBdZ9So7TVyucT025GsDMLtwhblu3AwBtqASWITbMAdyZ2JxqC4bx1rqS16zZuNdfLJVCY8lFBwG/dBG8DfY7CuiNaff+GJUqaN/w7ZDMF1SkjOLeM3Bgjv1CQAJSJ/3A+8Rl/hvSTbzZ8gOSU/Fx5YY3CB2WTtt2I3qz67jAZLbG9YDBmYrirt16QTJtsCQLly5a3M7KewMwnBOIA32d3FkjTG2rKSsYW1tLBJJDYKNx6r7ma+kXKlTDjGtDI3BNKScddaVcoGXUSJgP0xAMgx3WY3IMeWuA2H7ayypxVirYk/DDNuGx2bIRO0Dc1NaziBAcNq9MxPMMLaEy1kwuWY2IgbzDGN4ga/HuLstu4V1OmvFnxKW7RQwbfnVp2GwBHyE7dNZUpff8K4xK9oNDauW8mvLbebmzEEQos4CBv1G5c37AWjtWxw3hVq7ZnmlL4Nw4RmuCBANl6lZnuQBvODRvAM3rGtG/e1CarTZMrJg1sMGEKgIAgLksHbygsNyCK8XU4ai9qU19sXGLAnBpdVa3cnEP2coAVBO2SwN1XV7ZLUaGs8MW7QJfVoAMhPLuCSoBgTEmG7Ce3rvHmt4JpQtw29YnRlCtDFwEVhjjEHLJf4CJ9dzX8V+/acHU6lUvB7j7jIFUUALtuCTcMD2RtjsK0hwHTAmddaYBSekQScTiASSPN3n07d6ib5ZGlwjT4loLCAFLuX4gUgOjkIbdtsoXvDNcWe3QK++O8P09tQbF7mnODuvYKCTAgjqkA9jHptP3d4NYUwNXbfa5uIVZW0HTctJBc4bDuD9RrcW4batAFNQl/eCqAqYgmZJI9I/iO9bT7dSNfwjKVOa3hGnGZt6pCBzMUJUs2DAKM9llwchtsPcgivviPA9OhuG3rbThUuOoxMtj5bcgxkR69u3vtb0Z22QFKsGp4FY6ymrtwtu44UwzHAAhMgQpZp27eg3Mxj13B7C5FNXbaFuMF2YkpGK5AxLTO3b5wYXom2yDpSlbMClKUApSlAKUpQClKUB1j7PvxdZ+nZ/dcrtFcX+z78XWfp2f3XK7RXm/o9j+4O7S8EfknXaS4hYvbdRkRLKyiTJiSO8b1gu2WXZlZdg24I2PY7+h96vXiLS81GS7qcbfOVla4jBQWF1QizBA5YtMwG2RcjL8uPXqMlnXW0yIdle0QHzVi91l9Uc3HGJ2OQG20di1Oh8HpFKGnctiEYtBOIUloAyJjvAUE/QTXxcUqSrAgjYgiCPkQe1WXT3ltathduzbXTFJVVHTyRjbCXCQx7bMdz39altTxPIODrtKYLdrLS02z2M9ocqJPdQNyAtVzeCLTWShmvMqvS37Je451ls3nZla7gsRy1CnFspXNVaQRv22BAX+KzzR95stLXd0CWkbLSDFgj7gB7ap3A622G9Nx4G0slGcRsdjAO+2xEg/Qgg/wAa+2ssFDlWCEwGg4k+wbsT8qs9jxA8vbFy1y+SSHNsKWZLC4oTcad2QITuW3J23HiatbWlm3ds84vdDWwAUVHsqWZZ7sfu1ofNmZfcVb3gbayVi9aZCVdSpHcMCpGwO4PyIP8AGvHUgwRB22Ox3Ejv7gg/xroN/ido6m6v3xeQVcrcCjLmMthWgEQRimUxJKsO5iq4ni+/BBW1BTCChMSuOQYmcu287wKinJ8ElCK5IK5aZYLKQD2kETsDtPfZlP0Ye9LqFSVYFWGxBBBH1B3Fbmp4tcuBg+LZszt093ZAhubdmgTttJJit654qvkMPw+rOegH4hLNE+5b122HtW6ywZpHJBA1muaZ1AZkYKexKkAyJ2JG+29S2r8U6i4rqSgW4rq4VcQQ+PzkRgO3zmZrHrPEd67b5dwW2XJn3WDmxclxB803bh9pc7bCJWWBSOSMt6d2EqjEb7hSRtE9vbJf/wBh714bTSVxOQBJEGQAMiSO4AAJ+grb4dxa7Zy5bea29uDuAHKklR+VpQbj2qS/vhqJJAtCVdfhg7XDLeYk7/OjcuEEo8sr01keywUMVYK0hWIIUx3g9j2qY1Him+6upFuHVkMIAYafzdzGTd58xmTWPQ+JL9lFtoVxVWUArkOpi5aDtlJO8dj9KtZYFI5IhdzA3JMADcyfT61kvWGUgMrKT2DAqTuV2B+YI+oNTR8XajpjlripRcUCwpZGgAbf5QE94JHrXzf8VX3RrbC2UZXUjAbB2ZiAe480fwHqJqVlgUjkh71hl8ysu7DqBXdTDDf1B2I9K85TRlicYmYMRIWZ9siB9SBUhqeOXHz2ReY11nxB6jfNsv5iYBNlO0RHzNaljWugIB2KNb33hXMsFnYTv/M1eodtTXpSlaMClKUB1j7PvxdZ+nZ/dcrtFcX+z78XWfp2f3XK7RXm/o9j+4O7S8EflTjXG7t8NbuEFOZmBv0kLy4WTssbwPXevLvH77GSy7sWYBVxdmyyLiOrLmNI7dXYbR5SvQUVTscjnKvc0tVqWuEFvyqqKB2CoMQB/AVhpStGRSlKEFKUoBSlKAUpSgFKUoBSlKAUpSgFKUoBSlKAUpSgFKUoDpf9imt5TawgqGNuzjlliSGubEqCR9Yq96zxA3MfG82OTRsRtJj0pSvN/R7Gd2l4I//Z"/>
          <p:cNvSpPr>
            <a:spLocks noChangeAspect="1" noChangeArrowheads="1"/>
          </p:cNvSpPr>
          <p:nvPr/>
        </p:nvSpPr>
        <p:spPr bwMode="auto">
          <a:xfrm>
            <a:off x="155575" y="-10795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24582" name="AutoShape 16" descr="data:image/jpeg;base64,/9j/4AAQSkZJRgABAQAAAQABAAD/2wCEAAkGBxQTEhUUExQVFhQXFhcYGBcYGBUUGBobFxgYFx0YGBcYHyggHBwnGxMZIT0iJSkrLi4vGB8zODMsOSktLi4BCgoKDg0OGxAQGy8kICQsLSwsLCwwNCwsLCwsLDQsLCwsLCwyLywsLCwsNCwsLCwsLDQsLCwsLCwsLCwsLCwsLP/AABEIAOcA2gMBIgACEQEDEQH/xAAcAAEAAgMBAQEAAAAAAAAAAAAABQYDBAcBAgj/xAA/EAACAQMCBAQDBgMIAgEFAAABAhEAAxIEIQUTIjEGMkFRM2FxCBQjQnOygZGxBxYkQ1JicvAVoYI0NUSS0f/EABkBAQEBAQEBAAAAAAAAAAAAAAABAgQFA//EACcRAAIBAwMFAQEAAwEAAAAAAAABAhESUQMTQSExMjPwBGEiofHR/9oADAMBAAIRAxEAPwCqeLOIG7ZKs1uBdRlAgOA1mCnT3Knck+XJBMkqIvV8dNxpazag+YEEyDlKKxMpbl9lWMcVg7TW3x9/wyMrZ6rW359rP1PUPzn52hIjAV2vUhFWnHqSaZK6TjZS+LvLVoRUgkgkKAMi46szju3qGYbA7S+msHVWyUXRaccx8RCEhuUgwKuDCEoCG3gt6zNVOpvQeIjb0505s2biFmeXWSGIgGfl7f0O9WUcEhPJZNU1xsg40cq18zzmnrsKHFpihAtgXFgDYYgbhSahrvGx92kW1libbGZfp0n3cNcaO5F0sBEFkO4gzqnjtrf/AAWmAJG0doCjYncbrO8zk3vNYNfxkXAQun09o5lsltoTiRGEMCIHeY9vmTiMHyjbmslgsXBcR7y2eGsCzOZLIY2JVUZQQPw3HyDSe2R0uBO+l1F20Llp+VbuMDCujwbN1sC8eZbCjInpGRXcCfm/4t5hBfT28ld3UqcSC9vlkSVYlIAOOxlVgiK1L3HkOWOk0yZBhCoNgyBRjO4IIn+J9ZNFGXagc496kzo9SLguLc09vSWsbrkhCsfgmziFIy7Xy0j/AEjbzTtcRKDmW0taQoDdgHJbY5dqy3MUAtNw88iTvCMJEQKhwviC2ic7Nu6MSAGVNmJBDFsSxAgjGR37it8eILUsTodNvliAoULJBUGBuBuNoJ23Bkk4OpVqKhO8R0o/Fxt6DAJdI3VGHTaBZFGXVK5Dftc7LIrXuaB+ezKmiw5l6Am4IVFZVkQVWbK4tscmY9WcND3+PIwcLpNOgcODiiyMgoGDR0wVJ+eR+VYW4uvPe6thERkdOUphIe2bZmBv5i3pvHtRQkRziWfjYa6Lj3LfD82tNLo+8KqKGACbOOYsdoAEx3MRzm1hIsjT2WwcuCcWZenYuUAJOwAU9oAAhicFzj9o5/4LTCUdVKqBgzTD7ggldto9PSTWvxfjfPULybSRcNwFQNsixZAIjElgY/2j3NWMGuA5xyb7aI6W2Gc6S9mcACFcJkVcXGcLl2Vlx7gNO21fPiPTZ3Wt27CJbR3HMRFQMJ+sZASMcjGMQCGrT0nGkUDPS6e4YcElFUnIqQYUAAqFIH/L+etd4gDeN0WbKg4zaCKbcKFBAVgcZxnbfqO9VRlWpHKNKE1xvgDNfvML1iJJEsUmGRexnEdRIJMEKx/K0aOp8NXEBJu6cwtxiFuFj+G2JEYzJJ2H9KX+Ooysv3WwMhciFAVDcS2hZFjZgbIYGe5PpAGrwziQtBg1izeBUgcxBKz6hlhp+c7ekUSmkR2VN3WeGHQO3NskKLpALw7C0TMJvuQJAncEe4rT4Zwg3wxS7ZUqpJV3Ns+uwLLiSYnv9YpxPiSXccNPaswxPQo3n0aRuB6D5nvtGfT8bVVUNpdM7DKWZPNkQd1WAIAgRHee9X/KhP8ACpmPhdwyqb1jecocsRFzDtG5IKsO2zLJEitC7wzG81k3UmUCMJKMXZIlvygK5Yk9sSO9ausvB3ZgioGJIRRCqPYCsVaSfLMtx4RN6nwxdS2bhuacwjOVW8rOMe6kD83ptI279pznwjch2W7ZZENySHBcKj4SV8oLHygtBkCarkUipSWRWOCQ1ugVL3KW5zDmUJVfZyoxkwxIAaJHeJ2NYzohleAdSLQYhhBDxcW30mexzy9dh/GtSlaoyVWDp39h+eesCZBjbsgMvLJXqubxcIB/91c9fcPNudLDrbaV9z7NVS/sEshrusnLZLPZmT81z/SRNdZfgFgkkoxJMk8y93P/AMq879Hsf3B2aXgj8q3/ADt/yP8AWviuha9QXP8A9tuxcbqdzlsjOUUS2NoNIAG0QIG8aGt4Rc1A5dsaBIuk/hMVIJtglYxnABV37SfWTXatRHO9LBTKVs8S0Rs3Che25AByttmu4nZoE96leHhTqLmT2ROmZRjGBysKhAJaA4VmJJMBlb6Vty6VMKNXQgMh717XR9XxR1sgW9Rpy8cwYZlm5ejyHWzS0OFHUOpsZB3Wqzc8N2hzANWmSCQrBFDxbVyFYXCJBdQT28xBOJFZjqJ9zT0sFepU9pfD9s2Dduaq1baWHLgO3TbN2SVbaVX27sBuTFZb/hhFJjVWmUF9xgNlti4Cyl5GW42nHpnvtb4k25FcpVn1nhezbJnW2yASJVVbYJzCYFz0EiBJnEfmFVgVYyT7GZRa7ilKVoyKUpQClKUApSlAKUpQClKUApSlAKUpQHWPs+/F1n6dn91yu0Vxf7PvxdZ+nZ/dcrtFeb+j2P7g7tLwRwXiJU3S6/8AjdRlcIL3ZBBQMhQqxY8v8KQe2VxYmQTVbXhdmUEX9N2TZ7mDnK2jk4wdlLlSe8o2wq08U1RuOZfh96W35wNuMC93GBkpULqccsp2PqGJ1LmnNsAXE4WSMQxuF2uAWrCgSAkqpW0DiBuX2HVXTGTS6GJJPuVDimgNh8C9q5tOVps17lYmBvKn/wBe9S3CbjDVFlu27ZFkHNIKSLKQILiWDBSRJl1MqRIr58SaEnK+Puq21ZbYFiVDErzAyrEHpeJn8m/z+uEu33pirWchY6YIW0x5KgISXAknYyYynYRt9G6xPmlSRZrTdbKmus2esHE9pXT2wGEXCsIzZECQSN8gIGXinEbr8xk1OnTBnZQoW2LhFkFIPMJEMwbFtunfLEg64ualjdVLmibIjIC/efZbIWQSJxgSW7kgb+pp/EuDC0hcX7VyLptwhBJGCutxfdDkR6QV9Z2+UYpvqfSUmkTnH/FVwXjy2Q9mDKpTEtaACwHYGGCPuWGSAdgQacBXtK6IxUV0OeUnIUpStGBSlKAUpSgFKUoBSlKAUpSgFKUoBSlKAUpSgOsfZ9+LrP07P7rldori/wBn34us/Ts/uuV2ivN/R7H9wd2l4I/Ieo87f8j/AFrFFTfH+E2rSl7epW83NxKBVUiVLz5ySOyyBEyJkRXxq+DophdRbbfFTNsBj1QZV2xQ4iGaIyGQUb13qSocrgyHr2pTScKR7wtm+iqUVszjsSFJQy4TIZH88dJ3nprzW8IFsSdTp2IcqcGdx5FcMMUkqcisxEqatyJYyLivasOs8Mop6NZpbg6+zgPKo7r0yRDBFE5bM8elZLnhRSRytXZujJg2MZKqpkLmKsZQnpmRErPc4zciXbkVqlTVzw/jlOq0hxDRhdLZFUDwsqO8xPuD32nBpeFo1rmG8qtF04dG3Lts4Bm4GlyoUQpHUN5hTbkSxkZSrG/hi3z2tjVIbKoWGpwAtswIHLBLxPf8x7dvWvH8OWQtxvvlolA0KOXL4gmBN31j5+YRO4E3Il25FdpVg1fhpFLhNXp2wZxLMtsMFVCCmLOSWLkARHQ29YtR4cKBj970TQrN03i04x0r0bscth6waXxJZIhKVu6jQBb1y1zUYILhFxSGR8LbOuJkeYqF+rep2P1Z4WWtG5zrCwlx8GuEXDyyBgFxPW2XSPWDuIrVUS1mhSpvW+HgmRXVaZlCsw/EhyFxEYrkMjlsoYyAe1a68IBu37fPs/hKzK+Q5d3FlGKtPcqxYbHyx8xLkWxkZSpzUeHMWIGq0hHWQTdgwhA3ABgnKQJMge+1a2r4PgpIv2bjLOaW3nED82RAVhJA6SSSe3YlchYyMpUvw/gJuorjUaRMgxxuXsHXFivUuO0xI77R2kVi1fCMEyW9ZuESWVGJxUEDKWABByWAJaTuBS5dhYyNpUpouCm4ivz9MmQY4vcKsMWCQVxMEzI9I9fSsPEeHraUEX7N1smBW3mYxJEyyiQY2I/pBK5diWs0aVLaThNt7l9DqLaC2SqOwGNw8zlruG6VMhiwyAWTuBWVfDhP/wCVop32N4jszrsSmO/LJG/YqTGQpci2MhKVLvwRVuWkbVaeHbEsrM4WLhSTAiMYcFioIPcVkXw8IUnU6ZZaGyuLKjNUy6SQdmyInYA7neF6FjL79n34us/Ts/uuV2iuNf2CW8dRrlkHFbQlTIMPdEg+orstef8Ao9j+4OvS8UfkHUMM23HmP9a+AwrpXEOKXOYrWtZw5wjEDNntNINxN05jysAHORIYd1JnS1fEbjrg9/hlwvddoZjctLhZVBcL3HME5Qox7yZ2Mdi1Hg+D0v6UOlXBW6pV+EhhccdMW1xayqbOsFkPNY77hrZ3PasHFNOLqkc3hNsByxNnmI3Rb3AhCWQz2WZft61q8m0VavkkfKtwt/h4lfik4z1+Tv5vL/8AHv6+lXVNcFFxl12nOLMyoYGRNqyYVTqcQJshcRK9TL5SUFlOhI6dTn2Y9xXoNdIu8UJvXFGu0oBZxzlnHazp4YBtTBJLsoLBoNlgDEqKl4n1I++Xij2LkmTctrnbcuBcZgLjXNwzle+2MCO1SM68Flp2qtSEJFeZj3FT/B/FV3TIEtpZOOYDMrFodlY7hgO6L6egqQtf2h6pVxw052UTyyJwUKDCsFGy9gAPYAQKrcsf7MpRyVEMPcUmrHxzxhe1aYXrdmJyGAdCGCsgPnMgByYPrEyJB07HH3WwLBt2XQBwM0zIzJbJZMBgXaGAkZnvtFq6diNRyRFCw9xUh/5ZuZecJaXmo9soictEV4+GiEARAiZ9zJ3qV4f40v2LXJt27At4ssFbjEB2ZjDG5Pdz3mjb4QSjkrOY9xTMe4q1XvHmqbIsLUstxSwV1YC6wYgEPIgIqg9wEX1E1iTxrqQzt0HPnSDzSBz2ts2P4mwBtAD2Bbv6Sssf7LSGStg17UjxfjD6g9SIvXceEzjK7iWPWzEAlZgECSx9ajq0jDpXoKUpVIKUpQClKUApSlAdY+z78XWfp2f3XK7RXF/s+/F1n6dn91yu0V5v6PY/uDu0vBH5e1/iZ3di1nTM2bHJ7XNbycoCbrN0jzBTK5bkGsNvxEykEWdOGEDIJcDELY+74lg84lNyBALb/KorUjrb/kf61jNd6iqHK5yqWPVeMblw5XNNonaTu1jIwWZsfN2lz895md6w6rxQ9wktp9HmSxLmwrMSVxklyciO4mRIBINQVCKWRG5IyG8Ta5UCMsp3y8uMd4j+E/OrNrPH2qughxa3LGQLqnqDL6XNwA5iZ7A9xNVWKVXFPuRTkiZ1HiS45JKWtxeH+d2v2Usv/mf6bakT2bf5V7xvxLd1KlHS0oNwXOhWXqAcerHY8xjHv7b1CmvSKWRF8meUpStGBSlKAUpSgFKUoBSlKAUpSgFKUoBSlKAUpSgOsfZ9+LrP07P7rldpri32ffi6z9Oz+65XaK839Hsf3B3aXgj8z+K+KveslHu22Auoyos5CbMFRDsOkncwZL+YHJFltYguFo1VhmLv0llweLWcMHvsFts9xkhYxKysRIgeP3ptMvMtnrtdIHV02cYyybdJgn1zUSMcFsNnxPnZDG/p0IvOQhtMp67D8y4QLs4l71z5knYE9NdLTtVD516mlqtJaS5zfvSMRbe30i1ELpiFBJvB83HSGBJmBMQK0k48wstcZNG93JF5dyw73SiW0UHImMITt33MQNht67U39bpfxruktItwxLOGyNoOBIZlIxAEdwfN1V9a3ipa4S97Sv13RmEUjFtNA6s+ZhLMAqkkMXJklFNX9DJF79g22QarSMFcIA1sMIFhLXOQNex2UdwO6vjJMGO4hqbPOe0raJrRtseYli0kscbWKs96FIVC/nAOTkyWFRV3jxNs3OXplbNhy1tBZW5YNsmQ2YUAbAQMnJM7ASnHrNq6LoXUaPe8bjXOzkrbxi2qhjgYmATLHpEd5bR9RWq6GzxrWBkZ7R0V6+105Iunts8OjFrpY3GyxYBYIO5BMmvnWXGu2hYOt0aoqWwMXGRddOtrFnLEm3izoWB3329F0r+lxe5dOr0Tk2rlrFbjNkvIKf6gSYBXJmPVid5FRWn4Nbe3kNVZDydmbBYEbDOHLGZ8uMA7zANSXyI28EMK9qabgSdUavTSuf5wAcVRhie7Zcwjt3RvXatDimjFm4UF23dAAOds5IZHv7ivspJnwcWjUpSlaMilKUApSlAKUpQClKUApSlAKUpQClKUB1j7PvxdZ+nZ/dcrtFcX+z78XWfp2f3XK7RXm/o9j+4O7S8EflLiXE7jqyELhmu4B72lKKJJO+JO/cyB2CgRlWbXcaZLzi3b091SUuHoZkkWmUxbDwABecQROwkLECI4jxY3kKG3ZUFg0ohU7ILcTJ6YEx7/AMq7o1wc0kq9WaBEd/8Au8f1FKseq8aX7sm5b09xiT1PbLNBLHAEt5eoiPaPrWNvFRKEfd9Lkx3bliI5fLgA+sbzPoPnNrLBLY5K/NfQUkSAY9/T/u9T97xTcYGdPpIMyRYAmYETPsI+lfdvxjqOoBLLZsXKlGYElcSMctwROx9z6AAKywLY5K4R/wB+tI2n09/T+dTuq8RMylRp7AQqEBZC7gC2lr4sgkxa/rM1lfxdqGS4mFkrcuNdM2y8OUxJUMSo2BMEECT6bUrLAtjkrk16KnL3im42cWtMmYYEpbKGGUKYIaR5QfqBMjasQ8QvtNuwTFwM2BBfmoUYviwBJDEz7wfSrWWCUjkiVE9t9p/gPWgU+x/7P/8AD/I1P3vFF4yws2UzVkyt22tSGEGGRhJG59dzJmFx8Hia+FCm1aI65m2wyOFxWyxYAxz7jRGxcmpWWC2xyQQQxMGN94Pp3/lI/nXhUwDBg9j6GPY1ON4rulXXC0FdXVgouIOtAjEAPAMLMREsxgk1i/vDcFrkoltbWLDErzN3YMW65GQggGNg7e80rLBKRyQ52716UImQdu+3aff+Y/nU5qPFNx8ptafqUqYRgSGZXMnKTui9zECO1e3PFd0gjlafqtm0fwzJU4QCS25HKSJnyjvtSssFpHJA0pStnzFKUoBSlKAUpSgFKUoDrH2ffi6z9Oz+65Xaa4t9n34us/Ts/uuV2ivN/R7H9wd2l4I/LvhW+U1ysrIpDOMnmAGlWIEjJgrEgesVPc8BS2egchrxxtoIbl6ZXUJ1bjNAvy27TjUD4XA++SWVYLMGZS4UqZDQCIIjLvvEesVYU17KhK6nhwBdpCh1Am3iCCGEZCym3cGPbGuqfc+Wn2NHiPHQt0W50LIVya6tjNciIKdBkrtiJ3iJqI1WtZgNWLlsX2co1sAEqAgAfB8tjB32AMQN9pHU8aK3XQ3NOyNOd9Ld1t2sm1gGDTuu8KYnf0gfOovJqtNk9zS2bnNZigUWzAtN/u7EhREdz8oqpU4D6kfoPE121p/u4W01rIti6l+oggnvEwY7dtves6+LboZmFnTBmbKRaIIOIQ4kN0ghfTvvWHjei7v94tX2DYRaE9KoHz6RAXcjeCcG9jULW1GL60Pk5Sj0JnReJbtvTjT42ntBiwV1LbsGUnzATjcYdq+rnii6RdASyvNyyxQrjlbS2cAGgbWwe3ck1CUrVkcEvlkm7vie42f4WnXPIHG2V2dVUgQ2w6AfqN5G1aGs4i1y610rbUtEqttcBAC9KtMHpme8k+9adKKKRHNsldJx+5bs8jG21vr6XUtJeOrvswAIBERk3vWxqPFN12Zmt2JZrjHpeCb1tbTyucGVUHf13qCpSyJb5GfX6o3bjXCqqWMkKCFG0bAk+1YKUqmX1FKUqkFKUoBSlKAUpSgFKUoBSlKA6x9n34us/Ts/uuV2iuL/AGffi6z9Oz+65XaK839Hsf3B3aXgj8ueGmjVsRc5bBbwV/YsrJIkjq69u+8fUTNvWzJ52hGWBxdUMH7vJAVHMddxrZyEmIlhC1CWeJNotUbmnZGaBuwDgFgrshjYw0rI7x6emQeLLsY8nTR+kCfILczM+QR9K7HFvqj4xkoqjH95X5btNoOzEcsW3XpNprZIZGEbOf8AdIG8ACpvXaO0HN06pLV5QFVAthSVNnIsQxCljcdhttOwwABFKGoblm1PQWyIgd4iZie1Tl/xbcdSDZsZMzFmxY+ZAkAFttsj33LH3MpQfBI6i5J7hFzT2tM6W9agBbPlvGQPKYTlbdSTFwe/UkAgqHNP49oksX3tW7nMVQsNsJlQ3p9aycW44+oUq6WVGYfoTAyFwgb9iPT5D2rcPiy6zl3S2xyZwCCVDtbS3JViQR+Ere8zvDMCjGSdSSlGSoQNxCphgQfYiD/I16LZIkAkb7wY2GR3+Sgn6CamP7y3MMOVYjBUnBi2K2+SBkWnyVj4d4ivWbfLTHEGQSDI3DDsQDDgNuDPYypKn6VlgxSNe5HfdX3GDyJnpbbGCZ22gEfzFfPJaA2LYkwDBgkCSAe0wD/KrCnjXUDLFbK5OXICN5mYsTu3fJ2M9+rvssR/CeP3tOAtsjEZ7MMpDqUgz2ADMREb3H7hiKlZYLSGTQGmfIrg2QElcTIHuR3A3H86+XssO6sN8dwRvscfrBG3zqXveJ7zX31DC2XuWxbIxIUKCpGIDSCMBvO3p6R7rfFF+7OQQE9iAwK7EdPVAMO/V5hmYI2hWWBSOSIawwJBVgVEkQZA9yPQb18KpPYE7E7b7DufpUld49da7fvMQXvo6N5gArwIQBtoAAAMiO4NYLHEChu4pbAu22tlSGdVVirSmbEhg1tSCSSCKvUlI5NOlKVowKUpQClKUApSlAKUpQClKUB1j7PvxdZ+nZ/dcrtFcX+z78XWfp2f3XK7RXm/o9j+4O7S8EfkPUedv+R/rWOrD4l4PasoXtu7PzghVgAOq3zJUjuNwJ29RvE1g13CbKMFF+JjEsogg5Y3CQZRGhT2JXMT2Nd6mqHK4OpC0qWscMtm8bZuEAWWuHYSrLaNwoT6hYMlQSQIAkyNjUeHkUMfvVrpZk3BXqVM43PcmBt/77UvRLGQNKsOr4NpVchNWjpNwLuqnps5qxbywXKpBgk5e1QnJHKzyM5444tEYzOfaf8Ab39aqkmHBow0qc0/BrVyybqXmBDXVW2yqXfl2hcBEMAs9Y3J7L718a7gtu2rMNQpGbqmyhnC2eatwAOYRiUWZkF+0gil6LtyIalTGl4XYYsrapAcTiY6MgQDJJnGSQIGTBS0DpDbjeGrZyI1NpQqyVYhmUhAzISIXIHMenl9TIEvSJtsrdKlrfCLZuuh1VkIoONwkFXI5e0AkgfiebcdDe1beq8P2UW5lq7QupkQp2yAEhYmQxP1EEetL0NuRXqVLabhFth16qwhxcwWVt1IASVO5Yb+0epMgbP93reTgau0VVMxcxbllZC7t6MWLDEZGLbmNgDb0NuRAUqf/u7bIcrrLL4oWCrJZiCZXvAPl3mCW2Jia9/8BZkg6yzBV8H3VSyXET13KkNcggfkncVL4l25FfpU9e4HbTJWvLkDfWS6Ipa2lpk2bcZG4ykemIPbvit8HssuS6u3srMQVKxi4T1OwYmRMEgrsJgL0NuRDUqXXggyYNqLS24fl3GIC3OWVBC7/wC7+YPsSM9zw8gRnGqtNC3XAG5ItsU2g+pA7wNxuaXom3IgaVla2GdhbDMsnHaWxnYsFkTHeNqxupUkEQQYIOxBHoQexrZmh5SjiCQdiDBB2II9CK+7tlljJWWZiQRMGDE94O1BQ+KV9IhIJAJA7kAkDud/bsf5V7yWxyxbE/mgx3jv277fWgodV+z78XWfp2f3XK7RXF/s+/F1n6dn91yu0V5v6PY/uDt0vBH5u8Z69Llgot7mEagHDbpHJg8uD5JO+w6ie/evOI8QBbp1KdTmQVytuW5svdAY4o+UlMejmDtjUdd4VYL3P8SuzdJ6BM2rlwjEvPnVU3iC31x1OIaC2lsOl5GJNscsMrOMrKuzErtAuFk7flrsUVRI+Lcl1JHR6xRqJ5qqv3QoCYKqRYgWyZ/ExYD0bIqBBnad1fEFPNK6nSSWBDMoaVwcQVDbsJ828q2MbYVz+laemmYWrQtvFv8A6x7n3ixbxtjrQKV+GDituSdwfQdyRFahb7vbxt3tPdxe4QD3hrKMzA5x/lBR6h1BUhoiu0ooDc/hetTqw8t960YuJeczGK3PwMUcBW2HWy779IJ/015f1ULdH3zRP0tubcs5KGShnZj6gbbAAEQtUalTaLu/wtmp4kWvXTnp8HsOAIsQGOnV8RBEfidGW8nIRExJ6jiCvzv8Vo5uM4Zmtk57BFbDNghYMTO+ygHsVFApTaQ3Sa4hxdr1pGZlDi+7BFkBZS31RJ2lT/Ix7VYNZxAEXFOo0rG6L+TrClSLMW4JJMEjGASZeZMQKLSq9NEWo0XjW8UKm6fvGkuEpeO1sNmXdCydbyJAJ9dgFGWyrqaHjJ+68rm2Uttb1A5eCg2youOpV3fLJ2uwD/AR1GqlSm2qDddS5trsLmovW9Rp+a33rJmAbmj/AA7JhbzbEswciZjFvcAaw8QG9YvrdayJtXIQIVYs7qIViYEhixjuF3n0qtKbaG6y96jiIVnZdRpDPOcAobpgm2CAeYRLclSFHz7yTUZq+Jl3vI123jbs6hbdxQqB8x6LkykuQRtJ/EJnYRV6UWmkHqtk5pvFV62gtotkIMoXDIDJy+2ZPYsY+u8kAj0+KrsoeXYGCMigW4XFipggHeMAN5HeZqCpVsjgzfLJYLHi++hBVbIYcyGCQ34hluoGT29frud6wXvEt5gQQglXTYN0q9zmEKMoXckZAZAEie0Q1KWRwL5ZLAfFt0hvw7MsLsEJuputmzSSZ3JIB2Bj2rGPFN6Ii33bupY9dzmsOpjAJ227AmIJJqDpSyOBfLJP2fF19PKtodRY9B3JZnM9XbrYfQ++9ad/jt1lKkIJFwEhYJF1kZhE4/5ajt/73qMpVsjgXyydY+z78XWfp2f3XK7RXF/s+/F1n6dn91yu0V5/6PY/uDr0vBH5+1ei0qTOuuK+VzodLVvZSVVtwTBAkbdQg7ExVd4XbXUXhZu3zyyivkqDYhEZlIAPlBdZ9So7TVyucT025GsDMLtwhblu3AwBtqASWITbMAdyZ2JxqC4bx1rqS16zZuNdfLJVCY8lFBwG/dBG8DfY7CuiNaff+GJUqaN/w7ZDMF1SkjOLeM3Bgjv1CQAJSJ/3A+8Rl/hvSTbzZ8gOSU/Fx5YY3CB2WTtt2I3qz67jAZLbG9YDBmYrirt16QTJtsCQLly5a3M7KewMwnBOIA32d3FkjTG2rKSsYW1tLBJJDYKNx6r7ma+kXKlTDjGtDI3BNKScddaVcoGXUSJgP0xAMgx3WY3IMeWuA2H7ayypxVirYk/DDNuGx2bIRO0Dc1NaziBAcNq9MxPMMLaEy1kwuWY2IgbzDGN4ga/HuLstu4V1OmvFnxKW7RQwbfnVp2GwBHyE7dNZUpff8K4xK9oNDauW8mvLbebmzEEQos4CBv1G5c37AWjtWxw3hVq7ZnmlL4Nw4RmuCBANl6lZnuQBvODRvAM3rGtG/e1CarTZMrJg1sMGEKgIAgLksHbygsNyCK8XU4ai9qU19sXGLAnBpdVa3cnEP2coAVBO2SwN1XV7ZLUaGs8MW7QJfVoAMhPLuCSoBgTEmG7Ce3rvHmt4JpQtw29YnRlCtDFwEVhjjEHLJf4CJ9dzX8V+/acHU6lUvB7j7jIFUUALtuCTcMD2RtjsK0hwHTAmddaYBSekQScTiASSPN3n07d6ib5ZGlwjT4loLCAFLuX4gUgOjkIbdtsoXvDNcWe3QK++O8P09tQbF7mnODuvYKCTAgjqkA9jHptP3d4NYUwNXbfa5uIVZW0HTctJBc4bDuD9RrcW4batAFNQl/eCqAqYgmZJI9I/iO9bT7dSNfwjKVOa3hGnGZt6pCBzMUJUs2DAKM9llwchtsPcgivviPA9OhuG3rbThUuOoxMtj5bcgxkR69u3vtb0Z22QFKsGp4FY6ymrtwtu44UwzHAAhMgQpZp27eg3Mxj13B7C5FNXbaFuMF2YkpGK5AxLTO3b5wYXom2yDpSlbMClKUApSlAKUpQClKUB1j7PvxdZ+nZ/dcrtFcX+z78XWfp2f3XK7RXm/o9j+4O7S8EfknXaS4hYvbdRkRLKyiTJiSO8b1gu2WXZlZdg24I2PY7+h96vXiLS81GS7qcbfOVla4jBQWF1QizBA5YtMwG2RcjL8uPXqMlnXW0yIdle0QHzVi91l9Uc3HGJ2OQG20di1Oh8HpFKGnctiEYtBOIUloAyJjvAUE/QTXxcUqSrAgjYgiCPkQe1WXT3ltathduzbXTFJVVHTyRjbCXCQx7bMdz39altTxPIODrtKYLdrLS02z2M9ocqJPdQNyAtVzeCLTWShmvMqvS37Je451ls3nZla7gsRy1CnFspXNVaQRv22BAX+KzzR95stLXd0CWkbLSDFgj7gB7ap3A622G9Nx4G0slGcRsdjAO+2xEg/Qgg/wAa+2ssFDlWCEwGg4k+wbsT8qs9jxA8vbFy1y+SSHNsKWZLC4oTcad2QITuW3J23HiatbWlm3ds84vdDWwAUVHsqWZZ7sfu1ofNmZfcVb3gbayVi9aZCVdSpHcMCpGwO4PyIP8AGvHUgwRB22Ox3Ejv7gg/xroN/ido6m6v3xeQVcrcCjLmMthWgEQRimUxJKsO5iq4ni+/BBW1BTCChMSuOQYmcu287wKinJ8ElCK5IK5aZYLKQD2kETsDtPfZlP0Ye9LqFSVYFWGxBBBH1B3Fbmp4tcuBg+LZszt093ZAhubdmgTttJJit654qvkMPw+rOegH4hLNE+5b122HtW6ywZpHJBA1muaZ1AZkYKexKkAyJ2JG+29S2r8U6i4rqSgW4rq4VcQQ+PzkRgO3zmZrHrPEd67b5dwW2XJn3WDmxclxB803bh9pc7bCJWWBSOSMt6d2EqjEb7hSRtE9vbJf/wBh714bTSVxOQBJEGQAMiSO4AAJ+grb4dxa7Zy5bea29uDuAHKklR+VpQbj2qS/vhqJJAtCVdfhg7XDLeYk7/OjcuEEo8sr01keywUMVYK0hWIIUx3g9j2qY1Him+6upFuHVkMIAYafzdzGTd58xmTWPQ+JL9lFtoVxVWUArkOpi5aDtlJO8dj9KtZYFI5IhdzA3JMADcyfT61kvWGUgMrKT2DAqTuV2B+YI+oNTR8XajpjlripRcUCwpZGgAbf5QE94JHrXzf8VX3RrbC2UZXUjAbB2ZiAe480fwHqJqVlgUjkh71hl8ysu7DqBXdTDDf1B2I9K85TRlicYmYMRIWZ9siB9SBUhqeOXHz2ReY11nxB6jfNsv5iYBNlO0RHzNaljWugIB2KNb33hXMsFnYTv/M1eodtTXpSlaMClKUB1j7PvxdZ+nZ/dcrtFcX+z78XWfp2f3XK7RXm/o9j+4O7S8EflTjXG7t8NbuEFOZmBv0kLy4WTssbwPXevLvH77GSy7sWYBVxdmyyLiOrLmNI7dXYbR5SvQUVTscjnKvc0tVqWuEFvyqqKB2CoMQB/AVhpStGRSlKEFKUoBSlKAUpSgFKUoBSlKAUpSgFKUoBSlKAUpSgFKUoDpf9imt5TawgqGNuzjlliSGubEqCR9Yq96zxA3MfG82OTRsRtJj0pSvN/R7Gd2l4I//Z"/>
          <p:cNvSpPr>
            <a:spLocks noChangeAspect="1" noChangeArrowheads="1"/>
          </p:cNvSpPr>
          <p:nvPr/>
        </p:nvSpPr>
        <p:spPr bwMode="auto">
          <a:xfrm>
            <a:off x="155575" y="-10795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/>
          </a:p>
        </p:txBody>
      </p:sp>
      <p:grpSp>
        <p:nvGrpSpPr>
          <p:cNvPr id="24583" name="Group 1"/>
          <p:cNvGrpSpPr>
            <a:grpSpLocks/>
          </p:cNvGrpSpPr>
          <p:nvPr/>
        </p:nvGrpSpPr>
        <p:grpSpPr bwMode="auto">
          <a:xfrm>
            <a:off x="282575" y="1573213"/>
            <a:ext cx="4494213" cy="3097212"/>
            <a:chOff x="251471" y="1143000"/>
            <a:chExt cx="5415904" cy="5334000"/>
          </a:xfrm>
        </p:grpSpPr>
        <p:sp>
          <p:nvSpPr>
            <p:cNvPr id="19" name="Rounded Rectangle 18"/>
            <p:cNvSpPr/>
            <p:nvPr/>
          </p:nvSpPr>
          <p:spPr>
            <a:xfrm>
              <a:off x="1372530" y="2742379"/>
              <a:ext cx="4038493" cy="3734621"/>
            </a:xfrm>
            <a:prstGeom prst="roundRect">
              <a:avLst/>
            </a:prstGeom>
            <a:solidFill>
              <a:srgbClr val="398DA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pic>
          <p:nvPicPr>
            <p:cNvPr id="24589" name="Picture 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219200"/>
              <a:ext cx="2000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0" name="Picture 22" descr="iPhone_Small_U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57400" y="1219200"/>
              <a:ext cx="196850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1" name="Picture 4" descr="http://images.all-free-download.com/images/graphiclarge/csc_net_wan_cloud_clip_art_1922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133600"/>
              <a:ext cx="923925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1143000"/>
              <a:ext cx="183832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3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143000"/>
              <a:ext cx="92392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4" name="TextBox 15"/>
            <p:cNvSpPr txBox="1">
              <a:spLocks noChangeArrowheads="1"/>
            </p:cNvSpPr>
            <p:nvPr/>
          </p:nvSpPr>
          <p:spPr bwMode="auto">
            <a:xfrm>
              <a:off x="1600200" y="1676401"/>
              <a:ext cx="838200" cy="583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800" dirty="0">
                  <a:latin typeface="Arial Rounded MT Bold" charset="0"/>
                </a:rPr>
                <a:t>Mobile client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4301710" y="2513135"/>
              <a:ext cx="762780" cy="1914"/>
            </a:xfrm>
            <a:prstGeom prst="straightConnector1">
              <a:avLst/>
            </a:prstGeom>
            <a:ln w="31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ight Arrow Callout 67"/>
            <p:cNvSpPr/>
            <p:nvPr/>
          </p:nvSpPr>
          <p:spPr>
            <a:xfrm rot="5400000">
              <a:off x="2172872" y="3009704"/>
              <a:ext cx="760047" cy="1144016"/>
            </a:xfrm>
            <a:prstGeom prst="rightArrow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>
              <a:off x="3276304" y="2513135"/>
              <a:ext cx="762780" cy="1914"/>
            </a:xfrm>
            <a:prstGeom prst="straightConnector1">
              <a:avLst/>
            </a:prstGeom>
            <a:ln w="31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Callout 68"/>
            <p:cNvSpPr/>
            <p:nvPr/>
          </p:nvSpPr>
          <p:spPr>
            <a:xfrm rot="5400000">
              <a:off x="3848722" y="3009704"/>
              <a:ext cx="760047" cy="1144016"/>
            </a:xfrm>
            <a:prstGeom prst="rightArrow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80887" y="2950162"/>
              <a:ext cx="3147002" cy="7846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>
              <a:off x="2361856" y="2513135"/>
              <a:ext cx="762780" cy="1914"/>
            </a:xfrm>
            <a:prstGeom prst="straightConnector1">
              <a:avLst/>
            </a:prstGeom>
            <a:ln w="31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1676976" y="2513135"/>
              <a:ext cx="762780" cy="1914"/>
            </a:xfrm>
            <a:prstGeom prst="straightConnector1">
              <a:avLst/>
            </a:prstGeom>
            <a:ln w="31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3429082" y="3961736"/>
              <a:ext cx="1675850" cy="762782"/>
            </a:xfrm>
            <a:prstGeom prst="round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pic>
          <p:nvPicPr>
            <p:cNvPr id="24603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313" y="4267200"/>
              <a:ext cx="446087" cy="423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4" name="TextBox 32"/>
            <p:cNvSpPr txBox="1">
              <a:spLocks noChangeArrowheads="1"/>
            </p:cNvSpPr>
            <p:nvPr/>
          </p:nvSpPr>
          <p:spPr bwMode="auto">
            <a:xfrm>
              <a:off x="3885269" y="3940174"/>
              <a:ext cx="1447800" cy="90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400" dirty="0"/>
                <a:t>Bluemix Tooling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676709" y="4114839"/>
              <a:ext cx="1522804" cy="175248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3958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606" name="TextBox 37"/>
            <p:cNvSpPr txBox="1">
              <a:spLocks noChangeArrowheads="1"/>
            </p:cNvSpPr>
            <p:nvPr/>
          </p:nvSpPr>
          <p:spPr bwMode="auto">
            <a:xfrm>
              <a:off x="1676400" y="5605463"/>
              <a:ext cx="1447800" cy="53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400" dirty="0"/>
                <a:t>VM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829755" y="5224836"/>
              <a:ext cx="1218625" cy="39096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3958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/>
                <a:t>Application Manager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829755" y="4257006"/>
              <a:ext cx="608357" cy="39096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3958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/>
                <a:t>App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980887" y="4407376"/>
              <a:ext cx="610270" cy="393694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3958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/>
                <a:t>App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133933" y="4560479"/>
              <a:ext cx="608357" cy="393694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3958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/>
                <a:t>App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285066" y="4713582"/>
              <a:ext cx="610269" cy="39095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3958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/>
                <a:t>App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505605" y="4877621"/>
              <a:ext cx="990971" cy="390959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F3958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/>
                <a:t>Service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656737" y="5027989"/>
              <a:ext cx="990971" cy="393694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F3958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/>
                <a:t>Service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809783" y="5181092"/>
              <a:ext cx="990971" cy="393694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F3958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/>
                <a:t>Service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962828" y="5334195"/>
              <a:ext cx="990971" cy="39096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F3958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/>
                <a:t>Service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829755" y="5943874"/>
              <a:ext cx="3124044" cy="38002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3958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Open Stack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51471" y="4516735"/>
              <a:ext cx="989058" cy="393694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F3958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tx1"/>
                  </a:solidFill>
                </a:rPr>
                <a:t>External Services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973771" y="4954172"/>
              <a:ext cx="455311" cy="0"/>
            </a:xfrm>
            <a:prstGeom prst="straightConnector1">
              <a:avLst/>
            </a:prstGeom>
            <a:ln w="31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1142962" y="4418312"/>
              <a:ext cx="610270" cy="2733"/>
            </a:xfrm>
            <a:prstGeom prst="straightConnector1">
              <a:avLst/>
            </a:prstGeom>
            <a:ln w="31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296008" y="2362356"/>
              <a:ext cx="738445" cy="1531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91845" y="2367824"/>
              <a:ext cx="610270" cy="1531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97769" y="2370558"/>
              <a:ext cx="814968" cy="1531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98825" y="2376025"/>
              <a:ext cx="945057" cy="1503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22318" y="2376025"/>
              <a:ext cx="945057" cy="1503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625" name="TextBox 60"/>
            <p:cNvSpPr txBox="1">
              <a:spLocks noChangeArrowheads="1"/>
            </p:cNvSpPr>
            <p:nvPr/>
          </p:nvSpPr>
          <p:spPr bwMode="auto">
            <a:xfrm>
              <a:off x="381001" y="2286000"/>
              <a:ext cx="838200" cy="37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800" dirty="0">
                  <a:latin typeface="Arial Rounded MT Bold" charset="0"/>
                </a:rPr>
                <a:t>Internet</a:t>
              </a:r>
            </a:p>
          </p:txBody>
        </p:sp>
      </p:grpSp>
      <p:pic>
        <p:nvPicPr>
          <p:cNvPr id="2458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1576388"/>
            <a:ext cx="3989387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Rectangle 20"/>
          <p:cNvSpPr>
            <a:spLocks noChangeArrowheads="1"/>
          </p:cNvSpPr>
          <p:nvPr/>
        </p:nvSpPr>
        <p:spPr bwMode="auto">
          <a:xfrm>
            <a:off x="508000" y="746125"/>
            <a:ext cx="819785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84000"/>
              </a:lnSpc>
              <a:buClr>
                <a:srgbClr val="FFFFFF"/>
              </a:buClr>
              <a:buSzPct val="100000"/>
            </a:pPr>
            <a:r>
              <a:rPr lang="en-US" altLang="en-US" sz="2400" b="1" dirty="0">
                <a:solidFill>
                  <a:srgbClr val="000000"/>
                </a:solidFill>
                <a:sym typeface="Arial" charset="0"/>
              </a:rPr>
              <a:t>DataPower</a:t>
            </a:r>
            <a:r>
              <a:rPr lang="en-US" altLang="en-US" sz="2400" dirty="0">
                <a:sym typeface="Arial" charset="0"/>
              </a:rPr>
              <a:t> has been trusted to be the exclusive </a:t>
            </a:r>
            <a:r>
              <a:rPr lang="en-US" altLang="en-US" sz="2400" b="1" dirty="0">
                <a:solidFill>
                  <a:srgbClr val="000000"/>
                </a:solidFill>
                <a:sym typeface="Arial" charset="0"/>
              </a:rPr>
              <a:t>gateway</a:t>
            </a:r>
            <a:r>
              <a:rPr lang="en-US" altLang="en-US" sz="2400" dirty="0">
                <a:sym typeface="Arial" charset="0"/>
              </a:rPr>
              <a:t> for </a:t>
            </a:r>
            <a:r>
              <a:rPr lang="en-US" altLang="en-US" sz="2400" b="1" dirty="0">
                <a:solidFill>
                  <a:srgbClr val="008ABF"/>
                </a:solidFill>
                <a:sym typeface="Arial" charset="0"/>
              </a:rPr>
              <a:t>Bluemix</a:t>
            </a:r>
            <a:r>
              <a:rPr lang="en-US" altLang="en-US" sz="2400" dirty="0">
                <a:sym typeface="Arial" charset="0"/>
              </a:rPr>
              <a:t>, IBM’s global Platform as a Service</a:t>
            </a:r>
            <a:endParaRPr lang="en-US" altLang="en-US" sz="2400" b="1" dirty="0">
              <a:sym typeface="Arial" charset="0"/>
            </a:endParaRPr>
          </a:p>
        </p:txBody>
      </p:sp>
      <p:pic>
        <p:nvPicPr>
          <p:cNvPr id="24586" name="Picture 6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2627313"/>
            <a:ext cx="21685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Title 1"/>
          <p:cNvSpPr txBox="1">
            <a:spLocks/>
          </p:cNvSpPr>
          <p:nvPr/>
        </p:nvSpPr>
        <p:spPr bwMode="auto">
          <a:xfrm>
            <a:off x="293688" y="44450"/>
            <a:ext cx="839311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800" dirty="0">
                <a:solidFill>
                  <a:schemeClr val="accent1"/>
                </a:solidFill>
                <a:latin typeface="Calibri Light" charset="0"/>
              </a:rPr>
              <a:t>Did you know?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6"/>
          <p:cNvSpPr>
            <a:spLocks noChangeArrowheads="1"/>
          </p:cNvSpPr>
          <p:nvPr/>
        </p:nvSpPr>
        <p:spPr bwMode="auto">
          <a:xfrm>
            <a:off x="90488" y="719138"/>
            <a:ext cx="3106737" cy="442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34950" indent="-2349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63550" indent="-238125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altLang="en-US" sz="900" b="1" dirty="0">
                <a:solidFill>
                  <a:srgbClr val="000000"/>
                </a:solidFill>
                <a:sym typeface="Arial" charset="0"/>
              </a:rPr>
              <a:t>Data format &amp; language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JavaScript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JSON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JSON Schema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REST, SOAP 1.1, 1.2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WSDL 1.1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XML 1.0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XML Schema 1.0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XPath 1.0, XPath 2.0 (XQuery only)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XSLT 1.0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XQuery 1.0, JSONiq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</a:pPr>
            <a:endParaRPr lang="en-US" altLang="en-US" sz="900" dirty="0">
              <a:solidFill>
                <a:srgbClr val="000000"/>
              </a:solidFill>
              <a:sym typeface="Arial" charset="0"/>
            </a:endParaRPr>
          </a:p>
          <a:p>
            <a:pPr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altLang="en-US" sz="900" b="1" dirty="0">
                <a:solidFill>
                  <a:srgbClr val="000000"/>
                </a:solidFill>
                <a:sym typeface="Arial" charset="0"/>
              </a:rPr>
              <a:t>Security policy enforcement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OAuth 2.0, OpenID Connect, Social Login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JWE, JWS, JWT, JWK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SAML 1.0/1.1/2.0, SAML Tkn Profile, SAML queries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XACML 2.0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Kerberos (including S4U2Self</a:t>
            </a:r>
            <a:r>
              <a:rPr lang="en-US" altLang="en-US" sz="900" b="1" dirty="0">
                <a:solidFill>
                  <a:srgbClr val="000000"/>
                </a:solidFill>
                <a:sym typeface="Arial" charset="0"/>
              </a:rPr>
              <a:t>, </a:t>
            </a: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S4U2Proxy)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SPNEGO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RADIUS, RSA SecurID OTP using RADIUS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LDAP versions 2 and 3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Lightweight Third-Party Authentication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Microsoft Active Directory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FIPS 140-2 Level 3 (w/ optional HSM)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FIPS 140-2 Level </a:t>
            </a:r>
            <a:r>
              <a:rPr lang="en-US" altLang="en-US" sz="900" dirty="0">
                <a:solidFill>
                  <a:srgbClr val="000000"/>
                </a:solidFill>
              </a:rPr>
              <a:t>1 (w/ certified crypto module) </a:t>
            </a: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SAF &amp; IBM RACF® integration with z/OS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Internet Content Adaptation Protocol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W3C XML Encryption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W3C XML Signature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S/MIME encryption and digital signature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WS-Security 1.0, 1.1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WS-I Basic Security Profile 1.0, 1.1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WS-SecurityPolicy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solidFill>
                  <a:srgbClr val="000000"/>
                </a:solidFill>
                <a:sym typeface="Arial" charset="0"/>
              </a:rPr>
              <a:t>WS-SecureConversation 1.3 </a:t>
            </a:r>
          </a:p>
        </p:txBody>
      </p:sp>
      <p:sp>
        <p:nvSpPr>
          <p:cNvPr id="60418" name="Rectangle 6"/>
          <p:cNvSpPr>
            <a:spLocks noChangeArrowheads="1"/>
          </p:cNvSpPr>
          <p:nvPr/>
        </p:nvSpPr>
        <p:spPr bwMode="auto">
          <a:xfrm>
            <a:off x="3411538" y="728663"/>
            <a:ext cx="3011487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34950" indent="-234950"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1pPr>
            <a:lvl2pPr marL="463550" indent="-238125">
              <a:spcBef>
                <a:spcPts val="600"/>
              </a:spcBef>
              <a:buFont typeface="Arial" charset="0"/>
              <a:buChar char="–"/>
              <a:defRPr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2pPr>
            <a:lvl3pPr marL="1143000" indent="-228600">
              <a:spcBef>
                <a:spcPts val="600"/>
              </a:spcBef>
              <a:buFont typeface="Arial" charset="0"/>
              <a:buChar char="•"/>
              <a:defRPr sz="16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3pPr>
            <a:lvl4pPr marL="1600200" indent="-228600">
              <a:spcBef>
                <a:spcPts val="600"/>
              </a:spcBef>
              <a:buFont typeface="Arial" charset="0"/>
              <a:buChar char="–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4pPr>
            <a:lvl5pPr marL="2057400" indent="-228600">
              <a:spcBef>
                <a:spcPts val="600"/>
              </a:spcBef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9pPr>
          </a:lstStyle>
          <a:p>
            <a:pPr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</a:pPr>
            <a:r>
              <a:rPr lang="en-US" altLang="en-US" sz="900" b="1" dirty="0">
                <a:latin typeface="Arial" charset="0"/>
                <a:sym typeface="Arial" charset="0"/>
              </a:rPr>
              <a:t>Transport &amp; connectivity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HTTP, </a:t>
            </a:r>
            <a:r>
              <a:rPr lang="en-US" altLang="en-US" sz="900" dirty="0" smtClean="0">
                <a:latin typeface="Arial" charset="0"/>
                <a:sym typeface="Arial" charset="0"/>
              </a:rPr>
              <a:t>HTTP/2, HTTPS</a:t>
            </a:r>
            <a:r>
              <a:rPr lang="en-US" altLang="en-US" sz="900" b="1" dirty="0">
                <a:solidFill>
                  <a:srgbClr val="00649D"/>
                </a:solidFill>
                <a:latin typeface="Arial" charset="0"/>
                <a:sym typeface="Arial" charset="0"/>
              </a:rPr>
              <a:t>, </a:t>
            </a:r>
            <a:r>
              <a:rPr lang="en-US" altLang="en-US" sz="900" dirty="0">
                <a:latin typeface="Arial" charset="0"/>
                <a:sym typeface="Arial" charset="0"/>
              </a:rPr>
              <a:t>WebSocket Proxy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FTP, FTPS, SFTP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WebSphere MQ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WebSphere MQ File Transfer Edition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TIBCO EMS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WebSphere Java Message Service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IBM IMS Connect, &amp; IMS Callout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NFS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AS1, AS2, AS3, </a:t>
            </a:r>
            <a:r>
              <a:rPr lang="en-US" altLang="en-US" sz="900" dirty="0" smtClean="0">
                <a:latin typeface="Arial" charset="0"/>
                <a:sym typeface="Arial" charset="0"/>
              </a:rPr>
              <a:t>AS4, ebMS </a:t>
            </a:r>
            <a:r>
              <a:rPr lang="en-US" altLang="en-US" sz="900" dirty="0">
                <a:latin typeface="Arial" charset="0"/>
                <a:sym typeface="Arial" charset="0"/>
              </a:rPr>
              <a:t>2.0, CPPA 2.0, POP,  SMTP (B2B Module)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DB2, Microsoft SQL Server, Oracle, Sybase, IMS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endParaRPr lang="en-US" altLang="en-US" sz="900" dirty="0">
              <a:latin typeface="Arial" charset="0"/>
              <a:sym typeface="Arial" charset="0"/>
            </a:endParaRPr>
          </a:p>
          <a:p>
            <a:pPr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</a:pPr>
            <a:r>
              <a:rPr lang="en-US" altLang="en-US" sz="900" b="1" dirty="0">
                <a:latin typeface="Arial" charset="0"/>
                <a:sym typeface="Arial" charset="0"/>
              </a:rPr>
              <a:t>Transport Layer Security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latin typeface="Arial" charset="0"/>
                <a:sym typeface="Arial" charset="0"/>
              </a:rPr>
              <a:t>TLS versions 1.0, 1.1, and 1.2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latin typeface="Arial" charset="0"/>
                <a:sym typeface="Arial" charset="0"/>
              </a:rPr>
              <a:t>SSL versions 2 and 3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latin typeface="Arial" charset="0"/>
                <a:sym typeface="Arial" charset="0"/>
              </a:rPr>
              <a:t>SNI, PFS, ECC Ciphers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endParaRPr lang="en-US" altLang="en-US" sz="900" dirty="0">
              <a:latin typeface="Arial" charset="0"/>
              <a:sym typeface="Arial" charset="0"/>
            </a:endParaRPr>
          </a:p>
          <a:p>
            <a:pPr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</a:pPr>
            <a:r>
              <a:rPr lang="en-US" altLang="en-US" sz="900" b="1" dirty="0">
                <a:latin typeface="Arial" charset="0"/>
                <a:sym typeface="Arial" charset="0"/>
              </a:rPr>
              <a:t>Public key infrastructure (PKI)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latin typeface="Arial" charset="0"/>
                <a:sym typeface="Arial" charset="0"/>
              </a:rPr>
              <a:t>RSA, 3DES, DES, AES, SHA, X.509, CRLs, OCSP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latin typeface="Arial" charset="0"/>
                <a:sym typeface="Arial" charset="0"/>
              </a:rPr>
              <a:t>PKCS#1, PKCS#5, PKCS#7, PKCS#8, PKCS#10, PKCS#12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latin typeface="Arial" charset="0"/>
                <a:sym typeface="Arial" charset="0"/>
              </a:rPr>
              <a:t>XKMS for integration with Tivoli Security Policy Manager (TSPM)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endParaRPr lang="en-US" altLang="en-US" sz="900" dirty="0">
              <a:latin typeface="Arial" charset="0"/>
              <a:sym typeface="Arial" charset="0"/>
            </a:endParaRPr>
          </a:p>
          <a:p>
            <a:pPr defTabSz="914400">
              <a:spcBef>
                <a:spcPct val="0"/>
              </a:spcBef>
              <a:buClrTx/>
            </a:pPr>
            <a:r>
              <a:rPr lang="en-US" altLang="en-US" sz="900" b="1" dirty="0">
                <a:latin typeface="Arial" charset="0"/>
                <a:sym typeface="Arial" charset="0"/>
              </a:rPr>
              <a:t>Management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latin typeface="Arial" charset="0"/>
                <a:sym typeface="Arial" charset="0"/>
              </a:rPr>
              <a:t>Simple Network Management Protocol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latin typeface="Arial" charset="0"/>
                <a:sym typeface="Arial" charset="0"/>
              </a:rPr>
              <a:t>SYSLOG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Calibri" charset="0"/>
              <a:buChar char="‒"/>
            </a:pPr>
            <a:r>
              <a:rPr lang="en-US" altLang="en-US" sz="900" dirty="0">
                <a:latin typeface="Arial" charset="0"/>
                <a:sym typeface="Arial" charset="0"/>
              </a:rPr>
              <a:t>IPv4, IPv6</a:t>
            </a:r>
          </a:p>
        </p:txBody>
      </p:sp>
      <p:sp>
        <p:nvSpPr>
          <p:cNvPr id="60419" name="Rectangle 31"/>
          <p:cNvSpPr>
            <a:spLocks noChangeArrowheads="1"/>
          </p:cNvSpPr>
          <p:nvPr/>
        </p:nvSpPr>
        <p:spPr bwMode="auto">
          <a:xfrm>
            <a:off x="3579813" y="4805363"/>
            <a:ext cx="32766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1pPr>
            <a:lvl2pPr marL="742950" indent="-285750">
              <a:spcBef>
                <a:spcPts val="600"/>
              </a:spcBef>
              <a:buFont typeface="Arial" charset="0"/>
              <a:buChar char="–"/>
              <a:defRPr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2pPr>
            <a:lvl3pPr marL="1143000" indent="-228600">
              <a:spcBef>
                <a:spcPts val="600"/>
              </a:spcBef>
              <a:buFont typeface="Arial" charset="0"/>
              <a:buChar char="•"/>
              <a:defRPr sz="16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3pPr>
            <a:lvl4pPr marL="1600200" indent="-228600">
              <a:spcBef>
                <a:spcPts val="600"/>
              </a:spcBef>
              <a:buFont typeface="Arial" charset="0"/>
              <a:buChar char="–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4pPr>
            <a:lvl5pPr marL="2057400" indent="-228600">
              <a:spcBef>
                <a:spcPts val="600"/>
              </a:spcBef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9pPr>
          </a:lstStyle>
          <a:p>
            <a:pPr defTabSz="914400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100" b="1" i="1" dirty="0">
                <a:solidFill>
                  <a:srgbClr val="7889FB"/>
                </a:solidFill>
                <a:latin typeface="Arial" charset="0"/>
                <a:sym typeface="Arial" charset="0"/>
              </a:rPr>
              <a:t> </a:t>
            </a:r>
            <a:r>
              <a:rPr lang="en-US" altLang="en-US" sz="1100" b="1" i="1" dirty="0">
                <a:solidFill>
                  <a:srgbClr val="7889FB"/>
                </a:solidFill>
                <a:latin typeface="Arial" charset="0"/>
                <a:sym typeface="Arial" charset="0"/>
                <a:hlinkClick r:id="rId3"/>
              </a:rPr>
              <a:t>Link to Product Documentation</a:t>
            </a:r>
            <a:endParaRPr lang="en-US" altLang="en-US" dirty="0">
              <a:solidFill>
                <a:srgbClr val="BA006E"/>
              </a:solidFill>
              <a:latin typeface="Arial" charset="0"/>
              <a:sym typeface="Arial" charset="0"/>
            </a:endParaRPr>
          </a:p>
        </p:txBody>
      </p:sp>
      <p:sp>
        <p:nvSpPr>
          <p:cNvPr id="60420" name="Rectangle 6"/>
          <p:cNvSpPr>
            <a:spLocks noChangeArrowheads="1"/>
          </p:cNvSpPr>
          <p:nvPr/>
        </p:nvSpPr>
        <p:spPr bwMode="auto">
          <a:xfrm>
            <a:off x="6180138" y="733425"/>
            <a:ext cx="3048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34950" indent="-234950"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1pPr>
            <a:lvl2pPr marL="463550" indent="-238125">
              <a:spcBef>
                <a:spcPts val="600"/>
              </a:spcBef>
              <a:buFont typeface="Arial" charset="0"/>
              <a:buChar char="–"/>
              <a:defRPr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2pPr>
            <a:lvl3pPr marL="1143000" indent="-228600">
              <a:spcBef>
                <a:spcPts val="600"/>
              </a:spcBef>
              <a:buFont typeface="Arial" charset="0"/>
              <a:buChar char="•"/>
              <a:defRPr sz="16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3pPr>
            <a:lvl4pPr marL="1600200" indent="-228600">
              <a:spcBef>
                <a:spcPts val="600"/>
              </a:spcBef>
              <a:buFont typeface="Arial" charset="0"/>
              <a:buChar char="–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4pPr>
            <a:lvl5pPr marL="2057400" indent="-228600">
              <a:spcBef>
                <a:spcPts val="600"/>
              </a:spcBef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9pPr>
          </a:lstStyle>
          <a:p>
            <a:pPr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</a:pPr>
            <a:r>
              <a:rPr lang="en-US" altLang="en-US" sz="900" b="1" dirty="0">
                <a:latin typeface="Arial" charset="0"/>
                <a:sym typeface="Arial" charset="0"/>
              </a:rPr>
              <a:t>Web services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WS-I Basic Profile 1.0, 1.1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WS-I Simple SOAP Basic Profile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WS-Policy Framework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WS-Policy 1.2, 1.5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WS-Trust 1.3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WS-Addressing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WS-Enumeration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WS-Eventing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WS-Notification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Web Services Distributed Management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WS-Management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WS-I Attachments Profile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SOAP Attachment Feature 1.2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SOAP with Attachments (SwA)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Direct Internet Message Encapsulation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Multipurpose Internet Mail Extensions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XML-binary Optimized Packaging (XOP)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Message Transmission Optimization Mechanism (MTOM)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WS-MediationPolicy (IBM standard)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Universal Description, Discovery, and Integration (UDDI versions 2 and 3), UDDI version 3 subscription </a:t>
            </a:r>
          </a:p>
          <a:p>
            <a:pPr lvl="1" defTabSz="914400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Font typeface="Dotum" charset="-127"/>
              <a:buChar char="–"/>
            </a:pPr>
            <a:r>
              <a:rPr lang="en-US" altLang="en-US" sz="900" dirty="0">
                <a:latin typeface="Arial" charset="0"/>
                <a:sym typeface="Arial" charset="0"/>
              </a:rPr>
              <a:t>WebSphere Service Registry and Repository (WSRR)  </a:t>
            </a:r>
            <a:endParaRPr lang="en-US" altLang="en-US" sz="900" dirty="0">
              <a:solidFill>
                <a:srgbClr val="BA006E"/>
              </a:solidFill>
              <a:latin typeface="Arial" charset="0"/>
              <a:sym typeface="Arial" charset="0"/>
            </a:endParaRPr>
          </a:p>
        </p:txBody>
      </p:sp>
      <p:sp>
        <p:nvSpPr>
          <p:cNvPr id="60421" name="Title 1"/>
          <p:cNvSpPr>
            <a:spLocks noGrp="1"/>
          </p:cNvSpPr>
          <p:nvPr>
            <p:ph type="title"/>
          </p:nvPr>
        </p:nvSpPr>
        <p:spPr>
          <a:xfrm>
            <a:off x="125413" y="44450"/>
            <a:ext cx="8848725" cy="660400"/>
          </a:xfrm>
        </p:spPr>
        <p:txBody>
          <a:bodyPr/>
          <a:lstStyle/>
          <a:p>
            <a:r>
              <a:rPr lang="en-US" altLang="en-US" sz="2400" dirty="0">
                <a:latin typeface="Helvetica Neue Light" charset="0"/>
                <a:ea typeface="ＭＳ Ｐゴシック" charset="-128"/>
                <a:cs typeface="Calibri Light" charset="0"/>
              </a:rPr>
              <a:t>DataPower Gateway </a:t>
            </a:r>
            <a:r>
              <a:rPr lang="en-US" altLang="en-US" sz="2400" dirty="0" smtClean="0">
                <a:latin typeface="Helvetica Neue Light" charset="0"/>
                <a:ea typeface="ＭＳ Ｐゴシック" charset="-128"/>
                <a:cs typeface="Calibri Light" charset="0"/>
              </a:rPr>
              <a:t>V7.5.2: </a:t>
            </a:r>
            <a:r>
              <a:rPr lang="en-US" altLang="en-US" sz="2400" dirty="0">
                <a:latin typeface="Helvetica Neue Light" charset="0"/>
                <a:ea typeface="ＭＳ Ｐゴシック" charset="-128"/>
                <a:cs typeface="Calibri Light" charset="0"/>
              </a:rPr>
              <a:t>Supported standards &amp; protocols</a:t>
            </a:r>
          </a:p>
        </p:txBody>
      </p:sp>
    </p:spTree>
    <p:extLst>
      <p:ext uri="{BB962C8B-B14F-4D97-AF65-F5344CB8AC3E}">
        <p14:creationId xmlns:p14="http://schemas.microsoft.com/office/powerpoint/2010/main" val="787532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800" y="2087563"/>
            <a:ext cx="8242300" cy="61436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">
                <a:srgbClr val="00B0F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5602" name="Title 1"/>
          <p:cNvSpPr txBox="1">
            <a:spLocks/>
          </p:cNvSpPr>
          <p:nvPr/>
        </p:nvSpPr>
        <p:spPr bwMode="auto">
          <a:xfrm>
            <a:off x="941388" y="2165350"/>
            <a:ext cx="779621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defTabSz="3429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defTabSz="3429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1">
              <a:lnSpc>
                <a:spcPct val="95000"/>
              </a:lnSpc>
            </a:pPr>
            <a:r>
              <a:rPr lang="en-US" altLang="en-US" sz="2400" b="1" dirty="0">
                <a:solidFill>
                  <a:schemeClr val="bg1"/>
                </a:solidFill>
              </a:rPr>
              <a:t>See slide deck for Common Use Cases:</a:t>
            </a:r>
            <a:r>
              <a:rPr lang="en-US" altLang="en-US" sz="2100" b="1" dirty="0">
                <a:solidFill>
                  <a:srgbClr val="008ABF"/>
                </a:solidFill>
              </a:rPr>
              <a:t> </a:t>
            </a:r>
            <a:r>
              <a:rPr lang="en-US" altLang="en-US" b="1" dirty="0">
                <a:solidFill>
                  <a:schemeClr val="accent1"/>
                </a:solidFill>
                <a:hlinkClick r:id="rId2"/>
              </a:rPr>
              <a:t>slideshare.net/ibmdatapower/data-power-common-use-cases</a:t>
            </a:r>
            <a:endParaRPr lang="en-US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Light" charset="0"/>
                <a:ea typeface="ＭＳ Ｐゴシック" charset="-128"/>
                <a:cs typeface="Calibri Light" charset="0"/>
              </a:rPr>
              <a:t>Agenda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153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 typeface="Wingdings" charset="2"/>
              <a:buChar char="Ø"/>
            </a:pPr>
            <a:r>
              <a:rPr lang="en-US" altLang="en-US" sz="2400" dirty="0"/>
              <a:t>DataPower Gateway Overview</a:t>
            </a:r>
          </a:p>
          <a:p>
            <a:pPr>
              <a:spcBef>
                <a:spcPct val="50000"/>
              </a:spcBef>
              <a:buFont typeface="Wingdings" charset="2"/>
              <a:buChar char="Ø"/>
            </a:pPr>
            <a:r>
              <a:rPr lang="en-US" altLang="en-US" sz="2400" b="1" dirty="0"/>
              <a:t>DataPower Operations </a:t>
            </a:r>
            <a:r>
              <a:rPr lang="en-US" altLang="en-US" sz="2400" b="1" dirty="0" smtClean="0"/>
              <a:t>Dashboard</a:t>
            </a:r>
          </a:p>
          <a:p>
            <a:pPr>
              <a:spcBef>
                <a:spcPct val="50000"/>
              </a:spcBef>
              <a:buFont typeface="Wingdings" charset="2"/>
              <a:buChar char="Ø"/>
            </a:pPr>
            <a:r>
              <a:rPr lang="en-US" altLang="en-US" sz="2400" dirty="0" smtClean="0"/>
              <a:t>Recent </a:t>
            </a:r>
            <a:r>
              <a:rPr lang="en-US" altLang="en-US" sz="2400" dirty="0"/>
              <a:t>Releases</a:t>
            </a:r>
          </a:p>
          <a:p>
            <a:pPr>
              <a:spcBef>
                <a:spcPct val="50000"/>
              </a:spcBef>
              <a:buFont typeface="Wingdings" charset="2"/>
              <a:buChar char="Ø"/>
            </a:pPr>
            <a:r>
              <a:rPr lang="en-US" altLang="en-US" sz="2400" dirty="0"/>
              <a:t>What’s New in DataPower Gateway </a:t>
            </a:r>
            <a:r>
              <a:rPr lang="en-US" altLang="en-US" sz="2400" dirty="0" smtClean="0"/>
              <a:t>V7.5.2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40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Light" charset="0"/>
                <a:ea typeface="ＭＳ Ｐゴシック" charset="-128"/>
                <a:cs typeface="Calibri Light" charset="0"/>
              </a:rPr>
              <a:t>Agenda</a:t>
            </a: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153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 typeface="Wingdings" charset="2"/>
              <a:buChar char="Ø"/>
            </a:pPr>
            <a:r>
              <a:rPr lang="en-US" altLang="en-US" sz="2400" b="1" dirty="0"/>
              <a:t>DataPower Gateway Overview</a:t>
            </a:r>
          </a:p>
          <a:p>
            <a:pPr>
              <a:spcBef>
                <a:spcPct val="50000"/>
              </a:spcBef>
              <a:buFont typeface="Wingdings" charset="2"/>
              <a:buChar char="Ø"/>
            </a:pPr>
            <a:r>
              <a:rPr lang="en-US" altLang="en-US" sz="2400" dirty="0" smtClean="0"/>
              <a:t>DataPower Operations Dashboard</a:t>
            </a:r>
          </a:p>
          <a:p>
            <a:pPr>
              <a:spcBef>
                <a:spcPct val="50000"/>
              </a:spcBef>
              <a:buFont typeface="Wingdings" charset="2"/>
              <a:buChar char="Ø"/>
            </a:pPr>
            <a:r>
              <a:rPr lang="en-US" altLang="en-US" sz="2400" dirty="0" smtClean="0"/>
              <a:t>Recent </a:t>
            </a:r>
            <a:r>
              <a:rPr lang="en-US" altLang="en-US" sz="2400" dirty="0"/>
              <a:t>Releases</a:t>
            </a:r>
          </a:p>
          <a:p>
            <a:pPr>
              <a:spcBef>
                <a:spcPct val="50000"/>
              </a:spcBef>
              <a:buFont typeface="Wingdings" charset="2"/>
              <a:buChar char="Ø"/>
            </a:pPr>
            <a:r>
              <a:rPr lang="en-US" altLang="en-US" sz="2400" dirty="0"/>
              <a:t>What’s New in DataPower Gateway </a:t>
            </a:r>
            <a:r>
              <a:rPr lang="en-US" altLang="en-US" sz="2400" dirty="0" smtClean="0"/>
              <a:t>V7.5.2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750" y="2998578"/>
            <a:ext cx="22098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DataPower </a:t>
            </a:r>
            <a:r>
              <a:rPr lang="en-US" altLang="en-US" dirty="0"/>
              <a:t>Operations </a:t>
            </a:r>
            <a:r>
              <a:rPr lang="en-US" altLang="en-US" dirty="0" smtClean="0"/>
              <a:t>Dashboard Overview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091" y="683131"/>
            <a:ext cx="8778338" cy="188192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1800" dirty="0" smtClean="0"/>
              <a:t> Smart Insights, visibility &amp; troubleshooting for DataPower Gateways</a:t>
            </a:r>
          </a:p>
          <a:p>
            <a:pPr>
              <a:buFont typeface="Wingdings" charset="2"/>
              <a:buChar char="Ø"/>
            </a:pPr>
            <a:r>
              <a:rPr lang="en-US" sz="1800" dirty="0" smtClean="0"/>
              <a:t> Provides advanced operations console for </a:t>
            </a:r>
            <a:r>
              <a:rPr lang="en-US" sz="1800" b="1" dirty="0" smtClean="0"/>
              <a:t>real-time </a:t>
            </a:r>
            <a:r>
              <a:rPr lang="en-US" sz="1800" b="1" dirty="0"/>
              <a:t>visibility of transactions</a:t>
            </a:r>
            <a:r>
              <a:rPr lang="en-US" sz="1800" dirty="0"/>
              <a:t> and </a:t>
            </a:r>
            <a:r>
              <a:rPr lang="en-US" sz="1800" b="1" dirty="0"/>
              <a:t>centralized operations </a:t>
            </a:r>
            <a:r>
              <a:rPr lang="en-US" sz="1800" dirty="0"/>
              <a:t>to </a:t>
            </a:r>
            <a:r>
              <a:rPr lang="en-US" sz="1800" b="1" dirty="0"/>
              <a:t>enable quicker </a:t>
            </a:r>
            <a:r>
              <a:rPr lang="en-US" sz="1800" dirty="0"/>
              <a:t>problem </a:t>
            </a:r>
            <a:r>
              <a:rPr lang="en-US" sz="1800" dirty="0" smtClean="0"/>
              <a:t>determination </a:t>
            </a:r>
            <a:r>
              <a:rPr lang="en-US" sz="1800" dirty="0"/>
              <a:t>and operational </a:t>
            </a:r>
            <a:r>
              <a:rPr lang="en-US" sz="1800" dirty="0" smtClean="0"/>
              <a:t>resiliency</a:t>
            </a:r>
            <a:endParaRPr lang="en-US" sz="1600" dirty="0" smtClean="0"/>
          </a:p>
          <a:p>
            <a:pPr lvl="1">
              <a:buFont typeface="Wingdings" charset="2"/>
              <a:buChar char="ü"/>
            </a:pPr>
            <a:r>
              <a:rPr lang="en-US" sz="1200" dirty="0" smtClean="0"/>
              <a:t>Overview: </a:t>
            </a:r>
            <a:r>
              <a:rPr lang="en-US" sz="1200" dirty="0" smtClean="0">
                <a:hlinkClick r:id="rId3"/>
              </a:rPr>
              <a:t>youtube.com/watch?v=I3Y7RwpP2ns</a:t>
            </a:r>
            <a:endParaRPr lang="en-US" sz="1200" dirty="0" smtClean="0"/>
          </a:p>
          <a:p>
            <a:pPr lvl="1">
              <a:buFont typeface="Wingdings" charset="2"/>
              <a:buChar char="ü"/>
            </a:pPr>
            <a:r>
              <a:rPr lang="en-US" sz="1200" dirty="0" smtClean="0"/>
              <a:t>Details: </a:t>
            </a:r>
            <a:r>
              <a:rPr lang="en-US" sz="1200" dirty="0" smtClean="0">
                <a:hlinkClick r:id="rId4"/>
              </a:rPr>
              <a:t>youtube.com/watch?v=6NJJjaW8Z7U</a:t>
            </a:r>
            <a:endParaRPr lang="en-US" sz="1200" dirty="0" smtClean="0"/>
          </a:p>
          <a:p>
            <a:pPr lvl="1">
              <a:buFont typeface="Wingdings" charset="2"/>
              <a:buChar char="ü"/>
            </a:pPr>
            <a:r>
              <a:rPr lang="en-US" sz="1200" dirty="0" smtClean="0"/>
              <a:t>Documentation: </a:t>
            </a:r>
            <a:r>
              <a:rPr lang="en-US" sz="1200" dirty="0" smtClean="0">
                <a:hlinkClick r:id="rId5"/>
              </a:rPr>
              <a:t>ibm.com/support/docview.wss?uid=swg21984708</a:t>
            </a:r>
            <a:endParaRPr lang="en-US" sz="1200" dirty="0"/>
          </a:p>
        </p:txBody>
      </p:sp>
      <p:cxnSp>
        <p:nvCxnSpPr>
          <p:cNvPr id="6153" name="Straight Arrow Connector 16"/>
          <p:cNvCxnSpPr>
            <a:cxnSpLocks noChangeShapeType="1"/>
          </p:cNvCxnSpPr>
          <p:nvPr/>
        </p:nvCxnSpPr>
        <p:spPr bwMode="auto">
          <a:xfrm flipV="1">
            <a:off x="5575683" y="2540578"/>
            <a:ext cx="1013754" cy="8314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55" name="Straight Arrow Connector 18"/>
          <p:cNvCxnSpPr>
            <a:cxnSpLocks noChangeShapeType="1"/>
          </p:cNvCxnSpPr>
          <p:nvPr/>
        </p:nvCxnSpPr>
        <p:spPr bwMode="auto">
          <a:xfrm flipV="1">
            <a:off x="5546495" y="3347020"/>
            <a:ext cx="984647" cy="250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58" name="Straight Arrow Connector 36"/>
          <p:cNvCxnSpPr>
            <a:cxnSpLocks noChangeShapeType="1"/>
            <a:endCxn id="23" idx="1"/>
          </p:cNvCxnSpPr>
          <p:nvPr/>
        </p:nvCxnSpPr>
        <p:spPr bwMode="auto">
          <a:xfrm>
            <a:off x="5546495" y="3372022"/>
            <a:ext cx="1241052" cy="1577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60" name="Straight Arrow Connector 38"/>
          <p:cNvCxnSpPr>
            <a:cxnSpLocks noChangeShapeType="1"/>
          </p:cNvCxnSpPr>
          <p:nvPr/>
        </p:nvCxnSpPr>
        <p:spPr bwMode="auto">
          <a:xfrm>
            <a:off x="5546495" y="3372022"/>
            <a:ext cx="1042942" cy="7804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547" y="4822534"/>
            <a:ext cx="1899253" cy="253568"/>
          </a:xfrm>
          <a:prstGeom prst="rect">
            <a:avLst/>
          </a:prstGeom>
        </p:spPr>
      </p:pic>
      <p:pic>
        <p:nvPicPr>
          <p:cNvPr id="25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618" y="3657331"/>
            <a:ext cx="1281908" cy="364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777015"/>
            <a:ext cx="1281908" cy="3422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" descr="14098888813_1047e39f08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72" y="1630658"/>
            <a:ext cx="621886" cy="5144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Up Ribbon 26"/>
          <p:cNvSpPr>
            <a:spLocks noChangeArrowheads="1"/>
          </p:cNvSpPr>
          <p:nvPr/>
        </p:nvSpPr>
        <p:spPr bwMode="auto">
          <a:xfrm>
            <a:off x="7321550" y="0"/>
            <a:ext cx="1822450" cy="460375"/>
          </a:xfrm>
          <a:prstGeom prst="ribbon2">
            <a:avLst>
              <a:gd name="adj1" fmla="val 16667"/>
              <a:gd name="adj2" fmla="val 69352"/>
            </a:avLst>
          </a:prstGeom>
          <a:solidFill>
            <a:srgbClr val="008AB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 smtClean="0">
                <a:solidFill>
                  <a:srgbClr val="FFFFFF"/>
                </a:solidFill>
                <a:sym typeface="Arial" charset="0"/>
              </a:rPr>
              <a:t>Released May 2016</a:t>
            </a:r>
            <a:endParaRPr lang="en-US" altLang="en-US" sz="1400" b="1" dirty="0">
              <a:solidFill>
                <a:srgbClr val="FFFFFF"/>
              </a:solidFill>
              <a:sym typeface="Arial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200" y="2581597"/>
            <a:ext cx="4777000" cy="2494505"/>
          </a:xfrm>
          <a:prstGeom prst="rect">
            <a:avLst/>
          </a:prstGeom>
        </p:spPr>
      </p:pic>
      <p:pic>
        <p:nvPicPr>
          <p:cNvPr id="31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94" y="2070271"/>
            <a:ext cx="22098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225" y="3940943"/>
            <a:ext cx="22098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9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DataPower Operations Dashboard </a:t>
            </a:r>
            <a:r>
              <a:rPr lang="en-US" alt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88" y="724622"/>
            <a:ext cx="8850312" cy="441887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1800" b="1" dirty="0" smtClean="0"/>
              <a:t> Centralized, customizable </a:t>
            </a:r>
            <a:r>
              <a:rPr lang="en-US" sz="1800" dirty="0" smtClean="0"/>
              <a:t>console</a:t>
            </a:r>
            <a:r>
              <a:rPr lang="en-US" sz="1800" b="1" dirty="0" smtClean="0"/>
              <a:t> </a:t>
            </a:r>
            <a:r>
              <a:rPr lang="en-US" sz="1800" dirty="0" smtClean="0"/>
              <a:t>with </a:t>
            </a:r>
            <a:r>
              <a:rPr lang="en-US" sz="1800" b="1" dirty="0" smtClean="0"/>
              <a:t>self-service</a:t>
            </a:r>
            <a:r>
              <a:rPr lang="en-US" sz="1800" dirty="0" smtClean="0"/>
              <a:t> capabilities for developers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sz="1800" dirty="0" smtClean="0"/>
              <a:t> Real-time </a:t>
            </a:r>
            <a:r>
              <a:rPr lang="en-US" sz="1800" dirty="0"/>
              <a:t>and </a:t>
            </a:r>
            <a:r>
              <a:rPr lang="en-US" sz="1800" dirty="0" smtClean="0"/>
              <a:t>Historical </a:t>
            </a:r>
            <a:r>
              <a:rPr lang="en-US" sz="1800" b="1" dirty="0"/>
              <a:t>Transaction </a:t>
            </a:r>
            <a:r>
              <a:rPr lang="en-US" sz="1800" b="1" dirty="0" smtClean="0"/>
              <a:t>Troubleshooting </a:t>
            </a:r>
            <a:r>
              <a:rPr lang="en-US" sz="1800" dirty="0" smtClean="0"/>
              <a:t>including</a:t>
            </a:r>
            <a:r>
              <a:rPr lang="en-US" sz="1800" b="1" dirty="0" smtClean="0"/>
              <a:t> full text search</a:t>
            </a:r>
          </a:p>
          <a:p>
            <a:pPr lvl="1">
              <a:buFont typeface="Wingdings" charset="2"/>
              <a:buChar char="Ø"/>
            </a:pPr>
            <a:r>
              <a:rPr lang="en-US" sz="1600" dirty="0"/>
              <a:t>Quickly and easily drill-down, assess, and react to real-time or historical </a:t>
            </a:r>
            <a:r>
              <a:rPr lang="en-US" sz="1600" dirty="0" smtClean="0"/>
              <a:t>cross-gateway </a:t>
            </a:r>
            <a:r>
              <a:rPr lang="en-US" sz="1600" dirty="0"/>
              <a:t>transactions down to the detailed </a:t>
            </a:r>
            <a:r>
              <a:rPr lang="en-US" sz="1600" dirty="0" smtClean="0"/>
              <a:t>logs and payloads</a:t>
            </a:r>
          </a:p>
          <a:p>
            <a:pPr>
              <a:buFont typeface="Wingdings" charset="2"/>
              <a:buChar char="Ø"/>
            </a:pPr>
            <a:r>
              <a:rPr lang="en-US" sz="1800" dirty="0" smtClean="0"/>
              <a:t> Dashboards</a:t>
            </a:r>
            <a:r>
              <a:rPr lang="en-US" sz="1800" dirty="0"/>
              <a:t>, Statistics, </a:t>
            </a:r>
            <a:r>
              <a:rPr lang="en-US" sz="1800" b="1" dirty="0"/>
              <a:t>Reports</a:t>
            </a:r>
            <a:r>
              <a:rPr lang="en-US" sz="1800" dirty="0"/>
              <a:t>, </a:t>
            </a:r>
            <a:r>
              <a:rPr lang="en-US" sz="1800" dirty="0" smtClean="0"/>
              <a:t>and more</a:t>
            </a:r>
          </a:p>
          <a:p>
            <a:pPr lvl="1">
              <a:buFont typeface="Wingdings" charset="2"/>
              <a:buChar char="Ø"/>
            </a:pPr>
            <a:r>
              <a:rPr lang="en-US" sz="1600" dirty="0"/>
              <a:t>Real-time visibility of </a:t>
            </a:r>
            <a:r>
              <a:rPr lang="en-US" sz="1600" dirty="0" smtClean="0"/>
              <a:t>DataPower gateway operations </a:t>
            </a:r>
            <a:r>
              <a:rPr lang="en-US" sz="1600" dirty="0"/>
              <a:t>and performance as well as historical analysis, statistics, </a:t>
            </a:r>
            <a:r>
              <a:rPr lang="en-US" sz="1600" dirty="0" smtClean="0"/>
              <a:t>scheduled and ad-hoc reports</a:t>
            </a:r>
            <a:r>
              <a:rPr lang="en-US" sz="1600" dirty="0"/>
              <a:t>, and more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sz="1800" dirty="0" smtClean="0"/>
              <a:t> </a:t>
            </a:r>
            <a:r>
              <a:rPr lang="en-US" sz="1800" b="1" dirty="0" smtClean="0"/>
              <a:t>Non-intrusive</a:t>
            </a:r>
            <a:r>
              <a:rPr lang="en-US" sz="1800" dirty="0"/>
              <a:t>, Completely </a:t>
            </a:r>
            <a:r>
              <a:rPr lang="en-US" sz="1800" b="1" dirty="0"/>
              <a:t>Asynchronous</a:t>
            </a:r>
            <a:r>
              <a:rPr lang="en-US" sz="1800" dirty="0"/>
              <a:t>, Highly </a:t>
            </a:r>
            <a:r>
              <a:rPr lang="en-US" sz="1800" dirty="0" smtClean="0"/>
              <a:t>Scalable</a:t>
            </a:r>
          </a:p>
          <a:p>
            <a:pPr lvl="1">
              <a:buFont typeface="Wingdings" charset="2"/>
              <a:buChar char="Ø"/>
            </a:pPr>
            <a:r>
              <a:rPr lang="en-US" sz="1600" dirty="0"/>
              <a:t>Seamlessly integrates with existing </a:t>
            </a:r>
            <a:r>
              <a:rPr lang="en-US" sz="1600" dirty="0" smtClean="0"/>
              <a:t>DataPower gateways to </a:t>
            </a:r>
            <a:r>
              <a:rPr lang="en-US" sz="1600" dirty="0"/>
              <a:t>provide vital feedback without affecting transaction latency and irrespective of the number of </a:t>
            </a:r>
            <a:r>
              <a:rPr lang="en-US" sz="1600" dirty="0" smtClean="0"/>
              <a:t>gateways </a:t>
            </a:r>
            <a:r>
              <a:rPr lang="en-US" sz="1600" dirty="0"/>
              <a:t>being </a:t>
            </a:r>
            <a:r>
              <a:rPr lang="en-US" sz="1600" dirty="0" smtClean="0"/>
              <a:t>monitored			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3027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Light" charset="0"/>
                <a:ea typeface="ＭＳ Ｐゴシック" charset="-128"/>
                <a:cs typeface="Calibri Light" charset="0"/>
              </a:rPr>
              <a:t>Agenda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153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 typeface="Wingdings" charset="2"/>
              <a:buChar char="Ø"/>
            </a:pPr>
            <a:r>
              <a:rPr lang="en-US" altLang="en-US" sz="2400" dirty="0"/>
              <a:t>DataPower Gateway Overview</a:t>
            </a:r>
          </a:p>
          <a:p>
            <a:pPr>
              <a:spcBef>
                <a:spcPct val="50000"/>
              </a:spcBef>
              <a:buFont typeface="Wingdings" charset="2"/>
              <a:buChar char="Ø"/>
            </a:pPr>
            <a:r>
              <a:rPr lang="en-US" altLang="en-US" sz="2400" dirty="0"/>
              <a:t>DataPower Operations </a:t>
            </a:r>
            <a:r>
              <a:rPr lang="en-US" altLang="en-US" sz="2400" dirty="0" smtClean="0"/>
              <a:t>Dashboard</a:t>
            </a:r>
            <a:endParaRPr lang="en-US" altLang="en-US" sz="2400" b="1" dirty="0" smtClean="0"/>
          </a:p>
          <a:p>
            <a:pPr>
              <a:spcBef>
                <a:spcPct val="50000"/>
              </a:spcBef>
              <a:buFont typeface="Wingdings" charset="2"/>
              <a:buChar char="Ø"/>
            </a:pPr>
            <a:r>
              <a:rPr lang="en-US" altLang="en-US" sz="2400" b="1" dirty="0" smtClean="0"/>
              <a:t>Recent </a:t>
            </a:r>
            <a:r>
              <a:rPr lang="en-US" altLang="en-US" sz="2400" b="1" dirty="0"/>
              <a:t>Releases</a:t>
            </a:r>
          </a:p>
          <a:p>
            <a:pPr>
              <a:spcBef>
                <a:spcPct val="50000"/>
              </a:spcBef>
              <a:buFont typeface="Wingdings" charset="2"/>
              <a:buChar char="Ø"/>
            </a:pPr>
            <a:r>
              <a:rPr lang="en-US" altLang="en-US" sz="2400" dirty="0"/>
              <a:t>What’s New in DataPower Gateway </a:t>
            </a:r>
            <a:r>
              <a:rPr lang="en-US" altLang="en-US" sz="2400" dirty="0" smtClean="0"/>
              <a:t>V7.5.2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 bwMode="auto">
          <a:xfrm>
            <a:off x="190500" y="5241925"/>
            <a:ext cx="8729663" cy="14288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43" name="Rounded Rectangle 8"/>
          <p:cNvGrpSpPr>
            <a:grpSpLocks/>
          </p:cNvGrpSpPr>
          <p:nvPr/>
        </p:nvGrpSpPr>
        <p:grpSpPr bwMode="auto">
          <a:xfrm>
            <a:off x="5364163" y="115888"/>
            <a:ext cx="1150937" cy="730250"/>
            <a:chOff x="591312" y="2566416"/>
            <a:chExt cx="2036064" cy="579120"/>
          </a:xfrm>
        </p:grpSpPr>
        <p:pic>
          <p:nvPicPr>
            <p:cNvPr id="30746" name="Rounded Rectangle 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12" y="2566416"/>
              <a:ext cx="2036064" cy="579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47" name="Text Box 13"/>
            <p:cNvSpPr txBox="1">
              <a:spLocks noChangeArrowheads="1"/>
            </p:cNvSpPr>
            <p:nvPr/>
          </p:nvSpPr>
          <p:spPr bwMode="auto">
            <a:xfrm>
              <a:off x="666819" y="2597682"/>
              <a:ext cx="1884107" cy="384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400" b="1" dirty="0" smtClean="0">
                  <a:ea typeface="MS Gothic" charset="-128"/>
                </a:rPr>
                <a:t>7.5.1 </a:t>
              </a:r>
              <a:endParaRPr lang="en-US" altLang="en-US" sz="2400" b="1" dirty="0">
                <a:ea typeface="MS Gothic" charset="-128"/>
              </a:endParaRPr>
            </a:p>
          </p:txBody>
        </p:sp>
      </p:grpSp>
      <p:pic>
        <p:nvPicPr>
          <p:cNvPr id="30744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31750"/>
            <a:ext cx="2770188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5" name="Up Ribbon 26"/>
          <p:cNvSpPr>
            <a:spLocks noChangeArrowheads="1"/>
          </p:cNvSpPr>
          <p:nvPr/>
        </p:nvSpPr>
        <p:spPr bwMode="auto">
          <a:xfrm>
            <a:off x="7321550" y="0"/>
            <a:ext cx="1822450" cy="460375"/>
          </a:xfrm>
          <a:prstGeom prst="ribbon2">
            <a:avLst>
              <a:gd name="adj1" fmla="val 16667"/>
              <a:gd name="adj2" fmla="val 69352"/>
            </a:avLst>
          </a:prstGeom>
          <a:solidFill>
            <a:srgbClr val="008AB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>
                <a:solidFill>
                  <a:srgbClr val="FFFFFF"/>
                </a:solidFill>
                <a:sym typeface="Arial" charset="0"/>
              </a:rPr>
              <a:t>Released</a:t>
            </a:r>
          </a:p>
          <a:p>
            <a:pPr algn="ctr"/>
            <a:r>
              <a:rPr lang="en-US" altLang="en-US" sz="1400" b="1" dirty="0" smtClean="0">
                <a:solidFill>
                  <a:srgbClr val="FFFFFF"/>
                </a:solidFill>
                <a:sym typeface="Arial" charset="0"/>
              </a:rPr>
              <a:t>Jun </a:t>
            </a:r>
            <a:r>
              <a:rPr lang="en-US" altLang="en-US" sz="1400" b="1" dirty="0">
                <a:solidFill>
                  <a:srgbClr val="FFFFFF"/>
                </a:solidFill>
                <a:sym typeface="Arial" charset="0"/>
              </a:rPr>
              <a:t>2016</a:t>
            </a:r>
          </a:p>
        </p:txBody>
      </p:sp>
      <p:sp>
        <p:nvSpPr>
          <p:cNvPr id="42" name="Content Placeholder 4"/>
          <p:cNvSpPr txBox="1">
            <a:spLocks/>
          </p:cNvSpPr>
          <p:nvPr/>
        </p:nvSpPr>
        <p:spPr>
          <a:xfrm>
            <a:off x="293090" y="748935"/>
            <a:ext cx="8393711" cy="4009332"/>
          </a:xfrm>
          <a:prstGeom prst="rect">
            <a:avLst/>
          </a:prstGeom>
        </p:spPr>
        <p:txBody>
          <a:bodyPr/>
          <a:lstStyle>
            <a:lvl1pPr marL="180975" indent="-180975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000" kern="120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defRPr>
            </a:lvl1pPr>
            <a:lvl2pPr marL="420688" indent="-18097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defRPr>
            </a:lvl2pPr>
            <a:lvl3pPr marL="593725" indent="-173038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defRPr>
            </a:lvl3pPr>
            <a:lvl4pPr marL="893763" indent="-300038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defRPr>
            </a:lvl4pPr>
            <a:lvl5pPr marL="1074738" indent="-18097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 Cloud</a:t>
            </a:r>
          </a:p>
          <a:p>
            <a:pPr marL="741363" lvl="1" indent="-342900">
              <a:buFont typeface="Wingdings" charset="2"/>
              <a:buChar char="ü"/>
            </a:pPr>
            <a:r>
              <a:rPr lang="en-US" dirty="0" smtClean="0"/>
              <a:t>Red Hat Enterprise Linux (RHEL) deployment support on Microsoft Azure</a:t>
            </a:r>
          </a:p>
          <a:p>
            <a:pPr marL="741363" lvl="1" indent="-342900">
              <a:buFont typeface="Wingdings" charset="2"/>
              <a:buChar char="ü"/>
            </a:pPr>
            <a:r>
              <a:rPr lang="en-US" dirty="0" smtClean="0"/>
              <a:t>Smaller Docker image sizes for flexible delivery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API</a:t>
            </a:r>
          </a:p>
          <a:p>
            <a:pPr marL="741363" lvl="1" indent="-342900">
              <a:buFont typeface="Wingdings" charset="2"/>
              <a:buChar char="ü"/>
            </a:pPr>
            <a:r>
              <a:rPr lang="en-US" dirty="0" smtClean="0"/>
              <a:t>OAuth distributed token management support (API Connect only)</a:t>
            </a:r>
          </a:p>
          <a:p>
            <a:pPr marL="741363" lvl="1" indent="-342900">
              <a:buFont typeface="Wingdings" charset="2"/>
              <a:buChar char="ü"/>
            </a:pPr>
            <a:r>
              <a:rPr lang="en-US" dirty="0" smtClean="0"/>
              <a:t>Fine-tuned caching in a AAA security policy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Platform</a:t>
            </a:r>
          </a:p>
          <a:p>
            <a:pPr marL="741363" lvl="1" indent="-342900">
              <a:buFont typeface="Wingdings" charset="2"/>
              <a:buChar char="ü"/>
            </a:pPr>
            <a:r>
              <a:rPr lang="en-US" dirty="0" smtClean="0"/>
              <a:t>Fixed-length TCP/IP integration for backend services</a:t>
            </a:r>
          </a:p>
          <a:p>
            <a:pPr marL="741363" lvl="1" indent="-342900">
              <a:buFont typeface="Wingdings" charset="2"/>
              <a:buChar char="ü"/>
            </a:pPr>
            <a:r>
              <a:rPr lang="en-US" dirty="0" smtClean="0"/>
              <a:t>Optimized connectivity with HTTP 2.0 support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4"/>
          <p:cNvSpPr txBox="1">
            <a:spLocks noChangeArrowheads="1"/>
          </p:cNvSpPr>
          <p:nvPr/>
        </p:nvSpPr>
        <p:spPr bwMode="auto">
          <a:xfrm>
            <a:off x="1103313" y="866775"/>
            <a:ext cx="354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 dirty="0">
                <a:latin typeface="Calibri" charset="0"/>
              </a:rPr>
              <a:t>New Cloud Offerings</a:t>
            </a:r>
          </a:p>
          <a:p>
            <a:r>
              <a:rPr lang="en-US" altLang="en-US" sz="1600" dirty="0">
                <a:latin typeface="Calibri" charset="0"/>
              </a:rPr>
              <a:t>  </a:t>
            </a:r>
          </a:p>
        </p:txBody>
      </p:sp>
      <p:sp>
        <p:nvSpPr>
          <p:cNvPr id="30722" name="Text Box 5"/>
          <p:cNvSpPr txBox="1">
            <a:spLocks noChangeArrowheads="1"/>
          </p:cNvSpPr>
          <p:nvPr/>
        </p:nvSpPr>
        <p:spPr bwMode="auto">
          <a:xfrm>
            <a:off x="1112838" y="2443163"/>
            <a:ext cx="3344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 dirty="0">
                <a:latin typeface="Calibri" charset="0"/>
              </a:rPr>
              <a:t>Deployment Flexibility using Docker</a:t>
            </a:r>
            <a:endParaRPr lang="en-US" altLang="en-US" sz="1600" dirty="0">
              <a:latin typeface="Calibri" charset="0"/>
            </a:endParaRPr>
          </a:p>
        </p:txBody>
      </p:sp>
      <p:sp>
        <p:nvSpPr>
          <p:cNvPr id="30723" name="Text Box 6"/>
          <p:cNvSpPr txBox="1">
            <a:spLocks noChangeArrowheads="1"/>
          </p:cNvSpPr>
          <p:nvPr/>
        </p:nvSpPr>
        <p:spPr bwMode="auto">
          <a:xfrm>
            <a:off x="5556250" y="3819525"/>
            <a:ext cx="3587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 dirty="0">
                <a:latin typeface="Calibri" charset="0"/>
              </a:rPr>
              <a:t>New Modernized User Experience</a:t>
            </a:r>
          </a:p>
        </p:txBody>
      </p:sp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5449888" y="2454275"/>
            <a:ext cx="3584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1pPr>
            <a:lvl2pPr marL="742950" indent="-285750">
              <a:spcBef>
                <a:spcPts val="600"/>
              </a:spcBef>
              <a:buFont typeface="Arial" charset="0"/>
              <a:buChar char="–"/>
              <a:defRPr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2pPr>
            <a:lvl3pPr marL="1143000" indent="-228600">
              <a:spcBef>
                <a:spcPts val="600"/>
              </a:spcBef>
              <a:buFont typeface="Arial" charset="0"/>
              <a:buChar char="•"/>
              <a:defRPr sz="16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3pPr>
            <a:lvl4pPr marL="1600200" indent="-228600">
              <a:spcBef>
                <a:spcPts val="600"/>
              </a:spcBef>
              <a:buFont typeface="Arial" charset="0"/>
              <a:buChar char="–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4pPr>
            <a:lvl5pPr marL="2057400" indent="-228600">
              <a:spcBef>
                <a:spcPts val="600"/>
              </a:spcBef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Enhanced API Security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3072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908050"/>
            <a:ext cx="839788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 bwMode="auto">
          <a:xfrm flipV="1">
            <a:off x="230188" y="2343150"/>
            <a:ext cx="8701087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flipV="1">
            <a:off x="146050" y="3767138"/>
            <a:ext cx="871537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flipH="1">
            <a:off x="4476750" y="852488"/>
            <a:ext cx="19050" cy="422910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0" name="TextBox 22"/>
          <p:cNvSpPr txBox="1">
            <a:spLocks noChangeArrowheads="1"/>
          </p:cNvSpPr>
          <p:nvPr/>
        </p:nvSpPr>
        <p:spPr bwMode="auto">
          <a:xfrm>
            <a:off x="1074738" y="1268413"/>
            <a:ext cx="34417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300" dirty="0">
                <a:latin typeface="Calibri" charset="0"/>
              </a:rPr>
              <a:t>Run DataPower as an </a:t>
            </a:r>
            <a:r>
              <a:rPr lang="en-US" altLang="en-US" sz="1300" b="1" dirty="0">
                <a:latin typeface="Calibri" charset="0"/>
              </a:rPr>
              <a:t>Red Hat Enterprise Linux (RHEL)</a:t>
            </a:r>
            <a:r>
              <a:rPr lang="en-US" altLang="en-US" sz="1300" dirty="0">
                <a:latin typeface="Calibri" charset="0"/>
              </a:rPr>
              <a:t> application on </a:t>
            </a:r>
            <a:r>
              <a:rPr lang="en-US" altLang="en-US" sz="1300" b="1" dirty="0">
                <a:latin typeface="Calibri" charset="0"/>
              </a:rPr>
              <a:t>cloud platforms</a:t>
            </a:r>
            <a:r>
              <a:rPr lang="en-US" altLang="en-US" sz="1300" dirty="0">
                <a:latin typeface="Calibri" charset="0"/>
              </a:rPr>
              <a:t> (Amazon/SoftLayer) for easier management using cloud management tools</a:t>
            </a:r>
          </a:p>
        </p:txBody>
      </p:sp>
      <p:sp>
        <p:nvSpPr>
          <p:cNvPr id="30731" name="TextBox 50"/>
          <p:cNvSpPr txBox="1">
            <a:spLocks noChangeArrowheads="1"/>
          </p:cNvSpPr>
          <p:nvPr/>
        </p:nvSpPr>
        <p:spPr bwMode="auto">
          <a:xfrm>
            <a:off x="1155700" y="2978150"/>
            <a:ext cx="3198813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 dirty="0">
                <a:latin typeface="Calibri" charset="0"/>
              </a:rPr>
              <a:t>Deploy DataPower as a </a:t>
            </a:r>
            <a:r>
              <a:rPr lang="en-US" altLang="en-US" sz="1300" b="1" dirty="0">
                <a:latin typeface="Calibri" charset="0"/>
              </a:rPr>
              <a:t>Docker container</a:t>
            </a:r>
            <a:r>
              <a:rPr lang="en-US" altLang="en-US" sz="1300" dirty="0">
                <a:latin typeface="Calibri" charset="0"/>
              </a:rPr>
              <a:t> for enhanced portability, scalability and environment provisioning</a:t>
            </a:r>
          </a:p>
        </p:txBody>
      </p:sp>
      <p:sp>
        <p:nvSpPr>
          <p:cNvPr id="30732" name="TextBox 52"/>
          <p:cNvSpPr txBox="1">
            <a:spLocks noChangeArrowheads="1"/>
          </p:cNvSpPr>
          <p:nvPr/>
        </p:nvSpPr>
        <p:spPr bwMode="auto">
          <a:xfrm>
            <a:off x="5599113" y="4165600"/>
            <a:ext cx="32099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 dirty="0">
                <a:latin typeface="Calibri" charset="0"/>
              </a:rPr>
              <a:t>Modernized user experience to reduce complexity and allow quicker creation of gateway services</a:t>
            </a:r>
          </a:p>
        </p:txBody>
      </p:sp>
      <p:sp>
        <p:nvSpPr>
          <p:cNvPr id="30733" name="Text Box 10"/>
          <p:cNvSpPr txBox="1">
            <a:spLocks noChangeArrowheads="1"/>
          </p:cNvSpPr>
          <p:nvPr/>
        </p:nvSpPr>
        <p:spPr bwMode="auto">
          <a:xfrm>
            <a:off x="1116013" y="3768725"/>
            <a:ext cx="3354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 dirty="0">
                <a:latin typeface="Calibri" charset="0"/>
              </a:rPr>
              <a:t>Network HSM Integration</a:t>
            </a:r>
          </a:p>
        </p:txBody>
      </p:sp>
      <p:sp>
        <p:nvSpPr>
          <p:cNvPr id="30734" name="Rectangle 23"/>
          <p:cNvSpPr>
            <a:spLocks noChangeArrowheads="1"/>
          </p:cNvSpPr>
          <p:nvPr/>
        </p:nvSpPr>
        <p:spPr bwMode="auto">
          <a:xfrm>
            <a:off x="5472113" y="2811463"/>
            <a:ext cx="341788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 dirty="0">
                <a:latin typeface="Calibri" charset="0"/>
              </a:rPr>
              <a:t>Flexible user authentication for Single Sign-On (SSO) to Web, mobile and API workloads using social (eg. Google) or enterprise identities based on OpenID Connect</a:t>
            </a:r>
          </a:p>
        </p:txBody>
      </p:sp>
      <p:sp>
        <p:nvSpPr>
          <p:cNvPr id="30735" name="Rectangle 58"/>
          <p:cNvSpPr>
            <a:spLocks noChangeArrowheads="1"/>
          </p:cNvSpPr>
          <p:nvPr/>
        </p:nvSpPr>
        <p:spPr bwMode="auto">
          <a:xfrm>
            <a:off x="1120775" y="4189413"/>
            <a:ext cx="33559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 dirty="0">
                <a:latin typeface="Calibri" charset="0"/>
              </a:rPr>
              <a:t>Integrate with Gemalto (formerly Safenet) network HSM to provide secure key management and offload of crypto operations in cloud and virtual environments.</a:t>
            </a:r>
          </a:p>
        </p:txBody>
      </p:sp>
      <p:pic>
        <p:nvPicPr>
          <p:cNvPr id="30736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343150"/>
            <a:ext cx="9398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7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3819525"/>
            <a:ext cx="9302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8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2514600"/>
            <a:ext cx="9318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9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3843338"/>
            <a:ext cx="77628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0" name="Text Box 9"/>
          <p:cNvSpPr txBox="1">
            <a:spLocks noChangeArrowheads="1"/>
          </p:cNvSpPr>
          <p:nvPr/>
        </p:nvSpPr>
        <p:spPr bwMode="auto">
          <a:xfrm>
            <a:off x="5549900" y="846138"/>
            <a:ext cx="3451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 dirty="0">
                <a:latin typeface="Calibri" charset="0"/>
              </a:rPr>
              <a:t>Built-in Policies on IBM API Connect</a:t>
            </a:r>
          </a:p>
          <a:p>
            <a:r>
              <a:rPr lang="en-US" altLang="en-US" sz="1600" dirty="0">
                <a:latin typeface="Calibri" charset="0"/>
              </a:rPr>
              <a:t> </a:t>
            </a:r>
          </a:p>
        </p:txBody>
      </p:sp>
      <p:sp>
        <p:nvSpPr>
          <p:cNvPr id="30741" name="TextBox 51"/>
          <p:cNvSpPr txBox="1">
            <a:spLocks noChangeArrowheads="1"/>
          </p:cNvSpPr>
          <p:nvPr/>
        </p:nvSpPr>
        <p:spPr bwMode="auto">
          <a:xfrm>
            <a:off x="5578475" y="1306513"/>
            <a:ext cx="340201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 dirty="0">
                <a:latin typeface="Calibri" charset="0"/>
              </a:rPr>
              <a:t>New API gateway policies for IBM API CONNECT to enable quick delivery of gateway capabilities without any custom policy authoring or coding</a:t>
            </a:r>
          </a:p>
          <a:p>
            <a:pPr eaLnBrk="1" hangingPunct="1"/>
            <a:endParaRPr lang="en-US" altLang="en-US" sz="1300" dirty="0">
              <a:latin typeface="Calibri" charset="0"/>
            </a:endParaRPr>
          </a:p>
        </p:txBody>
      </p:sp>
      <p:grpSp>
        <p:nvGrpSpPr>
          <p:cNvPr id="30742" name="Group 23"/>
          <p:cNvGrpSpPr>
            <a:grpSpLocks noChangeAspect="1"/>
          </p:cNvGrpSpPr>
          <p:nvPr/>
        </p:nvGrpSpPr>
        <p:grpSpPr bwMode="auto">
          <a:xfrm>
            <a:off x="4611688" y="1041400"/>
            <a:ext cx="992187" cy="1168400"/>
            <a:chOff x="2823412" y="859630"/>
            <a:chExt cx="3577388" cy="4208125"/>
          </a:xfrm>
        </p:grpSpPr>
        <p:sp>
          <p:nvSpPr>
            <p:cNvPr id="36" name="Oval 16"/>
            <p:cNvSpPr>
              <a:spLocks noChangeArrowheads="1"/>
            </p:cNvSpPr>
            <p:nvPr/>
          </p:nvSpPr>
          <p:spPr bwMode="auto">
            <a:xfrm>
              <a:off x="3481650" y="1562892"/>
              <a:ext cx="2220844" cy="2218414"/>
            </a:xfrm>
            <a:prstGeom prst="ellipse">
              <a:avLst/>
            </a:prstGeom>
            <a:noFill/>
            <a:ln w="28575" cmpd="sng">
              <a:solidFill>
                <a:schemeClr val="bg2">
                  <a:lumMod val="9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dirty="0">
                <a:latin typeface="Calibri"/>
                <a:ea typeface="ＭＳ Ｐゴシック" charset="0"/>
                <a:cs typeface="Calibri"/>
              </a:endParaRPr>
            </a:p>
          </p:txBody>
        </p:sp>
        <p:grpSp>
          <p:nvGrpSpPr>
            <p:cNvPr id="30749" name="Group 15"/>
            <p:cNvGrpSpPr>
              <a:grpSpLocks/>
            </p:cNvGrpSpPr>
            <p:nvPr/>
          </p:nvGrpSpPr>
          <p:grpSpPr bwMode="auto">
            <a:xfrm>
              <a:off x="2823412" y="859630"/>
              <a:ext cx="3577388" cy="3581321"/>
              <a:chOff x="1559" y="781"/>
              <a:chExt cx="2667" cy="2732"/>
            </a:xfrm>
          </p:grpSpPr>
          <p:sp>
            <p:nvSpPr>
              <p:cNvPr id="30757" name="Freeform 5"/>
              <p:cNvSpPr>
                <a:spLocks/>
              </p:cNvSpPr>
              <p:nvPr/>
            </p:nvSpPr>
            <p:spPr bwMode="auto">
              <a:xfrm>
                <a:off x="2965" y="793"/>
                <a:ext cx="1261" cy="1294"/>
              </a:xfrm>
              <a:custGeom>
                <a:avLst/>
                <a:gdLst>
                  <a:gd name="T0" fmla="*/ 0 w 2974"/>
                  <a:gd name="T1" fmla="*/ 0 h 2974"/>
                  <a:gd name="T2" fmla="*/ 0 w 2974"/>
                  <a:gd name="T3" fmla="*/ 0 h 2974"/>
                  <a:gd name="T4" fmla="*/ 0 w 2974"/>
                  <a:gd name="T5" fmla="*/ 0 h 2974"/>
                  <a:gd name="T6" fmla="*/ 0 w 2974"/>
                  <a:gd name="T7" fmla="*/ 0 h 2974"/>
                  <a:gd name="T8" fmla="*/ 0 w 2974"/>
                  <a:gd name="T9" fmla="*/ 0 h 2974"/>
                  <a:gd name="T10" fmla="*/ 0 w 2974"/>
                  <a:gd name="T11" fmla="*/ 0 h 2974"/>
                  <a:gd name="T12" fmla="*/ 0 w 2974"/>
                  <a:gd name="T13" fmla="*/ 0 h 2974"/>
                  <a:gd name="T14" fmla="*/ 0 w 2974"/>
                  <a:gd name="T15" fmla="*/ 0 h 2974"/>
                  <a:gd name="T16" fmla="*/ 0 w 2974"/>
                  <a:gd name="T17" fmla="*/ 0 h 2974"/>
                  <a:gd name="T18" fmla="*/ 0 w 2974"/>
                  <a:gd name="T19" fmla="*/ 0 h 2974"/>
                  <a:gd name="T20" fmla="*/ 0 w 2974"/>
                  <a:gd name="T21" fmla="*/ 0 h 2974"/>
                  <a:gd name="T22" fmla="*/ 0 w 2974"/>
                  <a:gd name="T23" fmla="*/ 0 h 2974"/>
                  <a:gd name="T24" fmla="*/ 0 w 2974"/>
                  <a:gd name="T25" fmla="*/ 0 h 2974"/>
                  <a:gd name="T26" fmla="*/ 0 w 2974"/>
                  <a:gd name="T27" fmla="*/ 0 h 2974"/>
                  <a:gd name="T28" fmla="*/ 0 w 2974"/>
                  <a:gd name="T29" fmla="*/ 0 h 2974"/>
                  <a:gd name="T30" fmla="*/ 0 w 2974"/>
                  <a:gd name="T31" fmla="*/ 0 h 2974"/>
                  <a:gd name="T32" fmla="*/ 0 w 2974"/>
                  <a:gd name="T33" fmla="*/ 0 h 2974"/>
                  <a:gd name="T34" fmla="*/ 0 w 2974"/>
                  <a:gd name="T35" fmla="*/ 0 h 2974"/>
                  <a:gd name="T36" fmla="*/ 0 w 2974"/>
                  <a:gd name="T37" fmla="*/ 0 h 2974"/>
                  <a:gd name="T38" fmla="*/ 0 w 2974"/>
                  <a:gd name="T39" fmla="*/ 0 h 2974"/>
                  <a:gd name="T40" fmla="*/ 0 w 2974"/>
                  <a:gd name="T41" fmla="*/ 0 h 2974"/>
                  <a:gd name="T42" fmla="*/ 0 w 2974"/>
                  <a:gd name="T43" fmla="*/ 0 h 2974"/>
                  <a:gd name="T44" fmla="*/ 0 w 2974"/>
                  <a:gd name="T45" fmla="*/ 0 h 2974"/>
                  <a:gd name="T46" fmla="*/ 0 w 2974"/>
                  <a:gd name="T47" fmla="*/ 0 h 2974"/>
                  <a:gd name="T48" fmla="*/ 0 w 2974"/>
                  <a:gd name="T49" fmla="*/ 0 h 2974"/>
                  <a:gd name="T50" fmla="*/ 0 w 2974"/>
                  <a:gd name="T51" fmla="*/ 0 h 2974"/>
                  <a:gd name="T52" fmla="*/ 0 w 2974"/>
                  <a:gd name="T53" fmla="*/ 0 h 2974"/>
                  <a:gd name="T54" fmla="*/ 0 w 2974"/>
                  <a:gd name="T55" fmla="*/ 0 h 2974"/>
                  <a:gd name="T56" fmla="*/ 0 w 2974"/>
                  <a:gd name="T57" fmla="*/ 0 h 2974"/>
                  <a:gd name="T58" fmla="*/ 0 w 2974"/>
                  <a:gd name="T59" fmla="*/ 0 h 2974"/>
                  <a:gd name="T60" fmla="*/ 0 w 2974"/>
                  <a:gd name="T61" fmla="*/ 0 h 2974"/>
                  <a:gd name="T62" fmla="*/ 0 w 2974"/>
                  <a:gd name="T63" fmla="*/ 0 h 2974"/>
                  <a:gd name="T64" fmla="*/ 0 w 2974"/>
                  <a:gd name="T65" fmla="*/ 0 h 2974"/>
                  <a:gd name="T66" fmla="*/ 0 w 2974"/>
                  <a:gd name="T67" fmla="*/ 0 h 2974"/>
                  <a:gd name="T68" fmla="*/ 0 w 2974"/>
                  <a:gd name="T69" fmla="*/ 0 h 2974"/>
                  <a:gd name="T70" fmla="*/ 0 w 2974"/>
                  <a:gd name="T71" fmla="*/ 0 h 2974"/>
                  <a:gd name="T72" fmla="*/ 0 w 2974"/>
                  <a:gd name="T73" fmla="*/ 0 h 2974"/>
                  <a:gd name="T74" fmla="*/ 0 w 2974"/>
                  <a:gd name="T75" fmla="*/ 0 h 2974"/>
                  <a:gd name="T76" fmla="*/ 0 w 2974"/>
                  <a:gd name="T77" fmla="*/ 0 h 2974"/>
                  <a:gd name="T78" fmla="*/ 0 w 2974"/>
                  <a:gd name="T79" fmla="*/ 0 h 2974"/>
                  <a:gd name="T80" fmla="*/ 0 w 2974"/>
                  <a:gd name="T81" fmla="*/ 0 h 2974"/>
                  <a:gd name="T82" fmla="*/ 0 w 2974"/>
                  <a:gd name="T83" fmla="*/ 0 h 2974"/>
                  <a:gd name="T84" fmla="*/ 0 w 2974"/>
                  <a:gd name="T85" fmla="*/ 0 h 2974"/>
                  <a:gd name="T86" fmla="*/ 0 w 2974"/>
                  <a:gd name="T87" fmla="*/ 0 h 2974"/>
                  <a:gd name="T88" fmla="*/ 0 w 2974"/>
                  <a:gd name="T89" fmla="*/ 0 h 2974"/>
                  <a:gd name="T90" fmla="*/ 0 w 2974"/>
                  <a:gd name="T91" fmla="*/ 0 h 2974"/>
                  <a:gd name="T92" fmla="*/ 0 w 2974"/>
                  <a:gd name="T93" fmla="*/ 0 h 2974"/>
                  <a:gd name="T94" fmla="*/ 0 w 2974"/>
                  <a:gd name="T95" fmla="*/ 0 h 2974"/>
                  <a:gd name="T96" fmla="*/ 0 w 2974"/>
                  <a:gd name="T97" fmla="*/ 0 h 29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974" h="2974">
                    <a:moveTo>
                      <a:pt x="2974" y="2974"/>
                    </a:moveTo>
                    <a:lnTo>
                      <a:pt x="2959" y="2670"/>
                    </a:lnTo>
                    <a:lnTo>
                      <a:pt x="2913" y="2376"/>
                    </a:lnTo>
                    <a:lnTo>
                      <a:pt x="2840" y="2091"/>
                    </a:lnTo>
                    <a:lnTo>
                      <a:pt x="2740" y="1817"/>
                    </a:lnTo>
                    <a:lnTo>
                      <a:pt x="2614" y="1557"/>
                    </a:lnTo>
                    <a:lnTo>
                      <a:pt x="2465" y="1312"/>
                    </a:lnTo>
                    <a:lnTo>
                      <a:pt x="2295" y="1082"/>
                    </a:lnTo>
                    <a:lnTo>
                      <a:pt x="2103" y="871"/>
                    </a:lnTo>
                    <a:lnTo>
                      <a:pt x="1892" y="679"/>
                    </a:lnTo>
                    <a:lnTo>
                      <a:pt x="1662" y="509"/>
                    </a:lnTo>
                    <a:lnTo>
                      <a:pt x="1417" y="360"/>
                    </a:lnTo>
                    <a:lnTo>
                      <a:pt x="1157" y="234"/>
                    </a:lnTo>
                    <a:lnTo>
                      <a:pt x="884" y="134"/>
                    </a:lnTo>
                    <a:lnTo>
                      <a:pt x="598" y="61"/>
                    </a:lnTo>
                    <a:lnTo>
                      <a:pt x="304" y="15"/>
                    </a:lnTo>
                    <a:lnTo>
                      <a:pt x="0" y="0"/>
                    </a:lnTo>
                    <a:lnTo>
                      <a:pt x="0" y="34"/>
                    </a:lnTo>
                    <a:lnTo>
                      <a:pt x="0" y="128"/>
                    </a:lnTo>
                    <a:lnTo>
                      <a:pt x="0" y="275"/>
                    </a:lnTo>
                    <a:lnTo>
                      <a:pt x="0" y="465"/>
                    </a:lnTo>
                    <a:lnTo>
                      <a:pt x="0" y="690"/>
                    </a:lnTo>
                    <a:lnTo>
                      <a:pt x="0" y="942"/>
                    </a:lnTo>
                    <a:lnTo>
                      <a:pt x="0" y="1210"/>
                    </a:lnTo>
                    <a:lnTo>
                      <a:pt x="0" y="1488"/>
                    </a:lnTo>
                    <a:lnTo>
                      <a:pt x="0" y="1765"/>
                    </a:lnTo>
                    <a:lnTo>
                      <a:pt x="0" y="2033"/>
                    </a:lnTo>
                    <a:lnTo>
                      <a:pt x="0" y="2285"/>
                    </a:lnTo>
                    <a:lnTo>
                      <a:pt x="0" y="2510"/>
                    </a:lnTo>
                    <a:lnTo>
                      <a:pt x="0" y="2700"/>
                    </a:lnTo>
                    <a:lnTo>
                      <a:pt x="0" y="2847"/>
                    </a:lnTo>
                    <a:lnTo>
                      <a:pt x="0" y="2941"/>
                    </a:lnTo>
                    <a:lnTo>
                      <a:pt x="0" y="2974"/>
                    </a:lnTo>
                    <a:lnTo>
                      <a:pt x="33" y="2974"/>
                    </a:lnTo>
                    <a:lnTo>
                      <a:pt x="127" y="2974"/>
                    </a:lnTo>
                    <a:lnTo>
                      <a:pt x="274" y="2974"/>
                    </a:lnTo>
                    <a:lnTo>
                      <a:pt x="464" y="2974"/>
                    </a:lnTo>
                    <a:lnTo>
                      <a:pt x="689" y="2974"/>
                    </a:lnTo>
                    <a:lnTo>
                      <a:pt x="941" y="2974"/>
                    </a:lnTo>
                    <a:lnTo>
                      <a:pt x="1209" y="2974"/>
                    </a:lnTo>
                    <a:lnTo>
                      <a:pt x="1487" y="2974"/>
                    </a:lnTo>
                    <a:lnTo>
                      <a:pt x="1764" y="2974"/>
                    </a:lnTo>
                    <a:lnTo>
                      <a:pt x="2032" y="2974"/>
                    </a:lnTo>
                    <a:lnTo>
                      <a:pt x="2284" y="2974"/>
                    </a:lnTo>
                    <a:lnTo>
                      <a:pt x="2509" y="2974"/>
                    </a:lnTo>
                    <a:lnTo>
                      <a:pt x="2699" y="2974"/>
                    </a:lnTo>
                    <a:lnTo>
                      <a:pt x="2846" y="2974"/>
                    </a:lnTo>
                    <a:lnTo>
                      <a:pt x="2940" y="2974"/>
                    </a:lnTo>
                    <a:lnTo>
                      <a:pt x="2974" y="2974"/>
                    </a:lnTo>
                    <a:close/>
                  </a:path>
                </a:pathLst>
              </a:custGeom>
              <a:solidFill>
                <a:srgbClr val="303F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758" name="Freeform 6"/>
              <p:cNvSpPr>
                <a:spLocks/>
              </p:cNvSpPr>
              <p:nvPr/>
            </p:nvSpPr>
            <p:spPr bwMode="auto">
              <a:xfrm>
                <a:off x="1559" y="781"/>
                <a:ext cx="1262" cy="1294"/>
              </a:xfrm>
              <a:custGeom>
                <a:avLst/>
                <a:gdLst>
                  <a:gd name="T0" fmla="*/ 0 w 2975"/>
                  <a:gd name="T1" fmla="*/ 0 h 2974"/>
                  <a:gd name="T2" fmla="*/ 0 w 2975"/>
                  <a:gd name="T3" fmla="*/ 0 h 2974"/>
                  <a:gd name="T4" fmla="*/ 0 w 2975"/>
                  <a:gd name="T5" fmla="*/ 0 h 2974"/>
                  <a:gd name="T6" fmla="*/ 0 w 2975"/>
                  <a:gd name="T7" fmla="*/ 0 h 2974"/>
                  <a:gd name="T8" fmla="*/ 0 w 2975"/>
                  <a:gd name="T9" fmla="*/ 0 h 2974"/>
                  <a:gd name="T10" fmla="*/ 0 w 2975"/>
                  <a:gd name="T11" fmla="*/ 0 h 2974"/>
                  <a:gd name="T12" fmla="*/ 0 w 2975"/>
                  <a:gd name="T13" fmla="*/ 0 h 2974"/>
                  <a:gd name="T14" fmla="*/ 0 w 2975"/>
                  <a:gd name="T15" fmla="*/ 0 h 2974"/>
                  <a:gd name="T16" fmla="*/ 0 w 2975"/>
                  <a:gd name="T17" fmla="*/ 0 h 2974"/>
                  <a:gd name="T18" fmla="*/ 0 w 2975"/>
                  <a:gd name="T19" fmla="*/ 0 h 2974"/>
                  <a:gd name="T20" fmla="*/ 0 w 2975"/>
                  <a:gd name="T21" fmla="*/ 0 h 2974"/>
                  <a:gd name="T22" fmla="*/ 0 w 2975"/>
                  <a:gd name="T23" fmla="*/ 0 h 2974"/>
                  <a:gd name="T24" fmla="*/ 0 w 2975"/>
                  <a:gd name="T25" fmla="*/ 0 h 2974"/>
                  <a:gd name="T26" fmla="*/ 0 w 2975"/>
                  <a:gd name="T27" fmla="*/ 0 h 2974"/>
                  <a:gd name="T28" fmla="*/ 0 w 2975"/>
                  <a:gd name="T29" fmla="*/ 0 h 2974"/>
                  <a:gd name="T30" fmla="*/ 0 w 2975"/>
                  <a:gd name="T31" fmla="*/ 0 h 2974"/>
                  <a:gd name="T32" fmla="*/ 0 w 2975"/>
                  <a:gd name="T33" fmla="*/ 0 h 2974"/>
                  <a:gd name="T34" fmla="*/ 0 w 2975"/>
                  <a:gd name="T35" fmla="*/ 0 h 2974"/>
                  <a:gd name="T36" fmla="*/ 0 w 2975"/>
                  <a:gd name="T37" fmla="*/ 0 h 2974"/>
                  <a:gd name="T38" fmla="*/ 0 w 2975"/>
                  <a:gd name="T39" fmla="*/ 0 h 2974"/>
                  <a:gd name="T40" fmla="*/ 0 w 2975"/>
                  <a:gd name="T41" fmla="*/ 0 h 2974"/>
                  <a:gd name="T42" fmla="*/ 0 w 2975"/>
                  <a:gd name="T43" fmla="*/ 0 h 2974"/>
                  <a:gd name="T44" fmla="*/ 0 w 2975"/>
                  <a:gd name="T45" fmla="*/ 0 h 2974"/>
                  <a:gd name="T46" fmla="*/ 0 w 2975"/>
                  <a:gd name="T47" fmla="*/ 0 h 2974"/>
                  <a:gd name="T48" fmla="*/ 0 w 2975"/>
                  <a:gd name="T49" fmla="*/ 0 h 2974"/>
                  <a:gd name="T50" fmla="*/ 0 w 2975"/>
                  <a:gd name="T51" fmla="*/ 0 h 2974"/>
                  <a:gd name="T52" fmla="*/ 0 w 2975"/>
                  <a:gd name="T53" fmla="*/ 0 h 2974"/>
                  <a:gd name="T54" fmla="*/ 0 w 2975"/>
                  <a:gd name="T55" fmla="*/ 0 h 2974"/>
                  <a:gd name="T56" fmla="*/ 0 w 2975"/>
                  <a:gd name="T57" fmla="*/ 0 h 2974"/>
                  <a:gd name="T58" fmla="*/ 0 w 2975"/>
                  <a:gd name="T59" fmla="*/ 0 h 2974"/>
                  <a:gd name="T60" fmla="*/ 0 w 2975"/>
                  <a:gd name="T61" fmla="*/ 0 h 2974"/>
                  <a:gd name="T62" fmla="*/ 0 w 2975"/>
                  <a:gd name="T63" fmla="*/ 0 h 2974"/>
                  <a:gd name="T64" fmla="*/ 0 w 2975"/>
                  <a:gd name="T65" fmla="*/ 0 h 2974"/>
                  <a:gd name="T66" fmla="*/ 0 w 2975"/>
                  <a:gd name="T67" fmla="*/ 0 h 2974"/>
                  <a:gd name="T68" fmla="*/ 0 w 2975"/>
                  <a:gd name="T69" fmla="*/ 0 h 2974"/>
                  <a:gd name="T70" fmla="*/ 0 w 2975"/>
                  <a:gd name="T71" fmla="*/ 0 h 2974"/>
                  <a:gd name="T72" fmla="*/ 0 w 2975"/>
                  <a:gd name="T73" fmla="*/ 0 h 2974"/>
                  <a:gd name="T74" fmla="*/ 0 w 2975"/>
                  <a:gd name="T75" fmla="*/ 0 h 2974"/>
                  <a:gd name="T76" fmla="*/ 0 w 2975"/>
                  <a:gd name="T77" fmla="*/ 0 h 2974"/>
                  <a:gd name="T78" fmla="*/ 0 w 2975"/>
                  <a:gd name="T79" fmla="*/ 0 h 2974"/>
                  <a:gd name="T80" fmla="*/ 0 w 2975"/>
                  <a:gd name="T81" fmla="*/ 0 h 2974"/>
                  <a:gd name="T82" fmla="*/ 0 w 2975"/>
                  <a:gd name="T83" fmla="*/ 0 h 2974"/>
                  <a:gd name="T84" fmla="*/ 0 w 2975"/>
                  <a:gd name="T85" fmla="*/ 0 h 2974"/>
                  <a:gd name="T86" fmla="*/ 0 w 2975"/>
                  <a:gd name="T87" fmla="*/ 0 h 2974"/>
                  <a:gd name="T88" fmla="*/ 0 w 2975"/>
                  <a:gd name="T89" fmla="*/ 0 h 2974"/>
                  <a:gd name="T90" fmla="*/ 0 w 2975"/>
                  <a:gd name="T91" fmla="*/ 0 h 2974"/>
                  <a:gd name="T92" fmla="*/ 0 w 2975"/>
                  <a:gd name="T93" fmla="*/ 0 h 2974"/>
                  <a:gd name="T94" fmla="*/ 0 w 2975"/>
                  <a:gd name="T95" fmla="*/ 0 h 2974"/>
                  <a:gd name="T96" fmla="*/ 0 w 2975"/>
                  <a:gd name="T97" fmla="*/ 0 h 29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975" h="2974">
                    <a:moveTo>
                      <a:pt x="2975" y="0"/>
                    </a:moveTo>
                    <a:lnTo>
                      <a:pt x="2670" y="15"/>
                    </a:lnTo>
                    <a:lnTo>
                      <a:pt x="2375" y="61"/>
                    </a:lnTo>
                    <a:lnTo>
                      <a:pt x="2090" y="134"/>
                    </a:lnTo>
                    <a:lnTo>
                      <a:pt x="1816" y="234"/>
                    </a:lnTo>
                    <a:lnTo>
                      <a:pt x="1556" y="360"/>
                    </a:lnTo>
                    <a:lnTo>
                      <a:pt x="1311" y="509"/>
                    </a:lnTo>
                    <a:lnTo>
                      <a:pt x="1082" y="679"/>
                    </a:lnTo>
                    <a:lnTo>
                      <a:pt x="870" y="871"/>
                    </a:lnTo>
                    <a:lnTo>
                      <a:pt x="679" y="1082"/>
                    </a:lnTo>
                    <a:lnTo>
                      <a:pt x="508" y="1312"/>
                    </a:lnTo>
                    <a:lnTo>
                      <a:pt x="359" y="1557"/>
                    </a:lnTo>
                    <a:lnTo>
                      <a:pt x="233" y="1817"/>
                    </a:lnTo>
                    <a:lnTo>
                      <a:pt x="133" y="2091"/>
                    </a:lnTo>
                    <a:lnTo>
                      <a:pt x="60" y="2376"/>
                    </a:lnTo>
                    <a:lnTo>
                      <a:pt x="15" y="2670"/>
                    </a:lnTo>
                    <a:lnTo>
                      <a:pt x="0" y="2974"/>
                    </a:lnTo>
                    <a:lnTo>
                      <a:pt x="33" y="2974"/>
                    </a:lnTo>
                    <a:lnTo>
                      <a:pt x="127" y="2974"/>
                    </a:lnTo>
                    <a:lnTo>
                      <a:pt x="275" y="2974"/>
                    </a:lnTo>
                    <a:lnTo>
                      <a:pt x="464" y="2974"/>
                    </a:lnTo>
                    <a:lnTo>
                      <a:pt x="690" y="2974"/>
                    </a:lnTo>
                    <a:lnTo>
                      <a:pt x="941" y="2974"/>
                    </a:lnTo>
                    <a:lnTo>
                      <a:pt x="1210" y="2974"/>
                    </a:lnTo>
                    <a:lnTo>
                      <a:pt x="1487" y="2974"/>
                    </a:lnTo>
                    <a:lnTo>
                      <a:pt x="1764" y="2974"/>
                    </a:lnTo>
                    <a:lnTo>
                      <a:pt x="2033" y="2974"/>
                    </a:lnTo>
                    <a:lnTo>
                      <a:pt x="2284" y="2974"/>
                    </a:lnTo>
                    <a:lnTo>
                      <a:pt x="2510" y="2974"/>
                    </a:lnTo>
                    <a:lnTo>
                      <a:pt x="2699" y="2974"/>
                    </a:lnTo>
                    <a:lnTo>
                      <a:pt x="2847" y="2974"/>
                    </a:lnTo>
                    <a:lnTo>
                      <a:pt x="2941" y="2974"/>
                    </a:lnTo>
                    <a:lnTo>
                      <a:pt x="2975" y="2974"/>
                    </a:lnTo>
                    <a:lnTo>
                      <a:pt x="2975" y="2941"/>
                    </a:lnTo>
                    <a:lnTo>
                      <a:pt x="2975" y="2847"/>
                    </a:lnTo>
                    <a:lnTo>
                      <a:pt x="2975" y="2700"/>
                    </a:lnTo>
                    <a:lnTo>
                      <a:pt x="2975" y="2510"/>
                    </a:lnTo>
                    <a:lnTo>
                      <a:pt x="2975" y="2285"/>
                    </a:lnTo>
                    <a:lnTo>
                      <a:pt x="2975" y="2033"/>
                    </a:lnTo>
                    <a:lnTo>
                      <a:pt x="2975" y="1765"/>
                    </a:lnTo>
                    <a:lnTo>
                      <a:pt x="2975" y="1488"/>
                    </a:lnTo>
                    <a:lnTo>
                      <a:pt x="2975" y="1210"/>
                    </a:lnTo>
                    <a:lnTo>
                      <a:pt x="2975" y="942"/>
                    </a:lnTo>
                    <a:lnTo>
                      <a:pt x="2975" y="690"/>
                    </a:lnTo>
                    <a:lnTo>
                      <a:pt x="2975" y="465"/>
                    </a:lnTo>
                    <a:lnTo>
                      <a:pt x="2975" y="275"/>
                    </a:lnTo>
                    <a:lnTo>
                      <a:pt x="2975" y="128"/>
                    </a:lnTo>
                    <a:lnTo>
                      <a:pt x="2975" y="34"/>
                    </a:lnTo>
                    <a:lnTo>
                      <a:pt x="2975" y="0"/>
                    </a:lnTo>
                    <a:close/>
                  </a:path>
                </a:pathLst>
              </a:custGeom>
              <a:solidFill>
                <a:srgbClr val="5763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759" name="Freeform 7"/>
              <p:cNvSpPr>
                <a:spLocks/>
              </p:cNvSpPr>
              <p:nvPr/>
            </p:nvSpPr>
            <p:spPr bwMode="auto">
              <a:xfrm>
                <a:off x="1559" y="2219"/>
                <a:ext cx="1262" cy="1294"/>
              </a:xfrm>
              <a:custGeom>
                <a:avLst/>
                <a:gdLst>
                  <a:gd name="T0" fmla="*/ 0 w 2975"/>
                  <a:gd name="T1" fmla="*/ 0 h 2975"/>
                  <a:gd name="T2" fmla="*/ 0 w 2975"/>
                  <a:gd name="T3" fmla="*/ 0 h 2975"/>
                  <a:gd name="T4" fmla="*/ 0 w 2975"/>
                  <a:gd name="T5" fmla="*/ 0 h 2975"/>
                  <a:gd name="T6" fmla="*/ 0 w 2975"/>
                  <a:gd name="T7" fmla="*/ 0 h 2975"/>
                  <a:gd name="T8" fmla="*/ 0 w 2975"/>
                  <a:gd name="T9" fmla="*/ 0 h 2975"/>
                  <a:gd name="T10" fmla="*/ 0 w 2975"/>
                  <a:gd name="T11" fmla="*/ 0 h 2975"/>
                  <a:gd name="T12" fmla="*/ 0 w 2975"/>
                  <a:gd name="T13" fmla="*/ 0 h 2975"/>
                  <a:gd name="T14" fmla="*/ 0 w 2975"/>
                  <a:gd name="T15" fmla="*/ 0 h 2975"/>
                  <a:gd name="T16" fmla="*/ 0 w 2975"/>
                  <a:gd name="T17" fmla="*/ 0 h 2975"/>
                  <a:gd name="T18" fmla="*/ 0 w 2975"/>
                  <a:gd name="T19" fmla="*/ 0 h 2975"/>
                  <a:gd name="T20" fmla="*/ 0 w 2975"/>
                  <a:gd name="T21" fmla="*/ 0 h 2975"/>
                  <a:gd name="T22" fmla="*/ 0 w 2975"/>
                  <a:gd name="T23" fmla="*/ 0 h 2975"/>
                  <a:gd name="T24" fmla="*/ 0 w 2975"/>
                  <a:gd name="T25" fmla="*/ 0 h 2975"/>
                  <a:gd name="T26" fmla="*/ 0 w 2975"/>
                  <a:gd name="T27" fmla="*/ 0 h 2975"/>
                  <a:gd name="T28" fmla="*/ 0 w 2975"/>
                  <a:gd name="T29" fmla="*/ 0 h 2975"/>
                  <a:gd name="T30" fmla="*/ 0 w 2975"/>
                  <a:gd name="T31" fmla="*/ 0 h 2975"/>
                  <a:gd name="T32" fmla="*/ 0 w 2975"/>
                  <a:gd name="T33" fmla="*/ 0 h 2975"/>
                  <a:gd name="T34" fmla="*/ 0 w 2975"/>
                  <a:gd name="T35" fmla="*/ 0 h 2975"/>
                  <a:gd name="T36" fmla="*/ 0 w 2975"/>
                  <a:gd name="T37" fmla="*/ 0 h 2975"/>
                  <a:gd name="T38" fmla="*/ 0 w 2975"/>
                  <a:gd name="T39" fmla="*/ 0 h 2975"/>
                  <a:gd name="T40" fmla="*/ 0 w 2975"/>
                  <a:gd name="T41" fmla="*/ 0 h 2975"/>
                  <a:gd name="T42" fmla="*/ 0 w 2975"/>
                  <a:gd name="T43" fmla="*/ 0 h 2975"/>
                  <a:gd name="T44" fmla="*/ 0 w 2975"/>
                  <a:gd name="T45" fmla="*/ 0 h 2975"/>
                  <a:gd name="T46" fmla="*/ 0 w 2975"/>
                  <a:gd name="T47" fmla="*/ 0 h 2975"/>
                  <a:gd name="T48" fmla="*/ 0 w 2975"/>
                  <a:gd name="T49" fmla="*/ 0 h 2975"/>
                  <a:gd name="T50" fmla="*/ 0 w 2975"/>
                  <a:gd name="T51" fmla="*/ 0 h 2975"/>
                  <a:gd name="T52" fmla="*/ 0 w 2975"/>
                  <a:gd name="T53" fmla="*/ 0 h 2975"/>
                  <a:gd name="T54" fmla="*/ 0 w 2975"/>
                  <a:gd name="T55" fmla="*/ 0 h 2975"/>
                  <a:gd name="T56" fmla="*/ 0 w 2975"/>
                  <a:gd name="T57" fmla="*/ 0 h 2975"/>
                  <a:gd name="T58" fmla="*/ 0 w 2975"/>
                  <a:gd name="T59" fmla="*/ 0 h 2975"/>
                  <a:gd name="T60" fmla="*/ 0 w 2975"/>
                  <a:gd name="T61" fmla="*/ 0 h 2975"/>
                  <a:gd name="T62" fmla="*/ 0 w 2975"/>
                  <a:gd name="T63" fmla="*/ 0 h 2975"/>
                  <a:gd name="T64" fmla="*/ 0 w 2975"/>
                  <a:gd name="T65" fmla="*/ 0 h 2975"/>
                  <a:gd name="T66" fmla="*/ 0 w 2975"/>
                  <a:gd name="T67" fmla="*/ 0 h 2975"/>
                  <a:gd name="T68" fmla="*/ 0 w 2975"/>
                  <a:gd name="T69" fmla="*/ 0 h 2975"/>
                  <a:gd name="T70" fmla="*/ 0 w 2975"/>
                  <a:gd name="T71" fmla="*/ 0 h 2975"/>
                  <a:gd name="T72" fmla="*/ 0 w 2975"/>
                  <a:gd name="T73" fmla="*/ 0 h 2975"/>
                  <a:gd name="T74" fmla="*/ 0 w 2975"/>
                  <a:gd name="T75" fmla="*/ 0 h 2975"/>
                  <a:gd name="T76" fmla="*/ 0 w 2975"/>
                  <a:gd name="T77" fmla="*/ 0 h 2975"/>
                  <a:gd name="T78" fmla="*/ 0 w 2975"/>
                  <a:gd name="T79" fmla="*/ 0 h 2975"/>
                  <a:gd name="T80" fmla="*/ 0 w 2975"/>
                  <a:gd name="T81" fmla="*/ 0 h 2975"/>
                  <a:gd name="T82" fmla="*/ 0 w 2975"/>
                  <a:gd name="T83" fmla="*/ 0 h 2975"/>
                  <a:gd name="T84" fmla="*/ 0 w 2975"/>
                  <a:gd name="T85" fmla="*/ 0 h 2975"/>
                  <a:gd name="T86" fmla="*/ 0 w 2975"/>
                  <a:gd name="T87" fmla="*/ 0 h 2975"/>
                  <a:gd name="T88" fmla="*/ 0 w 2975"/>
                  <a:gd name="T89" fmla="*/ 0 h 2975"/>
                  <a:gd name="T90" fmla="*/ 0 w 2975"/>
                  <a:gd name="T91" fmla="*/ 0 h 2975"/>
                  <a:gd name="T92" fmla="*/ 0 w 2975"/>
                  <a:gd name="T93" fmla="*/ 0 h 2975"/>
                  <a:gd name="T94" fmla="*/ 0 w 2975"/>
                  <a:gd name="T95" fmla="*/ 0 h 2975"/>
                  <a:gd name="T96" fmla="*/ 0 w 2975"/>
                  <a:gd name="T97" fmla="*/ 0 h 297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975" h="2975">
                    <a:moveTo>
                      <a:pt x="0" y="0"/>
                    </a:moveTo>
                    <a:lnTo>
                      <a:pt x="15" y="305"/>
                    </a:lnTo>
                    <a:lnTo>
                      <a:pt x="60" y="600"/>
                    </a:lnTo>
                    <a:lnTo>
                      <a:pt x="133" y="885"/>
                    </a:lnTo>
                    <a:lnTo>
                      <a:pt x="233" y="1159"/>
                    </a:lnTo>
                    <a:lnTo>
                      <a:pt x="359" y="1419"/>
                    </a:lnTo>
                    <a:lnTo>
                      <a:pt x="508" y="1664"/>
                    </a:lnTo>
                    <a:lnTo>
                      <a:pt x="679" y="1894"/>
                    </a:lnTo>
                    <a:lnTo>
                      <a:pt x="870" y="2105"/>
                    </a:lnTo>
                    <a:lnTo>
                      <a:pt x="1082" y="2296"/>
                    </a:lnTo>
                    <a:lnTo>
                      <a:pt x="1311" y="2467"/>
                    </a:lnTo>
                    <a:lnTo>
                      <a:pt x="1556" y="2616"/>
                    </a:lnTo>
                    <a:lnTo>
                      <a:pt x="1816" y="2742"/>
                    </a:lnTo>
                    <a:lnTo>
                      <a:pt x="2090" y="2842"/>
                    </a:lnTo>
                    <a:lnTo>
                      <a:pt x="2375" y="2915"/>
                    </a:lnTo>
                    <a:lnTo>
                      <a:pt x="2670" y="2960"/>
                    </a:lnTo>
                    <a:lnTo>
                      <a:pt x="2975" y="2975"/>
                    </a:lnTo>
                    <a:lnTo>
                      <a:pt x="2975" y="2942"/>
                    </a:lnTo>
                    <a:lnTo>
                      <a:pt x="2975" y="2848"/>
                    </a:lnTo>
                    <a:lnTo>
                      <a:pt x="2975" y="2700"/>
                    </a:lnTo>
                    <a:lnTo>
                      <a:pt x="2975" y="2511"/>
                    </a:lnTo>
                    <a:lnTo>
                      <a:pt x="2975" y="2285"/>
                    </a:lnTo>
                    <a:lnTo>
                      <a:pt x="2975" y="2034"/>
                    </a:lnTo>
                    <a:lnTo>
                      <a:pt x="2975" y="1765"/>
                    </a:lnTo>
                    <a:lnTo>
                      <a:pt x="2975" y="1488"/>
                    </a:lnTo>
                    <a:lnTo>
                      <a:pt x="2975" y="1211"/>
                    </a:lnTo>
                    <a:lnTo>
                      <a:pt x="2975" y="943"/>
                    </a:lnTo>
                    <a:lnTo>
                      <a:pt x="2975" y="691"/>
                    </a:lnTo>
                    <a:lnTo>
                      <a:pt x="2975" y="465"/>
                    </a:lnTo>
                    <a:lnTo>
                      <a:pt x="2975" y="276"/>
                    </a:lnTo>
                    <a:lnTo>
                      <a:pt x="2975" y="128"/>
                    </a:lnTo>
                    <a:lnTo>
                      <a:pt x="2975" y="34"/>
                    </a:lnTo>
                    <a:lnTo>
                      <a:pt x="2975" y="0"/>
                    </a:lnTo>
                    <a:lnTo>
                      <a:pt x="2941" y="0"/>
                    </a:lnTo>
                    <a:lnTo>
                      <a:pt x="2847" y="0"/>
                    </a:lnTo>
                    <a:lnTo>
                      <a:pt x="2699" y="0"/>
                    </a:lnTo>
                    <a:lnTo>
                      <a:pt x="2510" y="0"/>
                    </a:lnTo>
                    <a:lnTo>
                      <a:pt x="2284" y="0"/>
                    </a:lnTo>
                    <a:lnTo>
                      <a:pt x="2033" y="0"/>
                    </a:lnTo>
                    <a:lnTo>
                      <a:pt x="1764" y="0"/>
                    </a:lnTo>
                    <a:lnTo>
                      <a:pt x="1487" y="0"/>
                    </a:lnTo>
                    <a:lnTo>
                      <a:pt x="1210" y="0"/>
                    </a:lnTo>
                    <a:lnTo>
                      <a:pt x="941" y="0"/>
                    </a:lnTo>
                    <a:lnTo>
                      <a:pt x="690" y="0"/>
                    </a:lnTo>
                    <a:lnTo>
                      <a:pt x="464" y="0"/>
                    </a:lnTo>
                    <a:lnTo>
                      <a:pt x="275" y="0"/>
                    </a:lnTo>
                    <a:lnTo>
                      <a:pt x="127" y="0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15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760" name="Freeform 8"/>
              <p:cNvSpPr>
                <a:spLocks/>
              </p:cNvSpPr>
              <p:nvPr/>
            </p:nvSpPr>
            <p:spPr bwMode="auto">
              <a:xfrm>
                <a:off x="2965" y="2219"/>
                <a:ext cx="1261" cy="1294"/>
              </a:xfrm>
              <a:custGeom>
                <a:avLst/>
                <a:gdLst>
                  <a:gd name="T0" fmla="*/ 0 w 2974"/>
                  <a:gd name="T1" fmla="*/ 0 h 2975"/>
                  <a:gd name="T2" fmla="*/ 0 w 2974"/>
                  <a:gd name="T3" fmla="*/ 0 h 2975"/>
                  <a:gd name="T4" fmla="*/ 0 w 2974"/>
                  <a:gd name="T5" fmla="*/ 0 h 2975"/>
                  <a:gd name="T6" fmla="*/ 0 w 2974"/>
                  <a:gd name="T7" fmla="*/ 0 h 2975"/>
                  <a:gd name="T8" fmla="*/ 0 w 2974"/>
                  <a:gd name="T9" fmla="*/ 0 h 2975"/>
                  <a:gd name="T10" fmla="*/ 0 w 2974"/>
                  <a:gd name="T11" fmla="*/ 0 h 2975"/>
                  <a:gd name="T12" fmla="*/ 0 w 2974"/>
                  <a:gd name="T13" fmla="*/ 0 h 2975"/>
                  <a:gd name="T14" fmla="*/ 0 w 2974"/>
                  <a:gd name="T15" fmla="*/ 0 h 2975"/>
                  <a:gd name="T16" fmla="*/ 0 w 2974"/>
                  <a:gd name="T17" fmla="*/ 0 h 2975"/>
                  <a:gd name="T18" fmla="*/ 0 w 2974"/>
                  <a:gd name="T19" fmla="*/ 0 h 2975"/>
                  <a:gd name="T20" fmla="*/ 0 w 2974"/>
                  <a:gd name="T21" fmla="*/ 0 h 2975"/>
                  <a:gd name="T22" fmla="*/ 0 w 2974"/>
                  <a:gd name="T23" fmla="*/ 0 h 2975"/>
                  <a:gd name="T24" fmla="*/ 0 w 2974"/>
                  <a:gd name="T25" fmla="*/ 0 h 2975"/>
                  <a:gd name="T26" fmla="*/ 0 w 2974"/>
                  <a:gd name="T27" fmla="*/ 0 h 2975"/>
                  <a:gd name="T28" fmla="*/ 0 w 2974"/>
                  <a:gd name="T29" fmla="*/ 0 h 2975"/>
                  <a:gd name="T30" fmla="*/ 0 w 2974"/>
                  <a:gd name="T31" fmla="*/ 0 h 2975"/>
                  <a:gd name="T32" fmla="*/ 0 w 2974"/>
                  <a:gd name="T33" fmla="*/ 0 h 2975"/>
                  <a:gd name="T34" fmla="*/ 0 w 2974"/>
                  <a:gd name="T35" fmla="*/ 0 h 2975"/>
                  <a:gd name="T36" fmla="*/ 0 w 2974"/>
                  <a:gd name="T37" fmla="*/ 0 h 2975"/>
                  <a:gd name="T38" fmla="*/ 0 w 2974"/>
                  <a:gd name="T39" fmla="*/ 0 h 2975"/>
                  <a:gd name="T40" fmla="*/ 0 w 2974"/>
                  <a:gd name="T41" fmla="*/ 0 h 2975"/>
                  <a:gd name="T42" fmla="*/ 0 w 2974"/>
                  <a:gd name="T43" fmla="*/ 0 h 2975"/>
                  <a:gd name="T44" fmla="*/ 0 w 2974"/>
                  <a:gd name="T45" fmla="*/ 0 h 2975"/>
                  <a:gd name="T46" fmla="*/ 0 w 2974"/>
                  <a:gd name="T47" fmla="*/ 0 h 2975"/>
                  <a:gd name="T48" fmla="*/ 0 w 2974"/>
                  <a:gd name="T49" fmla="*/ 0 h 2975"/>
                  <a:gd name="T50" fmla="*/ 0 w 2974"/>
                  <a:gd name="T51" fmla="*/ 0 h 2975"/>
                  <a:gd name="T52" fmla="*/ 0 w 2974"/>
                  <a:gd name="T53" fmla="*/ 0 h 2975"/>
                  <a:gd name="T54" fmla="*/ 0 w 2974"/>
                  <a:gd name="T55" fmla="*/ 0 h 2975"/>
                  <a:gd name="T56" fmla="*/ 0 w 2974"/>
                  <a:gd name="T57" fmla="*/ 0 h 2975"/>
                  <a:gd name="T58" fmla="*/ 0 w 2974"/>
                  <a:gd name="T59" fmla="*/ 0 h 2975"/>
                  <a:gd name="T60" fmla="*/ 0 w 2974"/>
                  <a:gd name="T61" fmla="*/ 0 h 2975"/>
                  <a:gd name="T62" fmla="*/ 0 w 2974"/>
                  <a:gd name="T63" fmla="*/ 0 h 2975"/>
                  <a:gd name="T64" fmla="*/ 0 w 2974"/>
                  <a:gd name="T65" fmla="*/ 0 h 2975"/>
                  <a:gd name="T66" fmla="*/ 0 w 2974"/>
                  <a:gd name="T67" fmla="*/ 0 h 2975"/>
                  <a:gd name="T68" fmla="*/ 0 w 2974"/>
                  <a:gd name="T69" fmla="*/ 0 h 2975"/>
                  <a:gd name="T70" fmla="*/ 0 w 2974"/>
                  <a:gd name="T71" fmla="*/ 0 h 2975"/>
                  <a:gd name="T72" fmla="*/ 0 w 2974"/>
                  <a:gd name="T73" fmla="*/ 0 h 2975"/>
                  <a:gd name="T74" fmla="*/ 0 w 2974"/>
                  <a:gd name="T75" fmla="*/ 0 h 2975"/>
                  <a:gd name="T76" fmla="*/ 0 w 2974"/>
                  <a:gd name="T77" fmla="*/ 0 h 2975"/>
                  <a:gd name="T78" fmla="*/ 0 w 2974"/>
                  <a:gd name="T79" fmla="*/ 0 h 2975"/>
                  <a:gd name="T80" fmla="*/ 0 w 2974"/>
                  <a:gd name="T81" fmla="*/ 0 h 2975"/>
                  <a:gd name="T82" fmla="*/ 0 w 2974"/>
                  <a:gd name="T83" fmla="*/ 0 h 2975"/>
                  <a:gd name="T84" fmla="*/ 0 w 2974"/>
                  <a:gd name="T85" fmla="*/ 0 h 2975"/>
                  <a:gd name="T86" fmla="*/ 0 w 2974"/>
                  <a:gd name="T87" fmla="*/ 0 h 2975"/>
                  <a:gd name="T88" fmla="*/ 0 w 2974"/>
                  <a:gd name="T89" fmla="*/ 0 h 2975"/>
                  <a:gd name="T90" fmla="*/ 0 w 2974"/>
                  <a:gd name="T91" fmla="*/ 0 h 2975"/>
                  <a:gd name="T92" fmla="*/ 0 w 2974"/>
                  <a:gd name="T93" fmla="*/ 0 h 2975"/>
                  <a:gd name="T94" fmla="*/ 0 w 2974"/>
                  <a:gd name="T95" fmla="*/ 0 h 2975"/>
                  <a:gd name="T96" fmla="*/ 0 w 2974"/>
                  <a:gd name="T97" fmla="*/ 0 h 297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974" h="2975">
                    <a:moveTo>
                      <a:pt x="0" y="2975"/>
                    </a:moveTo>
                    <a:lnTo>
                      <a:pt x="304" y="2960"/>
                    </a:lnTo>
                    <a:lnTo>
                      <a:pt x="598" y="2915"/>
                    </a:lnTo>
                    <a:lnTo>
                      <a:pt x="884" y="2842"/>
                    </a:lnTo>
                    <a:lnTo>
                      <a:pt x="1157" y="2742"/>
                    </a:lnTo>
                    <a:lnTo>
                      <a:pt x="1417" y="2616"/>
                    </a:lnTo>
                    <a:lnTo>
                      <a:pt x="1662" y="2467"/>
                    </a:lnTo>
                    <a:lnTo>
                      <a:pt x="1892" y="2296"/>
                    </a:lnTo>
                    <a:lnTo>
                      <a:pt x="2103" y="2105"/>
                    </a:lnTo>
                    <a:lnTo>
                      <a:pt x="2295" y="1894"/>
                    </a:lnTo>
                    <a:lnTo>
                      <a:pt x="2465" y="1664"/>
                    </a:lnTo>
                    <a:lnTo>
                      <a:pt x="2614" y="1419"/>
                    </a:lnTo>
                    <a:lnTo>
                      <a:pt x="2740" y="1159"/>
                    </a:lnTo>
                    <a:lnTo>
                      <a:pt x="2840" y="885"/>
                    </a:lnTo>
                    <a:lnTo>
                      <a:pt x="2913" y="600"/>
                    </a:lnTo>
                    <a:lnTo>
                      <a:pt x="2959" y="305"/>
                    </a:lnTo>
                    <a:lnTo>
                      <a:pt x="2974" y="0"/>
                    </a:lnTo>
                    <a:lnTo>
                      <a:pt x="2940" y="0"/>
                    </a:lnTo>
                    <a:lnTo>
                      <a:pt x="2846" y="0"/>
                    </a:lnTo>
                    <a:lnTo>
                      <a:pt x="2699" y="0"/>
                    </a:lnTo>
                    <a:lnTo>
                      <a:pt x="2509" y="0"/>
                    </a:lnTo>
                    <a:lnTo>
                      <a:pt x="2284" y="0"/>
                    </a:lnTo>
                    <a:lnTo>
                      <a:pt x="2032" y="0"/>
                    </a:lnTo>
                    <a:lnTo>
                      <a:pt x="1764" y="0"/>
                    </a:lnTo>
                    <a:lnTo>
                      <a:pt x="1487" y="0"/>
                    </a:lnTo>
                    <a:lnTo>
                      <a:pt x="1209" y="0"/>
                    </a:lnTo>
                    <a:lnTo>
                      <a:pt x="941" y="0"/>
                    </a:lnTo>
                    <a:lnTo>
                      <a:pt x="689" y="0"/>
                    </a:lnTo>
                    <a:lnTo>
                      <a:pt x="464" y="0"/>
                    </a:lnTo>
                    <a:lnTo>
                      <a:pt x="274" y="0"/>
                    </a:lnTo>
                    <a:lnTo>
                      <a:pt x="127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34"/>
                    </a:lnTo>
                    <a:lnTo>
                      <a:pt x="0" y="128"/>
                    </a:lnTo>
                    <a:lnTo>
                      <a:pt x="0" y="276"/>
                    </a:lnTo>
                    <a:lnTo>
                      <a:pt x="0" y="465"/>
                    </a:lnTo>
                    <a:lnTo>
                      <a:pt x="0" y="691"/>
                    </a:lnTo>
                    <a:lnTo>
                      <a:pt x="0" y="943"/>
                    </a:lnTo>
                    <a:lnTo>
                      <a:pt x="0" y="1211"/>
                    </a:lnTo>
                    <a:lnTo>
                      <a:pt x="0" y="1488"/>
                    </a:lnTo>
                    <a:lnTo>
                      <a:pt x="0" y="1765"/>
                    </a:lnTo>
                    <a:lnTo>
                      <a:pt x="0" y="2034"/>
                    </a:lnTo>
                    <a:lnTo>
                      <a:pt x="0" y="2285"/>
                    </a:lnTo>
                    <a:lnTo>
                      <a:pt x="0" y="2511"/>
                    </a:lnTo>
                    <a:lnTo>
                      <a:pt x="0" y="2700"/>
                    </a:lnTo>
                    <a:lnTo>
                      <a:pt x="0" y="2848"/>
                    </a:lnTo>
                    <a:lnTo>
                      <a:pt x="0" y="2942"/>
                    </a:lnTo>
                    <a:lnTo>
                      <a:pt x="0" y="2975"/>
                    </a:lnTo>
                    <a:close/>
                  </a:path>
                </a:pathLst>
              </a:custGeom>
              <a:solidFill>
                <a:srgbClr val="122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3888043" y="1980272"/>
              <a:ext cx="1425230" cy="1423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800" dirty="0">
                <a:latin typeface="Calibri"/>
                <a:cs typeface="Calibri"/>
              </a:endParaRPr>
            </a:p>
          </p:txBody>
        </p:sp>
        <p:sp>
          <p:nvSpPr>
            <p:cNvPr id="30751" name="TextBox 31"/>
            <p:cNvSpPr txBox="1">
              <a:spLocks noChangeArrowheads="1"/>
            </p:cNvSpPr>
            <p:nvPr/>
          </p:nvSpPr>
          <p:spPr bwMode="auto">
            <a:xfrm>
              <a:off x="2935305" y="1625266"/>
              <a:ext cx="1542432" cy="72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700" dirty="0">
                  <a:solidFill>
                    <a:srgbClr val="FFFFFF"/>
                  </a:solidFill>
                  <a:latin typeface="Calibri" charset="0"/>
                </a:rPr>
                <a:t>Create</a:t>
              </a:r>
            </a:p>
          </p:txBody>
        </p:sp>
        <p:sp>
          <p:nvSpPr>
            <p:cNvPr id="30752" name="TextBox 32"/>
            <p:cNvSpPr txBox="1">
              <a:spLocks noChangeArrowheads="1"/>
            </p:cNvSpPr>
            <p:nvPr/>
          </p:nvSpPr>
          <p:spPr bwMode="auto">
            <a:xfrm>
              <a:off x="4908700" y="1625266"/>
              <a:ext cx="1180204" cy="72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700" dirty="0">
                  <a:solidFill>
                    <a:srgbClr val="FFFFFF"/>
                  </a:solidFill>
                  <a:latin typeface="Calibri" charset="0"/>
                </a:rPr>
                <a:t>Run</a:t>
              </a:r>
            </a:p>
          </p:txBody>
        </p:sp>
        <p:sp>
          <p:nvSpPr>
            <p:cNvPr id="30753" name="TextBox 33"/>
            <p:cNvSpPr txBox="1">
              <a:spLocks noChangeArrowheads="1"/>
            </p:cNvSpPr>
            <p:nvPr/>
          </p:nvSpPr>
          <p:spPr bwMode="auto">
            <a:xfrm>
              <a:off x="4612138" y="3297202"/>
              <a:ext cx="1773338" cy="72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700" dirty="0">
                  <a:solidFill>
                    <a:srgbClr val="FFFFFF"/>
                  </a:solidFill>
                  <a:latin typeface="Calibri" charset="0"/>
                </a:rPr>
                <a:t>Manage</a:t>
              </a:r>
            </a:p>
          </p:txBody>
        </p:sp>
        <p:sp>
          <p:nvSpPr>
            <p:cNvPr id="30754" name="TextBox 34"/>
            <p:cNvSpPr txBox="1">
              <a:spLocks noChangeArrowheads="1"/>
            </p:cNvSpPr>
            <p:nvPr/>
          </p:nvSpPr>
          <p:spPr bwMode="auto">
            <a:xfrm>
              <a:off x="2937916" y="3297202"/>
              <a:ext cx="1588613" cy="72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700" dirty="0">
                  <a:solidFill>
                    <a:srgbClr val="FFFFFF"/>
                  </a:solidFill>
                  <a:latin typeface="Calibri" charset="0"/>
                </a:rPr>
                <a:t>Secure</a:t>
              </a:r>
            </a:p>
          </p:txBody>
        </p:sp>
        <p:pic>
          <p:nvPicPr>
            <p:cNvPr id="30755" name="Picture 3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862" y="4480035"/>
              <a:ext cx="3330402" cy="587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6" name="Picture 3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0389" y="2098478"/>
              <a:ext cx="1162478" cy="1134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43" name="Rounded Rectangle 8"/>
          <p:cNvGrpSpPr>
            <a:grpSpLocks/>
          </p:cNvGrpSpPr>
          <p:nvPr/>
        </p:nvGrpSpPr>
        <p:grpSpPr bwMode="auto">
          <a:xfrm>
            <a:off x="5364163" y="115888"/>
            <a:ext cx="1150937" cy="730250"/>
            <a:chOff x="591312" y="2566416"/>
            <a:chExt cx="2036064" cy="579120"/>
          </a:xfrm>
        </p:grpSpPr>
        <p:pic>
          <p:nvPicPr>
            <p:cNvPr id="30746" name="Rounded Rectangle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12" y="2566416"/>
              <a:ext cx="2036064" cy="579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47" name="Text Box 13"/>
            <p:cNvSpPr txBox="1">
              <a:spLocks noChangeArrowheads="1"/>
            </p:cNvSpPr>
            <p:nvPr/>
          </p:nvSpPr>
          <p:spPr bwMode="auto">
            <a:xfrm>
              <a:off x="666819" y="2597682"/>
              <a:ext cx="1884107" cy="384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400" b="1" dirty="0">
                  <a:ea typeface="MS Gothic" charset="-128"/>
                </a:rPr>
                <a:t>7.5 </a:t>
              </a:r>
            </a:p>
          </p:txBody>
        </p:sp>
      </p:grpSp>
      <p:pic>
        <p:nvPicPr>
          <p:cNvPr id="30744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31750"/>
            <a:ext cx="2770188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5" name="Up Ribbon 26"/>
          <p:cNvSpPr>
            <a:spLocks noChangeArrowheads="1"/>
          </p:cNvSpPr>
          <p:nvPr/>
        </p:nvSpPr>
        <p:spPr bwMode="auto">
          <a:xfrm>
            <a:off x="7321550" y="0"/>
            <a:ext cx="1822450" cy="460375"/>
          </a:xfrm>
          <a:prstGeom prst="ribbon2">
            <a:avLst>
              <a:gd name="adj1" fmla="val 16667"/>
              <a:gd name="adj2" fmla="val 69352"/>
            </a:avLst>
          </a:prstGeom>
          <a:solidFill>
            <a:srgbClr val="008AB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>
                <a:solidFill>
                  <a:srgbClr val="FFFFFF"/>
                </a:solidFill>
                <a:sym typeface="Arial" charset="0"/>
              </a:rPr>
              <a:t>Released</a:t>
            </a:r>
          </a:p>
          <a:p>
            <a:pPr algn="ctr"/>
            <a:r>
              <a:rPr lang="en-US" altLang="en-US" sz="1400" b="1" dirty="0">
                <a:solidFill>
                  <a:srgbClr val="FFFFFF"/>
                </a:solidFill>
                <a:sym typeface="Arial" charset="0"/>
              </a:rPr>
              <a:t>Mar 2016</a:t>
            </a:r>
          </a:p>
        </p:txBody>
      </p:sp>
    </p:spTree>
    <p:extLst>
      <p:ext uri="{BB962C8B-B14F-4D97-AF65-F5344CB8AC3E}">
        <p14:creationId xmlns:p14="http://schemas.microsoft.com/office/powerpoint/2010/main" val="937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8ABF"/>
                </a:solidFill>
              </a:rPr>
              <a:t>S</a:t>
            </a:r>
            <a:r>
              <a:rPr lang="en-US" altLang="en-US" sz="2800" b="1" dirty="0">
                <a:solidFill>
                  <a:srgbClr val="808080"/>
                </a:solidFill>
              </a:rPr>
              <a:t>ecure. </a:t>
            </a:r>
            <a:r>
              <a:rPr lang="en-US" altLang="en-US" sz="2800" b="1" dirty="0">
                <a:solidFill>
                  <a:srgbClr val="008ABF"/>
                </a:solidFill>
              </a:rPr>
              <a:t>I</a:t>
            </a:r>
            <a:r>
              <a:rPr lang="en-US" altLang="en-US" sz="2800" b="1" dirty="0">
                <a:solidFill>
                  <a:srgbClr val="808080"/>
                </a:solidFill>
              </a:rPr>
              <a:t>ntegrate.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b="1" dirty="0">
                <a:solidFill>
                  <a:srgbClr val="008ABF"/>
                </a:solidFill>
              </a:rPr>
              <a:t>C</a:t>
            </a:r>
            <a:r>
              <a:rPr lang="en-US" altLang="en-US" sz="2800" b="1" dirty="0">
                <a:solidFill>
                  <a:srgbClr val="808080"/>
                </a:solidFill>
              </a:rPr>
              <a:t>ontrol. </a:t>
            </a:r>
            <a:r>
              <a:rPr lang="en-US" altLang="en-US" sz="2800" b="1" dirty="0">
                <a:solidFill>
                  <a:srgbClr val="008ABF"/>
                </a:solidFill>
              </a:rPr>
              <a:t>O</a:t>
            </a:r>
            <a:r>
              <a:rPr lang="en-US" altLang="en-US" sz="2800" b="1" dirty="0">
                <a:solidFill>
                  <a:srgbClr val="808080"/>
                </a:solidFill>
              </a:rPr>
              <a:t>ptimize.</a:t>
            </a:r>
          </a:p>
        </p:txBody>
      </p:sp>
      <p:sp>
        <p:nvSpPr>
          <p:cNvPr id="27650" name="Up Ribbon 26"/>
          <p:cNvSpPr>
            <a:spLocks noChangeArrowheads="1"/>
          </p:cNvSpPr>
          <p:nvPr/>
        </p:nvSpPr>
        <p:spPr bwMode="auto">
          <a:xfrm>
            <a:off x="7321550" y="0"/>
            <a:ext cx="1822450" cy="460375"/>
          </a:xfrm>
          <a:prstGeom prst="ribbon2">
            <a:avLst>
              <a:gd name="adj1" fmla="val 16667"/>
              <a:gd name="adj2" fmla="val 69352"/>
            </a:avLst>
          </a:prstGeom>
          <a:solidFill>
            <a:srgbClr val="008AB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>
                <a:solidFill>
                  <a:srgbClr val="FFFFFF"/>
                </a:solidFill>
                <a:sym typeface="Arial" charset="0"/>
              </a:rPr>
              <a:t>Released</a:t>
            </a:r>
          </a:p>
          <a:p>
            <a:pPr algn="ctr"/>
            <a:r>
              <a:rPr lang="en-US" altLang="en-US" sz="1400" b="1" dirty="0">
                <a:solidFill>
                  <a:srgbClr val="FFFFFF"/>
                </a:solidFill>
                <a:sym typeface="Arial" charset="0"/>
              </a:rPr>
              <a:t>Jun 2015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112838" y="1325563"/>
            <a:ext cx="354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 dirty="0"/>
              <a:t>New Cloud Offerings</a:t>
            </a:r>
          </a:p>
          <a:p>
            <a:r>
              <a:rPr lang="en-US" altLang="en-US" sz="1600" dirty="0"/>
              <a:t>  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112838" y="2598738"/>
            <a:ext cx="3517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 dirty="0"/>
              <a:t>Secure Gateway for Bluemix</a:t>
            </a:r>
          </a:p>
          <a:p>
            <a:r>
              <a:rPr lang="en-US" altLang="en-US" sz="1600" dirty="0"/>
              <a:t>  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5407025" y="3743325"/>
            <a:ext cx="3736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 dirty="0"/>
              <a:t>Easier DevOps with new REST API</a:t>
            </a:r>
          </a:p>
          <a:p>
            <a:r>
              <a:rPr lang="en-US" altLang="en-US" sz="1600" dirty="0"/>
              <a:t> </a:t>
            </a: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5407025" y="2606675"/>
            <a:ext cx="3627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1pPr>
            <a:lvl2pPr marL="742950" indent="-285750">
              <a:spcBef>
                <a:spcPts val="600"/>
              </a:spcBef>
              <a:buFont typeface="Arial" charset="0"/>
              <a:buChar char="–"/>
              <a:defRPr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2pPr>
            <a:lvl3pPr marL="1143000" indent="-228600">
              <a:spcBef>
                <a:spcPts val="600"/>
              </a:spcBef>
              <a:buFont typeface="Arial" charset="0"/>
              <a:buChar char="•"/>
              <a:defRPr sz="16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3pPr>
            <a:lvl4pPr marL="1600200" indent="-228600">
              <a:spcBef>
                <a:spcPts val="600"/>
              </a:spcBef>
              <a:buFont typeface="Arial" charset="0"/>
              <a:buChar char="–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4pPr>
            <a:lvl5pPr marL="2057400" indent="-228600">
              <a:spcBef>
                <a:spcPts val="600"/>
              </a:spcBef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0000"/>
                </a:solidFill>
                <a:latin typeface="Calibri" charset="0"/>
                <a:ea typeface="ＭＳ Ｐゴシック" charset="-128"/>
                <a:cs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rPr>
              <a:t>GatewayScript Enhancements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charset="0"/>
                <a:ea typeface="MS PGothic" charset="-128"/>
                <a:cs typeface="Arial" charset="0"/>
              </a:rPr>
              <a:t> 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1112838" y="3733800"/>
            <a:ext cx="3451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 dirty="0"/>
              <a:t>Robust Platform Security</a:t>
            </a:r>
          </a:p>
          <a:p>
            <a:r>
              <a:rPr lang="en-US" altLang="en-US" sz="1600" dirty="0"/>
              <a:t> </a:t>
            </a:r>
          </a:p>
        </p:txBody>
      </p:sp>
      <p:grpSp>
        <p:nvGrpSpPr>
          <p:cNvPr id="27656" name="Group 14"/>
          <p:cNvGrpSpPr>
            <a:grpSpLocks/>
          </p:cNvGrpSpPr>
          <p:nvPr/>
        </p:nvGrpSpPr>
        <p:grpSpPr bwMode="auto">
          <a:xfrm>
            <a:off x="158750" y="1355725"/>
            <a:ext cx="898525" cy="725488"/>
            <a:chOff x="1801" y="979"/>
            <a:chExt cx="968" cy="849"/>
          </a:xfrm>
        </p:grpSpPr>
        <p:pic>
          <p:nvPicPr>
            <p:cNvPr id="27679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" y="979"/>
              <a:ext cx="904" cy="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80" name="Picture 16" descr="IDG_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" y="1367"/>
              <a:ext cx="96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657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574925"/>
            <a:ext cx="893762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38" y="2570163"/>
            <a:ext cx="7112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4634698" y="2759132"/>
            <a:ext cx="671521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2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  <a:cs typeface="ＭＳ Ｐゴシック" charset="0"/>
              </a:rPr>
              <a:t>GS</a:t>
            </a:r>
          </a:p>
        </p:txBody>
      </p:sp>
      <p:pic>
        <p:nvPicPr>
          <p:cNvPr id="27660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3773488"/>
            <a:ext cx="6254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1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3746500"/>
            <a:ext cx="60325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Straight Connector 60"/>
          <p:cNvCxnSpPr/>
          <p:nvPr/>
        </p:nvCxnSpPr>
        <p:spPr bwMode="auto">
          <a:xfrm flipV="1">
            <a:off x="219075" y="2522538"/>
            <a:ext cx="870108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 bwMode="auto">
          <a:xfrm flipV="1">
            <a:off x="146050" y="3713163"/>
            <a:ext cx="871537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 bwMode="auto">
          <a:xfrm>
            <a:off x="190500" y="4810125"/>
            <a:ext cx="8729663" cy="11113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 bwMode="auto">
          <a:xfrm>
            <a:off x="4495800" y="1314450"/>
            <a:ext cx="3175" cy="3508375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6" name="TextBox 22"/>
          <p:cNvSpPr txBox="1">
            <a:spLocks noChangeArrowheads="1"/>
          </p:cNvSpPr>
          <p:nvPr/>
        </p:nvSpPr>
        <p:spPr bwMode="auto">
          <a:xfrm>
            <a:off x="1155700" y="1692275"/>
            <a:ext cx="31972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100" dirty="0"/>
              <a:t>Deploy DataPower Gateways on </a:t>
            </a:r>
            <a:r>
              <a:rPr lang="en-US" altLang="en-US" sz="1100" b="1" dirty="0"/>
              <a:t>Amazon EC2</a:t>
            </a:r>
            <a:r>
              <a:rPr lang="en-US" altLang="en-US" sz="1100" dirty="0"/>
              <a:t>, </a:t>
            </a:r>
            <a:r>
              <a:rPr lang="en-US" altLang="en-US" sz="1100" b="1" dirty="0"/>
              <a:t>Microsoft Azure</a:t>
            </a:r>
            <a:r>
              <a:rPr lang="en-US" altLang="en-US" sz="1100" dirty="0"/>
              <a:t> and </a:t>
            </a:r>
            <a:r>
              <a:rPr lang="en-US" altLang="en-US" sz="1100" b="1" dirty="0"/>
              <a:t>SoftLayer CCI</a:t>
            </a:r>
            <a:r>
              <a:rPr lang="en-US" altLang="en-US" sz="1100" dirty="0"/>
              <a:t> to provide enhanced cloud elasticity for cloud workloads </a:t>
            </a:r>
          </a:p>
        </p:txBody>
      </p:sp>
      <p:sp>
        <p:nvSpPr>
          <p:cNvPr id="27667" name="TextBox 50"/>
          <p:cNvSpPr txBox="1">
            <a:spLocks noChangeArrowheads="1"/>
          </p:cNvSpPr>
          <p:nvPr/>
        </p:nvSpPr>
        <p:spPr bwMode="auto">
          <a:xfrm>
            <a:off x="1155700" y="2998788"/>
            <a:ext cx="33401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100" dirty="0"/>
              <a:t>Enhanced </a:t>
            </a:r>
            <a:r>
              <a:rPr lang="en-US" altLang="en-US" sz="1100" b="1" dirty="0"/>
              <a:t>hybrid cloud integration</a:t>
            </a:r>
            <a:r>
              <a:rPr lang="en-US" altLang="en-US" sz="1100" dirty="0"/>
              <a:t> to securely connect between </a:t>
            </a:r>
            <a:r>
              <a:rPr lang="en-US" altLang="en-US" sz="1100" b="1" dirty="0"/>
              <a:t>IBM Bluemix </a:t>
            </a:r>
            <a:r>
              <a:rPr lang="en-US" altLang="en-US" sz="1100" dirty="0"/>
              <a:t>applications and on-premise services protected using DataPower Gateways</a:t>
            </a:r>
          </a:p>
        </p:txBody>
      </p:sp>
      <p:sp>
        <p:nvSpPr>
          <p:cNvPr id="27668" name="TextBox 51"/>
          <p:cNvSpPr txBox="1">
            <a:spLocks noChangeArrowheads="1"/>
          </p:cNvSpPr>
          <p:nvPr/>
        </p:nvSpPr>
        <p:spPr bwMode="auto">
          <a:xfrm>
            <a:off x="1112838" y="4052888"/>
            <a:ext cx="35655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100" dirty="0"/>
              <a:t>Protect mission-critical applications from security vulnerabilities with </a:t>
            </a:r>
            <a:r>
              <a:rPr lang="en-US" altLang="en-US" sz="1100" b="1" dirty="0"/>
              <a:t>enhanced TLS protocol</a:t>
            </a:r>
            <a:r>
              <a:rPr lang="en-US" altLang="en-US" sz="1100" dirty="0"/>
              <a:t> support using </a:t>
            </a:r>
            <a:r>
              <a:rPr lang="en-US" altLang="en-US" sz="1100" b="1" dirty="0"/>
              <a:t>Elliptic Curve Cryptography</a:t>
            </a:r>
            <a:r>
              <a:rPr lang="en-US" altLang="en-US" sz="1100" dirty="0"/>
              <a:t>, </a:t>
            </a:r>
            <a:r>
              <a:rPr lang="en-US" altLang="en-US" sz="1100" b="1" dirty="0"/>
              <a:t>Server Name Indication</a:t>
            </a:r>
            <a:r>
              <a:rPr lang="en-US" altLang="en-US" sz="1100" dirty="0"/>
              <a:t>, and </a:t>
            </a:r>
            <a:r>
              <a:rPr lang="en-US" altLang="en-US" sz="1100" b="1" dirty="0"/>
              <a:t>Perfect Forward Secrecy</a:t>
            </a:r>
          </a:p>
        </p:txBody>
      </p:sp>
      <p:sp>
        <p:nvSpPr>
          <p:cNvPr id="27669" name="TextBox 52"/>
          <p:cNvSpPr txBox="1">
            <a:spLocks noChangeArrowheads="1"/>
          </p:cNvSpPr>
          <p:nvPr/>
        </p:nvSpPr>
        <p:spPr bwMode="auto">
          <a:xfrm>
            <a:off x="5407025" y="4035425"/>
            <a:ext cx="35623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100" dirty="0"/>
              <a:t>New </a:t>
            </a:r>
            <a:r>
              <a:rPr lang="en-US" altLang="en-US" sz="1100" b="1" dirty="0"/>
              <a:t>REST-based management API </a:t>
            </a:r>
            <a:r>
              <a:rPr lang="en-US" altLang="en-US" sz="1100" dirty="0"/>
              <a:t>to build deployment and automation scripts, enabling easier </a:t>
            </a:r>
            <a:r>
              <a:rPr lang="en-US" altLang="en-US" sz="1100" b="1" dirty="0"/>
              <a:t>devops</a:t>
            </a:r>
            <a:r>
              <a:rPr lang="en-US" altLang="en-US" sz="1100" dirty="0"/>
              <a:t> for continuous software delivery and quicker problem resolution</a:t>
            </a:r>
          </a:p>
        </p:txBody>
      </p:sp>
      <p:sp>
        <p:nvSpPr>
          <p:cNvPr id="27670" name="Text Box 10"/>
          <p:cNvSpPr txBox="1">
            <a:spLocks noChangeArrowheads="1"/>
          </p:cNvSpPr>
          <p:nvPr/>
        </p:nvSpPr>
        <p:spPr bwMode="auto">
          <a:xfrm>
            <a:off x="5465763" y="1330325"/>
            <a:ext cx="3521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 dirty="0"/>
              <a:t>Enhanced Mobile and API security</a:t>
            </a:r>
          </a:p>
          <a:p>
            <a:r>
              <a:rPr lang="en-US" altLang="en-US" sz="1600" dirty="0"/>
              <a:t> </a:t>
            </a:r>
          </a:p>
        </p:txBody>
      </p:sp>
      <p:pic>
        <p:nvPicPr>
          <p:cNvPr id="27671" name="Picture 5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350963"/>
            <a:ext cx="10461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2" name="Picture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25" y="1531938"/>
            <a:ext cx="53816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3" name="Rectangle 23"/>
          <p:cNvSpPr>
            <a:spLocks noChangeArrowheads="1"/>
          </p:cNvSpPr>
          <p:nvPr/>
        </p:nvSpPr>
        <p:spPr bwMode="auto">
          <a:xfrm>
            <a:off x="5483225" y="3014663"/>
            <a:ext cx="35147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dirty="0"/>
              <a:t>Easily </a:t>
            </a:r>
            <a:r>
              <a:rPr lang="en-US" altLang="en-US" sz="1100" b="1" dirty="0"/>
              <a:t>transform between XML and JSON</a:t>
            </a:r>
            <a:r>
              <a:rPr lang="en-US" altLang="en-US" sz="1100" dirty="0"/>
              <a:t> messages to quickly integrate System of Records data sources with Systems of Engagement interfaces</a:t>
            </a:r>
          </a:p>
        </p:txBody>
      </p:sp>
      <p:sp>
        <p:nvSpPr>
          <p:cNvPr id="27674" name="Rectangle 58"/>
          <p:cNvSpPr>
            <a:spLocks noChangeArrowheads="1"/>
          </p:cNvSpPr>
          <p:nvPr/>
        </p:nvSpPr>
        <p:spPr bwMode="auto">
          <a:xfrm>
            <a:off x="5483225" y="1698625"/>
            <a:ext cx="34178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100" dirty="0"/>
              <a:t>Increased </a:t>
            </a:r>
            <a:r>
              <a:rPr lang="en-US" altLang="en-US" sz="1100" b="1" dirty="0"/>
              <a:t>mobile </a:t>
            </a:r>
            <a:r>
              <a:rPr lang="en-US" altLang="en-US" sz="1100" dirty="0"/>
              <a:t>and</a:t>
            </a:r>
            <a:r>
              <a:rPr lang="en-US" altLang="en-US" sz="1100" b="1" dirty="0"/>
              <a:t> API </a:t>
            </a:r>
            <a:r>
              <a:rPr lang="en-US" altLang="en-US" sz="1100" dirty="0"/>
              <a:t>security for protecting mission-critical transactions with </a:t>
            </a:r>
            <a:r>
              <a:rPr lang="en-US" altLang="en-US" sz="1100" b="1" dirty="0"/>
              <a:t>JSON Encryption</a:t>
            </a:r>
            <a:r>
              <a:rPr lang="en-US" altLang="en-US" sz="1100" dirty="0"/>
              <a:t>, </a:t>
            </a:r>
            <a:r>
              <a:rPr lang="en-US" altLang="en-US" sz="1100" b="1" dirty="0"/>
              <a:t>JSON Signature</a:t>
            </a:r>
            <a:r>
              <a:rPr lang="en-US" altLang="en-US" sz="1100" dirty="0"/>
              <a:t>, </a:t>
            </a:r>
            <a:r>
              <a:rPr lang="en-US" altLang="en-US" sz="1100" b="1" dirty="0"/>
              <a:t>JSON Key</a:t>
            </a:r>
            <a:r>
              <a:rPr lang="en-US" altLang="en-US" sz="1100" dirty="0"/>
              <a:t>, and </a:t>
            </a:r>
            <a:r>
              <a:rPr lang="en-US" altLang="en-US" sz="1100" b="1" dirty="0"/>
              <a:t>JSON Token</a:t>
            </a:r>
          </a:p>
        </p:txBody>
      </p:sp>
      <p:grpSp>
        <p:nvGrpSpPr>
          <p:cNvPr id="27675" name="Rounded Rectangle 8"/>
          <p:cNvGrpSpPr>
            <a:grpSpLocks/>
          </p:cNvGrpSpPr>
          <p:nvPr/>
        </p:nvGrpSpPr>
        <p:grpSpPr bwMode="auto">
          <a:xfrm>
            <a:off x="5364163" y="115888"/>
            <a:ext cx="1150937" cy="730250"/>
            <a:chOff x="591312" y="2566416"/>
            <a:chExt cx="2036064" cy="579120"/>
          </a:xfrm>
        </p:grpSpPr>
        <p:pic>
          <p:nvPicPr>
            <p:cNvPr id="27677" name="Rounded Rectangle 8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12" y="2566416"/>
              <a:ext cx="2036064" cy="579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8" name="Text Box 13"/>
            <p:cNvSpPr txBox="1">
              <a:spLocks noChangeArrowheads="1"/>
            </p:cNvSpPr>
            <p:nvPr/>
          </p:nvSpPr>
          <p:spPr bwMode="auto">
            <a:xfrm>
              <a:off x="666819" y="2597682"/>
              <a:ext cx="1884107" cy="384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400" b="1" dirty="0">
                  <a:ea typeface="MS Gothic" charset="-128"/>
                </a:rPr>
                <a:t>7.2 </a:t>
              </a:r>
            </a:p>
          </p:txBody>
        </p:sp>
      </p:grpSp>
      <p:pic>
        <p:nvPicPr>
          <p:cNvPr id="27676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31750"/>
            <a:ext cx="2770188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Light" charset="0"/>
                <a:ea typeface="ＭＳ Ｐゴシック" charset="-128"/>
                <a:cs typeface="Calibri Light" charset="0"/>
              </a:rPr>
              <a:t>Agenda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153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Font typeface="Wingdings" charset="2"/>
              <a:buChar char="Ø"/>
            </a:pPr>
            <a:r>
              <a:rPr lang="en-US" altLang="en-US" sz="2400" dirty="0"/>
              <a:t>DataPower Gateway Overview</a:t>
            </a:r>
          </a:p>
          <a:p>
            <a:pPr>
              <a:spcBef>
                <a:spcPct val="50000"/>
              </a:spcBef>
              <a:buFont typeface="Wingdings" charset="2"/>
              <a:buChar char="Ø"/>
            </a:pPr>
            <a:r>
              <a:rPr lang="en-US" altLang="en-US" sz="2400" dirty="0"/>
              <a:t>DataPower Operations </a:t>
            </a:r>
            <a:r>
              <a:rPr lang="en-US" altLang="en-US" sz="2400" dirty="0" smtClean="0"/>
              <a:t>Dashboard</a:t>
            </a:r>
          </a:p>
          <a:p>
            <a:pPr>
              <a:spcBef>
                <a:spcPct val="50000"/>
              </a:spcBef>
              <a:buFont typeface="Wingdings" charset="2"/>
              <a:buChar char="Ø"/>
            </a:pPr>
            <a:r>
              <a:rPr lang="en-US" altLang="en-US" sz="2400" dirty="0" smtClean="0"/>
              <a:t>Recent </a:t>
            </a:r>
            <a:r>
              <a:rPr lang="en-US" altLang="en-US" sz="2400" dirty="0"/>
              <a:t>Releases</a:t>
            </a:r>
          </a:p>
          <a:p>
            <a:pPr>
              <a:spcBef>
                <a:spcPct val="50000"/>
              </a:spcBef>
              <a:buFont typeface="Wingdings" charset="2"/>
              <a:buChar char="Ø"/>
            </a:pPr>
            <a:r>
              <a:rPr lang="en-US" altLang="en-US" sz="2400" b="1" dirty="0"/>
              <a:t>What’s New in DataPower Gateway </a:t>
            </a:r>
            <a:r>
              <a:rPr lang="en-US" altLang="en-US" sz="2400" b="1" dirty="0" smtClean="0"/>
              <a:t>V7.5.2</a:t>
            </a:r>
            <a:endParaRPr lang="en-US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4"/>
          <p:cNvSpPr txBox="1">
            <a:spLocks noChangeArrowheads="1"/>
          </p:cNvSpPr>
          <p:nvPr/>
        </p:nvSpPr>
        <p:spPr bwMode="auto">
          <a:xfrm>
            <a:off x="1080541" y="879823"/>
            <a:ext cx="3415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Calibri" charset="0"/>
              </a:rPr>
              <a:t>Enhanced Docker Image </a:t>
            </a:r>
            <a:endParaRPr lang="en-US" altLang="en-US" sz="1600" b="1" dirty="0">
              <a:latin typeface="Calibri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230188" y="2343150"/>
            <a:ext cx="8701087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flipV="1">
            <a:off x="146050" y="3767138"/>
            <a:ext cx="8715375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4495800" y="852488"/>
            <a:ext cx="0" cy="4066209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0" name="TextBox 22"/>
          <p:cNvSpPr txBox="1">
            <a:spLocks noChangeArrowheads="1"/>
          </p:cNvSpPr>
          <p:nvPr/>
        </p:nvSpPr>
        <p:spPr bwMode="auto">
          <a:xfrm>
            <a:off x="1080541" y="1268413"/>
            <a:ext cx="341526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 dirty="0">
                <a:latin typeface="Calibri" charset="0"/>
              </a:rPr>
              <a:t>O</a:t>
            </a:r>
            <a:r>
              <a:rPr lang="en-US" altLang="en-US" sz="1300" dirty="0" smtClean="0">
                <a:latin typeface="Calibri" charset="0"/>
              </a:rPr>
              <a:t>ptimized DataPower Gateway Docker image</a:t>
            </a:r>
            <a:r>
              <a:rPr lang="en-US" altLang="en-US" sz="1300" dirty="0">
                <a:latin typeface="Calibri" charset="0"/>
              </a:rPr>
              <a:t> </a:t>
            </a:r>
            <a:r>
              <a:rPr lang="en-US" altLang="en-US" sz="1300" dirty="0" smtClean="0">
                <a:latin typeface="Calibri" charset="0"/>
              </a:rPr>
              <a:t>provides </a:t>
            </a:r>
            <a:r>
              <a:rPr lang="en-US" altLang="en-US" sz="1300" b="1" dirty="0" smtClean="0">
                <a:latin typeface="Calibri" charset="0"/>
              </a:rPr>
              <a:t>smaller footprint, enhanced security, &amp; DevOps support</a:t>
            </a:r>
            <a:r>
              <a:rPr lang="en-US" altLang="en-US" sz="1300" dirty="0" smtClean="0">
                <a:latin typeface="Calibri" charset="0"/>
              </a:rPr>
              <a:t> </a:t>
            </a:r>
            <a:endParaRPr lang="en-US" altLang="en-US" sz="1300" dirty="0">
              <a:latin typeface="Calibri" charset="0"/>
            </a:endParaRPr>
          </a:p>
        </p:txBody>
      </p:sp>
      <p:grpSp>
        <p:nvGrpSpPr>
          <p:cNvPr id="30743" name="Rounded Rectangle 8"/>
          <p:cNvGrpSpPr>
            <a:grpSpLocks/>
          </p:cNvGrpSpPr>
          <p:nvPr/>
        </p:nvGrpSpPr>
        <p:grpSpPr bwMode="auto">
          <a:xfrm>
            <a:off x="5364163" y="115888"/>
            <a:ext cx="1150937" cy="730250"/>
            <a:chOff x="591312" y="2566416"/>
            <a:chExt cx="2036064" cy="579120"/>
          </a:xfrm>
        </p:grpSpPr>
        <p:pic>
          <p:nvPicPr>
            <p:cNvPr id="30746" name="Rounded Rectangle 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12" y="2566416"/>
              <a:ext cx="2036064" cy="579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47" name="Text Box 13"/>
            <p:cNvSpPr txBox="1">
              <a:spLocks noChangeArrowheads="1"/>
            </p:cNvSpPr>
            <p:nvPr/>
          </p:nvSpPr>
          <p:spPr bwMode="auto">
            <a:xfrm>
              <a:off x="666819" y="2597682"/>
              <a:ext cx="1884107" cy="384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400" b="1" dirty="0" smtClean="0">
                  <a:ea typeface="MS Gothic" charset="-128"/>
                </a:rPr>
                <a:t>7.5.2 </a:t>
              </a:r>
              <a:endParaRPr lang="en-US" altLang="en-US" sz="2400" b="1" dirty="0">
                <a:ea typeface="MS Gothic" charset="-128"/>
              </a:endParaRPr>
            </a:p>
          </p:txBody>
        </p:sp>
      </p:grpSp>
      <p:pic>
        <p:nvPicPr>
          <p:cNvPr id="30744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31750"/>
            <a:ext cx="2770188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5" name="Up Ribbon 26"/>
          <p:cNvSpPr>
            <a:spLocks noChangeArrowheads="1"/>
          </p:cNvSpPr>
          <p:nvPr/>
        </p:nvSpPr>
        <p:spPr bwMode="auto">
          <a:xfrm>
            <a:off x="7321550" y="0"/>
            <a:ext cx="1822450" cy="460375"/>
          </a:xfrm>
          <a:prstGeom prst="ribbon2">
            <a:avLst>
              <a:gd name="adj1" fmla="val 16667"/>
              <a:gd name="adj2" fmla="val 69352"/>
            </a:avLst>
          </a:prstGeom>
          <a:solidFill>
            <a:srgbClr val="008AB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>
                <a:solidFill>
                  <a:srgbClr val="FFFFFF"/>
                </a:solidFill>
                <a:sym typeface="Arial" charset="0"/>
              </a:rPr>
              <a:t>Released</a:t>
            </a:r>
          </a:p>
          <a:p>
            <a:pPr algn="ctr"/>
            <a:r>
              <a:rPr lang="en-US" altLang="en-US" sz="1400" b="1" dirty="0" smtClean="0">
                <a:solidFill>
                  <a:srgbClr val="FFFFFF"/>
                </a:solidFill>
                <a:sym typeface="Arial" charset="0"/>
              </a:rPr>
              <a:t>Sep, 2016</a:t>
            </a:r>
            <a:endParaRPr lang="en-US" altLang="en-US" sz="1400" b="1" dirty="0">
              <a:solidFill>
                <a:srgbClr val="FFFFFF"/>
              </a:solidFill>
              <a:sym typeface="Arial" charset="0"/>
            </a:endParaRPr>
          </a:p>
        </p:txBody>
      </p:sp>
      <p:pic>
        <p:nvPicPr>
          <p:cNvPr id="42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5" y="793908"/>
            <a:ext cx="878917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5" y="2346979"/>
            <a:ext cx="884957" cy="929955"/>
          </a:xfrm>
          <a:prstGeom prst="rect">
            <a:avLst/>
          </a:prstGeom>
        </p:spPr>
      </p:pic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95220" y="2346979"/>
            <a:ext cx="3415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Calibri" charset="0"/>
              </a:rPr>
              <a:t>Available on Docker Hub</a:t>
            </a:r>
            <a:endParaRPr lang="en-US" altLang="en-US" sz="1600" b="1" dirty="0">
              <a:latin typeface="Calibri" charset="0"/>
            </a:endParaRPr>
          </a:p>
        </p:txBody>
      </p:sp>
      <p:sp>
        <p:nvSpPr>
          <p:cNvPr id="48" name="TextBox 22"/>
          <p:cNvSpPr txBox="1">
            <a:spLocks noChangeArrowheads="1"/>
          </p:cNvSpPr>
          <p:nvPr/>
        </p:nvSpPr>
        <p:spPr bwMode="auto">
          <a:xfrm>
            <a:off x="1095219" y="2756167"/>
            <a:ext cx="341526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 dirty="0" smtClean="0">
                <a:latin typeface="Calibri" charset="0"/>
              </a:rPr>
              <a:t>Download &amp; deploy DataPower Gateway </a:t>
            </a:r>
            <a:r>
              <a:rPr lang="en-US" altLang="en-US" sz="1300" b="1" dirty="0" smtClean="0">
                <a:latin typeface="Calibri" charset="0"/>
              </a:rPr>
              <a:t>directly from Docker Hub </a:t>
            </a:r>
            <a:r>
              <a:rPr lang="en-US" altLang="en-US" sz="1300" dirty="0" smtClean="0">
                <a:latin typeface="Calibri" charset="0"/>
              </a:rPr>
              <a:t>for enhanced productivity, see </a:t>
            </a:r>
            <a:r>
              <a:rPr lang="en-US" altLang="en-US" sz="1300" dirty="0" smtClean="0">
                <a:latin typeface="Calibri" charset="0"/>
                <a:hlinkClick r:id="rId7"/>
              </a:rPr>
              <a:t>https://hub.docker.com/r/ibmcom/datapower/</a:t>
            </a:r>
            <a:endParaRPr lang="en-US" altLang="en-US" sz="1300" dirty="0">
              <a:latin typeface="Calibri" charset="0"/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5599112" y="3780253"/>
            <a:ext cx="3415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Calibri" charset="0"/>
              </a:rPr>
              <a:t>New Modernized User Experience</a:t>
            </a:r>
            <a:endParaRPr lang="en-US" altLang="en-US" sz="1600" b="1" dirty="0">
              <a:latin typeface="Calibri" charset="0"/>
            </a:endParaRPr>
          </a:p>
        </p:txBody>
      </p:sp>
      <p:sp>
        <p:nvSpPr>
          <p:cNvPr id="50" name="TextBox 22"/>
          <p:cNvSpPr txBox="1">
            <a:spLocks noChangeArrowheads="1"/>
          </p:cNvSpPr>
          <p:nvPr/>
        </p:nvSpPr>
        <p:spPr bwMode="auto">
          <a:xfrm>
            <a:off x="5599111" y="4167404"/>
            <a:ext cx="341526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 dirty="0">
                <a:latin typeface="Calibri" charset="0"/>
              </a:rPr>
              <a:t>Modernized user experience to reduce complexity </a:t>
            </a:r>
            <a:r>
              <a:rPr lang="en-US" altLang="en-US" sz="1300" dirty="0" smtClean="0">
                <a:latin typeface="Calibri" charset="0"/>
              </a:rPr>
              <a:t>&amp; allow </a:t>
            </a:r>
            <a:r>
              <a:rPr lang="en-US" altLang="en-US" sz="1300" dirty="0">
                <a:latin typeface="Calibri" charset="0"/>
              </a:rPr>
              <a:t>quicker creation of gateway </a:t>
            </a:r>
            <a:r>
              <a:rPr lang="en-US" altLang="en-US" sz="1300" dirty="0" smtClean="0">
                <a:latin typeface="Calibri" charset="0"/>
              </a:rPr>
              <a:t>services, now </a:t>
            </a:r>
            <a:r>
              <a:rPr lang="en-US" altLang="en-US" sz="1300" b="1" dirty="0" smtClean="0">
                <a:latin typeface="Calibri" charset="0"/>
              </a:rPr>
              <a:t>available as the default UI</a:t>
            </a:r>
            <a:endParaRPr lang="en-US" altLang="en-US" sz="1300" b="1" dirty="0">
              <a:latin typeface="Calibri" charset="0"/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5599113" y="2356198"/>
            <a:ext cx="3415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Calibri" charset="0"/>
              </a:rPr>
              <a:t>No-Charge Edition for Developers</a:t>
            </a:r>
            <a:endParaRPr lang="en-US" altLang="en-US" sz="1600" b="1" dirty="0">
              <a:latin typeface="Calibri" charset="0"/>
            </a:endParaRPr>
          </a:p>
        </p:txBody>
      </p:sp>
      <p:pic>
        <p:nvPicPr>
          <p:cNvPr id="55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4" y="3928469"/>
            <a:ext cx="83012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2014" y="893739"/>
            <a:ext cx="882859" cy="822056"/>
          </a:xfrm>
          <a:prstGeom prst="rect">
            <a:avLst/>
          </a:prstGeom>
        </p:spPr>
      </p:pic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1095220" y="3777536"/>
            <a:ext cx="3415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Calibri" charset="0"/>
              </a:rPr>
              <a:t>Enhanced B2B Integration with AS4 </a:t>
            </a:r>
            <a:endParaRPr lang="en-US" altLang="en-US" sz="1600" b="1" dirty="0">
              <a:latin typeface="Calibri" charset="0"/>
            </a:endParaRPr>
          </a:p>
        </p:txBody>
      </p:sp>
      <p:sp>
        <p:nvSpPr>
          <p:cNvPr id="5" name="AutoShape 2" descr="over art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10" y="2495356"/>
            <a:ext cx="835924" cy="723802"/>
          </a:xfrm>
          <a:prstGeom prst="rect">
            <a:avLst/>
          </a:prstGeom>
        </p:spPr>
      </p:pic>
      <p:sp>
        <p:nvSpPr>
          <p:cNvPr id="66" name="TextBox 22"/>
          <p:cNvSpPr txBox="1">
            <a:spLocks noChangeArrowheads="1"/>
          </p:cNvSpPr>
          <p:nvPr/>
        </p:nvSpPr>
        <p:spPr bwMode="auto">
          <a:xfrm>
            <a:off x="1095219" y="4171145"/>
            <a:ext cx="341526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 dirty="0" smtClean="0">
                <a:latin typeface="Calibri" charset="0"/>
              </a:rPr>
              <a:t>Support for </a:t>
            </a:r>
            <a:r>
              <a:rPr lang="en-US" altLang="en-US" sz="1300" b="1" dirty="0" smtClean="0">
                <a:latin typeface="Calibri" charset="0"/>
              </a:rPr>
              <a:t>AS4 one-way message exchange pattern in the B2B module </a:t>
            </a:r>
            <a:r>
              <a:rPr lang="en-US" altLang="en-US" sz="1300" dirty="0" smtClean="0">
                <a:latin typeface="Calibri" charset="0"/>
              </a:rPr>
              <a:t>enables users to meet government &amp; industry mandates</a:t>
            </a:r>
            <a:endParaRPr lang="en-US" altLang="en-US" sz="1300" dirty="0">
              <a:latin typeface="Calibri" charset="0"/>
            </a:endParaRPr>
          </a:p>
        </p:txBody>
      </p:sp>
      <p:sp>
        <p:nvSpPr>
          <p:cNvPr id="69" name="TextBox 22"/>
          <p:cNvSpPr txBox="1">
            <a:spLocks noChangeArrowheads="1"/>
          </p:cNvSpPr>
          <p:nvPr/>
        </p:nvSpPr>
        <p:spPr bwMode="auto">
          <a:xfrm>
            <a:off x="5599111" y="2725391"/>
            <a:ext cx="341526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 dirty="0" smtClean="0">
                <a:latin typeface="Calibri" charset="0"/>
              </a:rPr>
              <a:t>Evaluate, demonstrate, </a:t>
            </a:r>
            <a:r>
              <a:rPr lang="en-US" altLang="en-US" sz="1300" b="1" dirty="0" smtClean="0">
                <a:latin typeface="Calibri" charset="0"/>
              </a:rPr>
              <a:t>develop and unit test </a:t>
            </a:r>
            <a:r>
              <a:rPr lang="en-US" altLang="en-US" sz="1300" dirty="0" smtClean="0">
                <a:latin typeface="Calibri" charset="0"/>
              </a:rPr>
              <a:t>DataPower Gateway configuration </a:t>
            </a:r>
            <a:r>
              <a:rPr lang="en-US" altLang="en-US" sz="1300" b="1" dirty="0" smtClean="0">
                <a:latin typeface="Calibri" charset="0"/>
              </a:rPr>
              <a:t>free for charge</a:t>
            </a:r>
            <a:r>
              <a:rPr lang="en-US" altLang="en-US" sz="1300" dirty="0" smtClean="0">
                <a:latin typeface="Calibri" charset="0"/>
              </a:rPr>
              <a:t>, see </a:t>
            </a:r>
            <a:r>
              <a:rPr lang="en-US" altLang="en-US" sz="1300" dirty="0" smtClean="0">
                <a:latin typeface="Calibri" charset="0"/>
                <a:hlinkClick r:id="rId7"/>
              </a:rPr>
              <a:t>https</a:t>
            </a:r>
            <a:r>
              <a:rPr lang="en-US" altLang="en-US" sz="1300" dirty="0">
                <a:latin typeface="Calibri" charset="0"/>
                <a:hlinkClick r:id="rId7"/>
              </a:rPr>
              <a:t>://hub.docker.com/r/ibmcom/datapower</a:t>
            </a:r>
            <a:r>
              <a:rPr lang="en-US" altLang="en-US" sz="1300" dirty="0" smtClean="0">
                <a:latin typeface="Calibri" charset="0"/>
                <a:hlinkClick r:id="rId7"/>
              </a:rPr>
              <a:t>/</a:t>
            </a:r>
            <a:endParaRPr lang="en-US" altLang="en-US" sz="1300" dirty="0">
              <a:latin typeface="Calibri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599112" y="872186"/>
            <a:ext cx="3415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Calibri" charset="0"/>
              </a:rPr>
              <a:t>Deploy Anywhere on Linux</a:t>
            </a:r>
            <a:endParaRPr lang="en-US" altLang="en-US" sz="1600" b="1" dirty="0">
              <a:latin typeface="Calibri" charset="0"/>
            </a:endParaRPr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5599111" y="1281374"/>
            <a:ext cx="341526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 dirty="0" smtClean="0">
                <a:latin typeface="Calibri" charset="0"/>
              </a:rPr>
              <a:t>Install and run DataPower Gateway on </a:t>
            </a:r>
            <a:r>
              <a:rPr lang="en-US" altLang="en-US" sz="1300" b="1" dirty="0" smtClean="0">
                <a:latin typeface="Calibri" charset="0"/>
              </a:rPr>
              <a:t>Red Hat Enterprise Linux or Ubuntu </a:t>
            </a:r>
            <a:r>
              <a:rPr lang="en-US" altLang="en-US" sz="1300" dirty="0" smtClean="0">
                <a:latin typeface="Calibri" charset="0"/>
              </a:rPr>
              <a:t>in any environment including </a:t>
            </a:r>
            <a:r>
              <a:rPr lang="en-US" altLang="en-US" sz="1300" b="1" dirty="0" smtClean="0">
                <a:latin typeface="Calibri" charset="0"/>
              </a:rPr>
              <a:t>bare-metal, virtual &amp; cloud platforms </a:t>
            </a:r>
            <a:endParaRPr lang="en-US" altLang="en-US" sz="1300" b="1" dirty="0">
              <a:latin typeface="Calibr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7" y="3916334"/>
            <a:ext cx="818584" cy="7360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56608" y="4904482"/>
            <a:ext cx="6436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12"/>
              </a:rPr>
              <a:t>http://www.ibm.com/support/knowledgecenter/SS9H2Y_7.5.0/com.ibm.dp.doc/whats_new_7.5.2.html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1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Enhanced Docker Image</a:t>
            </a:r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293688" y="704850"/>
            <a:ext cx="8722295" cy="1247141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defRPr/>
            </a:pPr>
            <a:r>
              <a:rPr lang="en-US" sz="1800" dirty="0"/>
              <a:t>Deploy </a:t>
            </a:r>
            <a:r>
              <a:rPr lang="en-US" sz="1800" dirty="0" smtClean="0"/>
              <a:t>DataPower Gateway anywhere using </a:t>
            </a:r>
            <a:r>
              <a:rPr lang="en-US" sz="1800" b="1" dirty="0" smtClean="0"/>
              <a:t>Docker </a:t>
            </a:r>
            <a:r>
              <a:rPr lang="en-US" sz="1800" b="1" dirty="0"/>
              <a:t>containers on x86_64</a:t>
            </a:r>
            <a:r>
              <a:rPr lang="en-US" sz="1800" dirty="0" smtClean="0"/>
              <a:t> including 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b="1" dirty="0"/>
              <a:t>Bare-metal </a:t>
            </a:r>
            <a:r>
              <a:rPr lang="en-US" sz="1600" dirty="0"/>
              <a:t>physical servers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b="1" dirty="0" smtClean="0"/>
              <a:t>Virtual platforms</a:t>
            </a:r>
            <a:r>
              <a:rPr lang="en-US" sz="1600" dirty="0" smtClean="0"/>
              <a:t>: </a:t>
            </a:r>
            <a:r>
              <a:rPr lang="en-US" sz="1600" dirty="0"/>
              <a:t>VMware, XenServer, Hyper-V, KVM, </a:t>
            </a:r>
            <a:r>
              <a:rPr lang="en-US" sz="1600" dirty="0" smtClean="0"/>
              <a:t>others</a:t>
            </a:r>
            <a:endParaRPr lang="en-US" sz="1600" b="1" dirty="0"/>
          </a:p>
          <a:p>
            <a:pPr lvl="1">
              <a:spcBef>
                <a:spcPts val="500"/>
              </a:spcBef>
              <a:defRPr/>
            </a:pPr>
            <a:r>
              <a:rPr lang="en-US" sz="1600" b="1" dirty="0"/>
              <a:t>Cloud platforms: </a:t>
            </a:r>
            <a:r>
              <a:rPr lang="en-US" sz="1600" dirty="0"/>
              <a:t>Amazon EC2, Microsoft Azure, IBM SoftLayer, </a:t>
            </a:r>
            <a:r>
              <a:rPr lang="en-US" sz="1600" dirty="0" smtClean="0"/>
              <a:t>Cloud Foundry, OpenShift, others</a:t>
            </a:r>
            <a:endParaRPr lang="en-US" sz="1800" dirty="0" smtClean="0"/>
          </a:p>
          <a:p>
            <a:pPr>
              <a:spcBef>
                <a:spcPts val="500"/>
              </a:spcBef>
              <a:defRPr/>
            </a:pPr>
            <a:r>
              <a:rPr lang="en-US" sz="1800" b="1" dirty="0" smtClean="0"/>
              <a:t>Smaller footprint</a:t>
            </a:r>
            <a:r>
              <a:rPr lang="en-US" sz="1800" dirty="0" smtClean="0"/>
              <a:t>: </a:t>
            </a:r>
            <a:r>
              <a:rPr lang="en-US" sz="1800" b="1" dirty="0" smtClean="0"/>
              <a:t>250MB</a:t>
            </a:r>
            <a:r>
              <a:rPr lang="en-US" sz="1800" dirty="0" smtClean="0"/>
              <a:t> download size (from Docker Hub), </a:t>
            </a:r>
            <a:r>
              <a:rPr lang="en-US" sz="1800" b="1" dirty="0" smtClean="0"/>
              <a:t>less than 1GB</a:t>
            </a:r>
            <a:r>
              <a:rPr lang="en-US" sz="1800" dirty="0" smtClean="0"/>
              <a:t> running size, running in less than </a:t>
            </a:r>
            <a:r>
              <a:rPr lang="en-US" sz="1800" b="1" dirty="0" smtClean="0"/>
              <a:t>10 seconds</a:t>
            </a:r>
            <a:r>
              <a:rPr lang="en-US" sz="1800" dirty="0" smtClean="0"/>
              <a:t>! </a:t>
            </a:r>
          </a:p>
          <a:p>
            <a:pPr>
              <a:spcBef>
                <a:spcPts val="500"/>
              </a:spcBef>
              <a:defRPr/>
            </a:pPr>
            <a:r>
              <a:rPr lang="en-US" sz="1800" b="1" dirty="0" smtClean="0"/>
              <a:t>Enhanced security</a:t>
            </a:r>
            <a:r>
              <a:rPr lang="en-US" sz="1800" dirty="0" smtClean="0"/>
              <a:t>: Run </a:t>
            </a:r>
            <a:r>
              <a:rPr lang="en-US" sz="1800" b="1" dirty="0" smtClean="0"/>
              <a:t>without root privileges</a:t>
            </a:r>
          </a:p>
        </p:txBody>
      </p:sp>
      <p:pic>
        <p:nvPicPr>
          <p:cNvPr id="56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743" y="42204"/>
            <a:ext cx="625857" cy="62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93688" y="2904021"/>
            <a:ext cx="4866141" cy="221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80975" indent="-180975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000" kern="120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defRPr>
            </a:lvl1pPr>
            <a:lvl2pPr marL="420688" indent="-18097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defRPr>
            </a:lvl2pPr>
            <a:lvl3pPr marL="593725" indent="-173038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defRPr>
            </a:lvl3pPr>
            <a:lvl4pPr marL="893763" indent="-300038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defRPr>
            </a:lvl4pPr>
            <a:lvl5pPr marL="1074738" indent="-18097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defRPr/>
            </a:pPr>
            <a:r>
              <a:rPr lang="en-US" sz="1800" b="1" dirty="0" smtClean="0"/>
              <a:t>DevOps support </a:t>
            </a:r>
            <a:endParaRPr lang="en-US" sz="1600" b="1" dirty="0" smtClean="0"/>
          </a:p>
          <a:p>
            <a:pPr lvl="1">
              <a:spcBef>
                <a:spcPts val="500"/>
              </a:spcBef>
              <a:defRPr/>
            </a:pPr>
            <a:r>
              <a:rPr lang="en-US" sz="1600" dirty="0" smtClean="0"/>
              <a:t>Project and file-based management for deploying configuration from source control in a </a:t>
            </a:r>
            <a:r>
              <a:rPr lang="en-US" sz="1600" b="1" dirty="0" smtClean="0"/>
              <a:t>continuous delivery </a:t>
            </a:r>
            <a:r>
              <a:rPr lang="en-US" sz="1600" dirty="0" smtClean="0"/>
              <a:t>manner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dirty="0" smtClean="0"/>
              <a:t>Interactive command-line experience to </a:t>
            </a:r>
            <a:r>
              <a:rPr lang="en-US" sz="1600" b="1" dirty="0" smtClean="0"/>
              <a:t>quickly perform common gateway tasks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dirty="0" smtClean="0"/>
              <a:t>DevOps support to </a:t>
            </a:r>
            <a:r>
              <a:rPr lang="en-US" sz="1600" b="1" dirty="0" smtClean="0"/>
              <a:t>quickly bootstrap </a:t>
            </a:r>
            <a:r>
              <a:rPr lang="en-US" sz="1600" dirty="0" smtClean="0"/>
              <a:t>new installable images into a running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36" y="2904021"/>
            <a:ext cx="3871364" cy="16763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6554" y="2627022"/>
            <a:ext cx="3586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4"/>
              </a:rPr>
              <a:t>https://hub.docker.com/r/ibmcom/datapower/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86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Light" charset="0"/>
                <a:ea typeface="ＭＳ Ｐゴシック" charset="-128"/>
                <a:cs typeface="Calibri Light" charset="0"/>
              </a:rPr>
              <a:t>Deploy </a:t>
            </a:r>
            <a:r>
              <a:rPr lang="en-US" altLang="en-US" dirty="0" smtClean="0">
                <a:latin typeface="Calibri Light" charset="0"/>
                <a:ea typeface="ＭＳ Ｐゴシック" charset="-128"/>
                <a:cs typeface="Calibri Light" charset="0"/>
              </a:rPr>
              <a:t>Anywhere </a:t>
            </a:r>
            <a:r>
              <a:rPr lang="en-US" altLang="en-US" dirty="0">
                <a:latin typeface="Calibri Light" charset="0"/>
                <a:ea typeface="ＭＳ Ｐゴシック" charset="-128"/>
                <a:cs typeface="Calibri Light" charset="0"/>
              </a:rPr>
              <a:t>using Docker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88" y="901700"/>
            <a:ext cx="8734198" cy="14509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Deploy DataPower Gateway Docker container on any X86_64 Docker platform</a:t>
            </a:r>
          </a:p>
          <a:p>
            <a:pPr>
              <a:defRPr/>
            </a:pPr>
            <a:r>
              <a:rPr lang="en-US" dirty="0" smtClean="0"/>
              <a:t>Perform regular Docker tasks (build, pull, and run) on Docker supported hosts</a:t>
            </a:r>
          </a:p>
          <a:p>
            <a:pPr>
              <a:defRPr/>
            </a:pPr>
            <a:r>
              <a:rPr lang="en-US" dirty="0" smtClean="0"/>
              <a:t>Pull DataPower gateway images from Docker private registries</a:t>
            </a:r>
          </a:p>
          <a:p>
            <a:pPr>
              <a:defRPr/>
            </a:pPr>
            <a:r>
              <a:rPr lang="en-US" dirty="0" smtClean="0"/>
              <a:t>Higher density to run multiple concurrent DataPower gateway instances on a single machine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44D3001-C5FC-0C45-9B33-CB09D795BD98}" type="slidenum">
              <a:rPr lang="en-US" altLang="en-US">
                <a:solidFill>
                  <a:schemeClr val="accent2"/>
                </a:solidFill>
              </a:rPr>
              <a:pPr/>
              <a:t>28</a:t>
            </a:fld>
            <a:endParaRPr lang="en-US" altLang="en-US" dirty="0">
              <a:solidFill>
                <a:schemeClr val="accent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3688" y="2352674"/>
            <a:ext cx="4503283" cy="2620735"/>
            <a:chOff x="293688" y="2109560"/>
            <a:chExt cx="5534025" cy="2863850"/>
          </a:xfrm>
        </p:grpSpPr>
        <p:pic>
          <p:nvPicPr>
            <p:cNvPr id="7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88" y="2109560"/>
              <a:ext cx="5534025" cy="286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175" y="3063648"/>
              <a:ext cx="663575" cy="26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175" y="3125560"/>
              <a:ext cx="71120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2585231"/>
            <a:ext cx="4049486" cy="21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ounded Rectangle 35"/>
          <p:cNvSpPr>
            <a:spLocks noChangeArrowheads="1"/>
          </p:cNvSpPr>
          <p:nvPr/>
        </p:nvSpPr>
        <p:spPr bwMode="auto">
          <a:xfrm>
            <a:off x="549275" y="785812"/>
            <a:ext cx="8116888" cy="4251325"/>
          </a:xfrm>
          <a:prstGeom prst="roundRect">
            <a:avLst>
              <a:gd name="adj" fmla="val 16667"/>
            </a:avLst>
          </a:prstGeom>
          <a:solidFill>
            <a:srgbClr val="B3E5E4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126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82563" y="4903788"/>
            <a:ext cx="366712" cy="138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29C47FD-BA1E-B34C-83EC-5B1AC37189AB}" type="slidenum">
              <a:rPr lang="en-US" altLang="en-US" sz="800">
                <a:solidFill>
                  <a:schemeClr val="accent2"/>
                </a:solidFill>
              </a:rPr>
              <a:pPr/>
              <a:t>2</a:t>
            </a:fld>
            <a:endParaRPr lang="en-US" altLang="en-US" sz="800" dirty="0">
              <a:solidFill>
                <a:schemeClr val="accent2"/>
              </a:solidFill>
            </a:endParaRP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549275" y="785813"/>
            <a:ext cx="8116888" cy="1927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>
                  <a:alpha val="86999"/>
                </a:srgbClr>
              </a:gs>
              <a:gs pos="100000">
                <a:srgbClr val="BCBCBC">
                  <a:alpha val="79999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268" name="AutoShape 5"/>
          <p:cNvSpPr>
            <a:spLocks noChangeArrowheads="1"/>
          </p:cNvSpPr>
          <p:nvPr/>
        </p:nvSpPr>
        <p:spPr bwMode="auto">
          <a:xfrm>
            <a:off x="1279525" y="3413121"/>
            <a:ext cx="6765925" cy="169227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173038" indent="-173038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IBM DataPower Gateways provide a low startup cost,</a:t>
            </a:r>
          </a:p>
          <a:p>
            <a:pPr algn="ctr"/>
            <a:r>
              <a:rPr lang="en-US" altLang="en-US" dirty="0"/>
              <a:t>helping clients </a:t>
            </a:r>
            <a:r>
              <a:rPr lang="en-US" altLang="en-US" b="1" dirty="0">
                <a:solidFill>
                  <a:srgbClr val="008ABF"/>
                </a:solidFill>
              </a:rPr>
              <a:t>increase ROI</a:t>
            </a:r>
            <a:r>
              <a:rPr lang="en-US" altLang="en-US" dirty="0">
                <a:solidFill>
                  <a:srgbClr val="008ABF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8ABF"/>
                </a:solidFill>
              </a:rPr>
              <a:t>reduce TCO</a:t>
            </a:r>
            <a:r>
              <a:rPr lang="en-US" altLang="en-US" dirty="0">
                <a:solidFill>
                  <a:srgbClr val="008ABF"/>
                </a:solidFill>
              </a:rPr>
              <a:t> </a:t>
            </a:r>
            <a:r>
              <a:rPr lang="en-US" altLang="en-US" dirty="0"/>
              <a:t>with </a:t>
            </a:r>
          </a:p>
          <a:p>
            <a:pPr algn="ctr"/>
            <a:r>
              <a:rPr lang="en-US" altLang="en-US" dirty="0"/>
              <a:t>specialized, consumable, dedicated gateways that</a:t>
            </a:r>
          </a:p>
          <a:p>
            <a:pPr algn="ctr"/>
            <a:r>
              <a:rPr lang="en-US" altLang="en-US" dirty="0"/>
              <a:t>combine </a:t>
            </a:r>
            <a:r>
              <a:rPr lang="en-US" altLang="en-US" b="1" dirty="0">
                <a:solidFill>
                  <a:srgbClr val="FF6400"/>
                </a:solidFill>
              </a:rPr>
              <a:t>superior performance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FF6400"/>
                </a:solidFill>
              </a:rPr>
              <a:t>hardened security </a:t>
            </a:r>
            <a:r>
              <a:rPr lang="en-US" altLang="en-US" dirty="0"/>
              <a:t>in </a:t>
            </a:r>
            <a:r>
              <a:rPr lang="en-US" altLang="en-US" dirty="0" smtClean="0"/>
              <a:t>Docker container, Linux application, virtual machine, and physical appliance form factors</a:t>
            </a:r>
            <a:endParaRPr lang="en-US" altLang="en-US" dirty="0"/>
          </a:p>
        </p:txBody>
      </p:sp>
      <p:grpSp>
        <p:nvGrpSpPr>
          <p:cNvPr id="11269" name="Group 6"/>
          <p:cNvGrpSpPr>
            <a:grpSpLocks/>
          </p:cNvGrpSpPr>
          <p:nvPr/>
        </p:nvGrpSpPr>
        <p:grpSpPr bwMode="auto">
          <a:xfrm>
            <a:off x="912813" y="1355725"/>
            <a:ext cx="366712" cy="220663"/>
            <a:chOff x="2419" y="2449"/>
            <a:chExt cx="691" cy="574"/>
          </a:xfrm>
        </p:grpSpPr>
        <p:sp>
          <p:nvSpPr>
            <p:cNvPr id="11298" name="Arc 7"/>
            <p:cNvSpPr>
              <a:spLocks/>
            </p:cNvSpPr>
            <p:nvPr/>
          </p:nvSpPr>
          <p:spPr bwMode="auto">
            <a:xfrm rot="10800000">
              <a:off x="2469" y="2449"/>
              <a:ext cx="411" cy="287"/>
            </a:xfrm>
            <a:custGeom>
              <a:avLst/>
              <a:gdLst>
                <a:gd name="T0" fmla="*/ 0 w 22196"/>
                <a:gd name="T1" fmla="*/ 0 h 21743"/>
                <a:gd name="T2" fmla="*/ 0 w 22196"/>
                <a:gd name="T3" fmla="*/ 0 h 21743"/>
                <a:gd name="T4" fmla="*/ 0 w 22196"/>
                <a:gd name="T5" fmla="*/ 0 h 21743"/>
                <a:gd name="T6" fmla="*/ 0 60000 65536"/>
                <a:gd name="T7" fmla="*/ 0 60000 65536"/>
                <a:gd name="T8" fmla="*/ 0 60000 65536"/>
                <a:gd name="T9" fmla="*/ 0 w 22196"/>
                <a:gd name="T10" fmla="*/ 0 h 21743"/>
                <a:gd name="T11" fmla="*/ 22196 w 22196"/>
                <a:gd name="T12" fmla="*/ 21743 h 217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96" h="21743" fill="none" extrusionOk="0">
                  <a:moveTo>
                    <a:pt x="0" y="8"/>
                  </a:moveTo>
                  <a:cubicBezTo>
                    <a:pt x="198" y="2"/>
                    <a:pt x="397" y="-1"/>
                    <a:pt x="596" y="0"/>
                  </a:cubicBezTo>
                  <a:cubicBezTo>
                    <a:pt x="12525" y="0"/>
                    <a:pt x="22196" y="9670"/>
                    <a:pt x="22196" y="21600"/>
                  </a:cubicBezTo>
                  <a:cubicBezTo>
                    <a:pt x="22196" y="21647"/>
                    <a:pt x="22195" y="21695"/>
                    <a:pt x="22195" y="21742"/>
                  </a:cubicBezTo>
                </a:path>
                <a:path w="22196" h="21743" stroke="0" extrusionOk="0">
                  <a:moveTo>
                    <a:pt x="0" y="8"/>
                  </a:moveTo>
                  <a:cubicBezTo>
                    <a:pt x="198" y="2"/>
                    <a:pt x="397" y="-1"/>
                    <a:pt x="596" y="0"/>
                  </a:cubicBezTo>
                  <a:cubicBezTo>
                    <a:pt x="12525" y="0"/>
                    <a:pt x="22196" y="9670"/>
                    <a:pt x="22196" y="21600"/>
                  </a:cubicBezTo>
                  <a:cubicBezTo>
                    <a:pt x="22196" y="21647"/>
                    <a:pt x="22195" y="21695"/>
                    <a:pt x="22195" y="21742"/>
                  </a:cubicBezTo>
                  <a:lnTo>
                    <a:pt x="596" y="2160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9" name="Arc 8"/>
            <p:cNvSpPr>
              <a:spLocks/>
            </p:cNvSpPr>
            <p:nvPr/>
          </p:nvSpPr>
          <p:spPr bwMode="auto">
            <a:xfrm rot="10800000" flipV="1">
              <a:off x="2476" y="2736"/>
              <a:ext cx="411" cy="287"/>
            </a:xfrm>
            <a:custGeom>
              <a:avLst/>
              <a:gdLst>
                <a:gd name="T0" fmla="*/ 0 w 22196"/>
                <a:gd name="T1" fmla="*/ 0 h 21743"/>
                <a:gd name="T2" fmla="*/ 0 w 22196"/>
                <a:gd name="T3" fmla="*/ 0 h 21743"/>
                <a:gd name="T4" fmla="*/ 0 w 22196"/>
                <a:gd name="T5" fmla="*/ 0 h 21743"/>
                <a:gd name="T6" fmla="*/ 0 60000 65536"/>
                <a:gd name="T7" fmla="*/ 0 60000 65536"/>
                <a:gd name="T8" fmla="*/ 0 60000 65536"/>
                <a:gd name="T9" fmla="*/ 0 w 22196"/>
                <a:gd name="T10" fmla="*/ 0 h 21743"/>
                <a:gd name="T11" fmla="*/ 22196 w 22196"/>
                <a:gd name="T12" fmla="*/ 21743 h 217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96" h="21743" fill="none" extrusionOk="0">
                  <a:moveTo>
                    <a:pt x="0" y="8"/>
                  </a:moveTo>
                  <a:cubicBezTo>
                    <a:pt x="198" y="2"/>
                    <a:pt x="397" y="-1"/>
                    <a:pt x="596" y="0"/>
                  </a:cubicBezTo>
                  <a:cubicBezTo>
                    <a:pt x="12525" y="0"/>
                    <a:pt x="22196" y="9670"/>
                    <a:pt x="22196" y="21600"/>
                  </a:cubicBezTo>
                  <a:cubicBezTo>
                    <a:pt x="22196" y="21647"/>
                    <a:pt x="22195" y="21695"/>
                    <a:pt x="22195" y="21742"/>
                  </a:cubicBezTo>
                </a:path>
                <a:path w="22196" h="21743" stroke="0" extrusionOk="0">
                  <a:moveTo>
                    <a:pt x="0" y="8"/>
                  </a:moveTo>
                  <a:cubicBezTo>
                    <a:pt x="198" y="2"/>
                    <a:pt x="397" y="-1"/>
                    <a:pt x="596" y="0"/>
                  </a:cubicBezTo>
                  <a:cubicBezTo>
                    <a:pt x="12525" y="0"/>
                    <a:pt x="22196" y="9670"/>
                    <a:pt x="22196" y="21600"/>
                  </a:cubicBezTo>
                  <a:cubicBezTo>
                    <a:pt x="22196" y="21647"/>
                    <a:pt x="22195" y="21695"/>
                    <a:pt x="22195" y="21742"/>
                  </a:cubicBezTo>
                  <a:lnTo>
                    <a:pt x="596" y="2160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00" name="Line 9"/>
            <p:cNvSpPr>
              <a:spLocks noChangeShapeType="1"/>
            </p:cNvSpPr>
            <p:nvPr/>
          </p:nvSpPr>
          <p:spPr bwMode="auto">
            <a:xfrm flipH="1">
              <a:off x="2419" y="2736"/>
              <a:ext cx="6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270" name="Group 10"/>
          <p:cNvGrpSpPr>
            <a:grpSpLocks/>
          </p:cNvGrpSpPr>
          <p:nvPr/>
        </p:nvGrpSpPr>
        <p:grpSpPr bwMode="auto">
          <a:xfrm>
            <a:off x="914400" y="1706563"/>
            <a:ext cx="339725" cy="180975"/>
            <a:chOff x="346" y="1411"/>
            <a:chExt cx="214" cy="152"/>
          </a:xfrm>
        </p:grpSpPr>
        <p:sp>
          <p:nvSpPr>
            <p:cNvPr id="11290" name="Line 11"/>
            <p:cNvSpPr>
              <a:spLocks noChangeShapeType="1"/>
            </p:cNvSpPr>
            <p:nvPr/>
          </p:nvSpPr>
          <p:spPr bwMode="auto">
            <a:xfrm>
              <a:off x="346" y="1411"/>
              <a:ext cx="0" cy="1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91" name="Line 12"/>
            <p:cNvSpPr>
              <a:spLocks noChangeShapeType="1"/>
            </p:cNvSpPr>
            <p:nvPr/>
          </p:nvSpPr>
          <p:spPr bwMode="auto">
            <a:xfrm>
              <a:off x="381" y="1411"/>
              <a:ext cx="0" cy="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92" name="Line 13"/>
            <p:cNvSpPr>
              <a:spLocks noChangeShapeType="1"/>
            </p:cNvSpPr>
            <p:nvPr/>
          </p:nvSpPr>
          <p:spPr bwMode="auto">
            <a:xfrm>
              <a:off x="411" y="1411"/>
              <a:ext cx="0" cy="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93" name="Line 14"/>
            <p:cNvSpPr>
              <a:spLocks noChangeShapeType="1"/>
            </p:cNvSpPr>
            <p:nvPr/>
          </p:nvSpPr>
          <p:spPr bwMode="auto">
            <a:xfrm>
              <a:off x="441" y="1411"/>
              <a:ext cx="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94" name="Line 15"/>
            <p:cNvSpPr>
              <a:spLocks noChangeShapeType="1"/>
            </p:cNvSpPr>
            <p:nvPr/>
          </p:nvSpPr>
          <p:spPr bwMode="auto">
            <a:xfrm>
              <a:off x="471" y="1411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95" name="Line 16"/>
            <p:cNvSpPr>
              <a:spLocks noChangeShapeType="1"/>
            </p:cNvSpPr>
            <p:nvPr/>
          </p:nvSpPr>
          <p:spPr bwMode="auto">
            <a:xfrm>
              <a:off x="500" y="1411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96" name="Line 17"/>
            <p:cNvSpPr>
              <a:spLocks noChangeShapeType="1"/>
            </p:cNvSpPr>
            <p:nvPr/>
          </p:nvSpPr>
          <p:spPr bwMode="auto">
            <a:xfrm>
              <a:off x="530" y="1411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97" name="Line 18"/>
            <p:cNvSpPr>
              <a:spLocks noChangeShapeType="1"/>
            </p:cNvSpPr>
            <p:nvPr/>
          </p:nvSpPr>
          <p:spPr bwMode="auto">
            <a:xfrm>
              <a:off x="560" y="1411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271" name="Group 19"/>
          <p:cNvGrpSpPr>
            <a:grpSpLocks/>
          </p:cNvGrpSpPr>
          <p:nvPr/>
        </p:nvGrpSpPr>
        <p:grpSpPr bwMode="auto">
          <a:xfrm>
            <a:off x="958850" y="993775"/>
            <a:ext cx="211138" cy="206375"/>
            <a:chOff x="2650" y="3542"/>
            <a:chExt cx="288" cy="346"/>
          </a:xfrm>
        </p:grpSpPr>
        <p:sp>
          <p:nvSpPr>
            <p:cNvPr id="11286" name="Arc 20"/>
            <p:cNvSpPr>
              <a:spLocks/>
            </p:cNvSpPr>
            <p:nvPr/>
          </p:nvSpPr>
          <p:spPr bwMode="auto">
            <a:xfrm rot="10800000" flipV="1">
              <a:off x="2708" y="3542"/>
              <a:ext cx="172" cy="116"/>
            </a:xfrm>
            <a:custGeom>
              <a:avLst/>
              <a:gdLst>
                <a:gd name="T0" fmla="*/ 0 w 43197"/>
                <a:gd name="T1" fmla="*/ 0 h 21600"/>
                <a:gd name="T2" fmla="*/ 0 w 43197"/>
                <a:gd name="T3" fmla="*/ 0 h 21600"/>
                <a:gd name="T4" fmla="*/ 0 w 43197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7"/>
                <a:gd name="T10" fmla="*/ 0 h 21600"/>
                <a:gd name="T11" fmla="*/ 43197 w 431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21600" fill="none" extrusionOk="0">
                  <a:moveTo>
                    <a:pt x="-1" y="21253"/>
                  </a:moveTo>
                  <a:cubicBezTo>
                    <a:pt x="188" y="9461"/>
                    <a:pt x="9802" y="-1"/>
                    <a:pt x="21597" y="0"/>
                  </a:cubicBezTo>
                  <a:cubicBezTo>
                    <a:pt x="33526" y="0"/>
                    <a:pt x="43197" y="9670"/>
                    <a:pt x="43197" y="21600"/>
                  </a:cubicBezTo>
                </a:path>
                <a:path w="43197" h="21600" stroke="0" extrusionOk="0">
                  <a:moveTo>
                    <a:pt x="-1" y="21253"/>
                  </a:moveTo>
                  <a:cubicBezTo>
                    <a:pt x="188" y="9461"/>
                    <a:pt x="9802" y="-1"/>
                    <a:pt x="21597" y="0"/>
                  </a:cubicBezTo>
                  <a:cubicBezTo>
                    <a:pt x="33526" y="0"/>
                    <a:pt x="43197" y="9670"/>
                    <a:pt x="43197" y="21600"/>
                  </a:cubicBezTo>
                  <a:lnTo>
                    <a:pt x="21597" y="21600"/>
                  </a:lnTo>
                  <a:lnTo>
                    <a:pt x="-1" y="21253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87" name="AutoShape 21"/>
            <p:cNvSpPr>
              <a:spLocks noChangeArrowheads="1"/>
            </p:cNvSpPr>
            <p:nvPr/>
          </p:nvSpPr>
          <p:spPr bwMode="auto">
            <a:xfrm>
              <a:off x="2650" y="3658"/>
              <a:ext cx="288" cy="23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2200" dirty="0">
                <a:solidFill>
                  <a:schemeClr val="hlink"/>
                </a:solidFill>
              </a:endParaRPr>
            </a:p>
          </p:txBody>
        </p:sp>
        <p:sp>
          <p:nvSpPr>
            <p:cNvPr id="11288" name="Oval 22"/>
            <p:cNvSpPr>
              <a:spLocks noChangeArrowheads="1"/>
            </p:cNvSpPr>
            <p:nvPr/>
          </p:nvSpPr>
          <p:spPr bwMode="auto">
            <a:xfrm>
              <a:off x="2765" y="3723"/>
              <a:ext cx="58" cy="5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2200" dirty="0">
                <a:solidFill>
                  <a:schemeClr val="hlink"/>
                </a:solidFill>
              </a:endParaRPr>
            </a:p>
          </p:txBody>
        </p:sp>
        <p:sp>
          <p:nvSpPr>
            <p:cNvPr id="11289" name="Line 23"/>
            <p:cNvSpPr>
              <a:spLocks noChangeShapeType="1"/>
            </p:cNvSpPr>
            <p:nvPr/>
          </p:nvSpPr>
          <p:spPr bwMode="auto">
            <a:xfrm>
              <a:off x="2795" y="3773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272" name="Text Box 30"/>
          <p:cNvSpPr txBox="1">
            <a:spLocks noChangeArrowheads="1"/>
          </p:cNvSpPr>
          <p:nvPr/>
        </p:nvSpPr>
        <p:spPr bwMode="auto">
          <a:xfrm>
            <a:off x="1279525" y="1336675"/>
            <a:ext cx="7224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b="1" dirty="0">
                <a:solidFill>
                  <a:srgbClr val="FF6400"/>
                </a:solidFill>
              </a:rPr>
              <a:t>INTEGRATE</a:t>
            </a:r>
            <a:r>
              <a:rPr lang="en-US" altLang="en-US" sz="2000" dirty="0">
                <a:solidFill>
                  <a:schemeClr val="hlink"/>
                </a:solidFill>
              </a:rPr>
              <a:t> </a:t>
            </a:r>
            <a:r>
              <a:rPr lang="en-US" altLang="en-US" sz="2000" dirty="0"/>
              <a:t>Systems of Engagement with Systems of Record</a:t>
            </a:r>
          </a:p>
        </p:txBody>
      </p:sp>
      <p:sp>
        <p:nvSpPr>
          <p:cNvPr id="11273" name="Text Box 31"/>
          <p:cNvSpPr txBox="1">
            <a:spLocks noChangeArrowheads="1"/>
          </p:cNvSpPr>
          <p:nvPr/>
        </p:nvSpPr>
        <p:spPr bwMode="auto">
          <a:xfrm>
            <a:off x="1279525" y="1679575"/>
            <a:ext cx="731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b="1" dirty="0">
                <a:solidFill>
                  <a:srgbClr val="FF6400"/>
                </a:solidFill>
              </a:rPr>
              <a:t>CONTROL &amp; MANAGE</a:t>
            </a:r>
            <a:r>
              <a:rPr lang="en-US" altLang="en-US" sz="2000" dirty="0">
                <a:solidFill>
                  <a:schemeClr val="hlink"/>
                </a:solidFill>
              </a:rPr>
              <a:t> </a:t>
            </a:r>
            <a:r>
              <a:rPr lang="en-US" altLang="en-US" sz="2000" dirty="0"/>
              <a:t>Traffic and Service Level Agreements</a:t>
            </a:r>
          </a:p>
        </p:txBody>
      </p:sp>
      <p:sp>
        <p:nvSpPr>
          <p:cNvPr id="11274" name="Text Box 32"/>
          <p:cNvSpPr txBox="1">
            <a:spLocks noChangeArrowheads="1"/>
          </p:cNvSpPr>
          <p:nvPr/>
        </p:nvSpPr>
        <p:spPr bwMode="auto">
          <a:xfrm>
            <a:off x="1279525" y="993775"/>
            <a:ext cx="777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b="1" dirty="0">
                <a:solidFill>
                  <a:srgbClr val="FF6400"/>
                </a:solidFill>
              </a:rPr>
              <a:t>SECURE </a:t>
            </a:r>
            <a:r>
              <a:rPr lang="en-US" altLang="en-US" sz="2000" dirty="0" smtClean="0"/>
              <a:t>API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Mobile, Web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Cloud, SOA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and B2B Workloads</a:t>
            </a:r>
            <a:endParaRPr lang="en-US" altLang="en-US" sz="2000" dirty="0"/>
          </a:p>
        </p:txBody>
      </p:sp>
      <p:sp>
        <p:nvSpPr>
          <p:cNvPr id="11275" name="Text Box 33"/>
          <p:cNvSpPr txBox="1">
            <a:spLocks noChangeArrowheads="1"/>
          </p:cNvSpPr>
          <p:nvPr/>
        </p:nvSpPr>
        <p:spPr bwMode="auto">
          <a:xfrm>
            <a:off x="1279525" y="2022475"/>
            <a:ext cx="7499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b="1" dirty="0">
                <a:solidFill>
                  <a:srgbClr val="FF6400"/>
                </a:solidFill>
              </a:rPr>
              <a:t>OPTIMIZE </a:t>
            </a:r>
            <a:r>
              <a:rPr lang="en-US" altLang="en-US" sz="2000" dirty="0"/>
              <a:t>Data Delivery and User Experiences </a:t>
            </a:r>
          </a:p>
        </p:txBody>
      </p:sp>
      <p:sp>
        <p:nvSpPr>
          <p:cNvPr id="11276" name="Text Box 33"/>
          <p:cNvSpPr txBox="1">
            <a:spLocks noChangeArrowheads="1"/>
          </p:cNvSpPr>
          <p:nvPr/>
        </p:nvSpPr>
        <p:spPr bwMode="auto">
          <a:xfrm>
            <a:off x="1279525" y="2346325"/>
            <a:ext cx="7499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b="1" dirty="0">
                <a:solidFill>
                  <a:srgbClr val="FF6400"/>
                </a:solidFill>
              </a:rPr>
              <a:t>CONSOLIDATE </a:t>
            </a:r>
            <a:r>
              <a:rPr lang="en-US" altLang="en-US" sz="2000" dirty="0"/>
              <a:t>&amp; Simplify Infrastructure Footprint</a:t>
            </a:r>
          </a:p>
        </p:txBody>
      </p:sp>
      <p:grpSp>
        <p:nvGrpSpPr>
          <p:cNvPr id="11277" name="Group 24"/>
          <p:cNvGrpSpPr>
            <a:grpSpLocks/>
          </p:cNvGrpSpPr>
          <p:nvPr/>
        </p:nvGrpSpPr>
        <p:grpSpPr bwMode="auto">
          <a:xfrm>
            <a:off x="946150" y="2365375"/>
            <a:ext cx="279400" cy="214313"/>
            <a:chOff x="634" y="2550"/>
            <a:chExt cx="345" cy="354"/>
          </a:xfrm>
        </p:grpSpPr>
        <p:sp>
          <p:nvSpPr>
            <p:cNvPr id="11281" name="Oval 25"/>
            <p:cNvSpPr>
              <a:spLocks noChangeArrowheads="1"/>
            </p:cNvSpPr>
            <p:nvPr/>
          </p:nvSpPr>
          <p:spPr bwMode="auto">
            <a:xfrm>
              <a:off x="749" y="2678"/>
              <a:ext cx="115" cy="1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2200" dirty="0">
                <a:solidFill>
                  <a:schemeClr val="hlink"/>
                </a:solidFill>
              </a:endParaRPr>
            </a:p>
          </p:txBody>
        </p:sp>
        <p:sp>
          <p:nvSpPr>
            <p:cNvPr id="11282" name="Line 26"/>
            <p:cNvSpPr>
              <a:spLocks noChangeShapeType="1"/>
            </p:cNvSpPr>
            <p:nvPr/>
          </p:nvSpPr>
          <p:spPr bwMode="auto">
            <a:xfrm>
              <a:off x="634" y="2560"/>
              <a:ext cx="103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83" name="Line 27"/>
            <p:cNvSpPr>
              <a:spLocks noChangeShapeType="1"/>
            </p:cNvSpPr>
            <p:nvPr/>
          </p:nvSpPr>
          <p:spPr bwMode="auto">
            <a:xfrm rot="-5400000">
              <a:off x="634" y="2801"/>
              <a:ext cx="103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84" name="Line 28"/>
            <p:cNvSpPr>
              <a:spLocks noChangeShapeType="1"/>
            </p:cNvSpPr>
            <p:nvPr/>
          </p:nvSpPr>
          <p:spPr bwMode="auto">
            <a:xfrm rot="10800000">
              <a:off x="875" y="2799"/>
              <a:ext cx="104" cy="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85" name="Line 29"/>
            <p:cNvSpPr>
              <a:spLocks noChangeShapeType="1"/>
            </p:cNvSpPr>
            <p:nvPr/>
          </p:nvSpPr>
          <p:spPr bwMode="auto">
            <a:xfrm rot="5400000">
              <a:off x="874" y="2550"/>
              <a:ext cx="105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278" name="Lightning Bolt 35"/>
          <p:cNvSpPr>
            <a:spLocks noChangeArrowheads="1"/>
          </p:cNvSpPr>
          <p:nvPr/>
        </p:nvSpPr>
        <p:spPr bwMode="auto">
          <a:xfrm>
            <a:off x="912813" y="2014538"/>
            <a:ext cx="368300" cy="273050"/>
          </a:xfrm>
          <a:prstGeom prst="lightningBol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/>
          </a:p>
        </p:txBody>
      </p:sp>
      <p:pic>
        <p:nvPicPr>
          <p:cNvPr id="11280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00" y="2740817"/>
            <a:ext cx="22098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itle 4"/>
          <p:cNvSpPr txBox="1">
            <a:spLocks/>
          </p:cNvSpPr>
          <p:nvPr/>
        </p:nvSpPr>
        <p:spPr>
          <a:xfrm>
            <a:off x="293688" y="44450"/>
            <a:ext cx="8393112" cy="6604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accent1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Calibri Light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Calibri Light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Calibri Light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Calibri Light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DataPower Gateways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Deploy Anywhere on Linux</a:t>
            </a:r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293688" y="901699"/>
            <a:ext cx="8722295" cy="1247141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defRPr/>
            </a:pPr>
            <a:r>
              <a:rPr lang="en-US" sz="1800" dirty="0"/>
              <a:t>Deploy </a:t>
            </a:r>
            <a:r>
              <a:rPr lang="en-US" sz="1800" dirty="0" smtClean="0"/>
              <a:t>DataPower Gateway anywhere on </a:t>
            </a:r>
            <a:r>
              <a:rPr lang="en-US" sz="1800" b="1" dirty="0" smtClean="0"/>
              <a:t>Red Hat Enterprise Linux or Ubuntu Linux natively</a:t>
            </a:r>
            <a:r>
              <a:rPr lang="en-US" sz="1800" dirty="0" smtClean="0"/>
              <a:t> </a:t>
            </a:r>
            <a:r>
              <a:rPr lang="en-US" sz="1800" b="1" dirty="0" smtClean="0"/>
              <a:t>on x86_64</a:t>
            </a:r>
            <a:r>
              <a:rPr lang="en-US" sz="1800" dirty="0" smtClean="0"/>
              <a:t> including</a:t>
            </a:r>
            <a:endParaRPr lang="en-US" sz="1800" b="1" dirty="0"/>
          </a:p>
          <a:p>
            <a:pPr lvl="1">
              <a:spcBef>
                <a:spcPts val="500"/>
              </a:spcBef>
              <a:defRPr/>
            </a:pPr>
            <a:r>
              <a:rPr lang="en-US" sz="1600" b="1" dirty="0" smtClean="0"/>
              <a:t>Bare-metal </a:t>
            </a:r>
            <a:r>
              <a:rPr lang="en-US" sz="1600" dirty="0" smtClean="0"/>
              <a:t>physical servers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b="1" dirty="0" smtClean="0"/>
              <a:t>Virtual platforms</a:t>
            </a:r>
            <a:r>
              <a:rPr lang="en-US" sz="1600" dirty="0" smtClean="0"/>
              <a:t>: </a:t>
            </a:r>
            <a:r>
              <a:rPr lang="en-US" sz="1600" dirty="0"/>
              <a:t>VMware, XenServer, Hyper-V, KVM, </a:t>
            </a:r>
            <a:r>
              <a:rPr lang="en-US" sz="1600" dirty="0" smtClean="0"/>
              <a:t>others</a:t>
            </a:r>
            <a:endParaRPr lang="en-US" sz="1600" b="1" dirty="0" smtClean="0"/>
          </a:p>
          <a:p>
            <a:pPr lvl="1">
              <a:spcBef>
                <a:spcPts val="500"/>
              </a:spcBef>
              <a:defRPr/>
            </a:pPr>
            <a:r>
              <a:rPr lang="en-US" sz="1600" b="1" dirty="0" smtClean="0"/>
              <a:t>Cloud platforms: </a:t>
            </a:r>
            <a:r>
              <a:rPr lang="en-US" sz="1600" dirty="0" smtClean="0"/>
              <a:t>Amazon EC2, Microsoft Azure, IBM SoftLayer, Cloud </a:t>
            </a:r>
            <a:r>
              <a:rPr lang="en-US" sz="1600" dirty="0"/>
              <a:t>Foundry, OpenShift, </a:t>
            </a:r>
            <a:r>
              <a:rPr lang="en-US" sz="1600" dirty="0" smtClean="0"/>
              <a:t>others</a:t>
            </a:r>
          </a:p>
        </p:txBody>
      </p:sp>
      <p:pic>
        <p:nvPicPr>
          <p:cNvPr id="56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743" y="42204"/>
            <a:ext cx="625857" cy="62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038989" y="3826315"/>
            <a:ext cx="1870075" cy="38735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dirty="0" smtClean="0">
                <a:latin typeface="Calibri"/>
                <a:cs typeface="Calibri"/>
              </a:rPr>
              <a:t>Hardware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7402" y="3438965"/>
            <a:ext cx="1871662" cy="387350"/>
          </a:xfrm>
          <a:prstGeom prst="rect">
            <a:avLst/>
          </a:prstGeom>
          <a:solidFill>
            <a:srgbClr val="3366F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dirty="0" smtClean="0">
                <a:latin typeface="Calibri"/>
                <a:cs typeface="Calibri"/>
              </a:rPr>
              <a:t>Linux Operating System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72917" y="3826315"/>
            <a:ext cx="1870075" cy="38735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dirty="0" smtClean="0">
                <a:latin typeface="Calibri"/>
                <a:cs typeface="Calibri"/>
              </a:rPr>
              <a:t>Hardware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71330" y="3029433"/>
            <a:ext cx="1871662" cy="387350"/>
          </a:xfrm>
          <a:prstGeom prst="rect">
            <a:avLst/>
          </a:prstGeom>
          <a:solidFill>
            <a:srgbClr val="3366F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dirty="0" smtClean="0">
                <a:latin typeface="Calibri"/>
                <a:cs typeface="Calibri"/>
              </a:rPr>
              <a:t>Linux Operating System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71330" y="3427874"/>
            <a:ext cx="1870075" cy="38735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dirty="0" smtClean="0">
                <a:latin typeface="Calibri"/>
                <a:cs typeface="Calibri"/>
              </a:rPr>
              <a:t>Hypervisor</a:t>
            </a:r>
            <a:endParaRPr lang="en-US" sz="1200" dirty="0">
              <a:latin typeface="Calibri"/>
              <a:cs typeface="Calibri"/>
            </a:endParaRPr>
          </a:p>
        </p:txBody>
      </p:sp>
      <p:grpSp>
        <p:nvGrpSpPr>
          <p:cNvPr id="20" name="Group 85"/>
          <p:cNvGrpSpPr>
            <a:grpSpLocks/>
          </p:cNvGrpSpPr>
          <p:nvPr/>
        </p:nvGrpSpPr>
        <p:grpSpPr bwMode="auto">
          <a:xfrm>
            <a:off x="2037402" y="3053179"/>
            <a:ext cx="1871662" cy="385786"/>
            <a:chOff x="-882" y="-520"/>
            <a:chExt cx="1229" cy="408"/>
          </a:xfrm>
          <a:solidFill>
            <a:srgbClr val="008778"/>
          </a:solidFill>
        </p:grpSpPr>
        <p:sp>
          <p:nvSpPr>
            <p:cNvPr id="21" name="Rectangle 83"/>
            <p:cNvSpPr>
              <a:spLocks/>
            </p:cNvSpPr>
            <p:nvPr/>
          </p:nvSpPr>
          <p:spPr bwMode="auto">
            <a:xfrm>
              <a:off x="-882" y="-520"/>
              <a:ext cx="1229" cy="408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642938">
                <a:defRPr/>
              </a:pPr>
              <a:endParaRPr lang="en-US" b="1" dirty="0">
                <a:solidFill>
                  <a:schemeClr val="bg1"/>
                </a:solidFill>
                <a:latin typeface="Calibri" charset="0"/>
                <a:ea typeface="ヒラギノ角ゴ ProN W3" charset="0"/>
                <a:cs typeface="ＭＳ Ｐゴシック" charset="0"/>
                <a:sym typeface="Helvetica Neue Light" charset="0"/>
              </a:endParaRPr>
            </a:p>
          </p:txBody>
        </p:sp>
        <p:sp>
          <p:nvSpPr>
            <p:cNvPr id="22" name="Rectangle 84"/>
            <p:cNvSpPr>
              <a:spLocks/>
            </p:cNvSpPr>
            <p:nvPr/>
          </p:nvSpPr>
          <p:spPr bwMode="auto">
            <a:xfrm>
              <a:off x="-745" y="-452"/>
              <a:ext cx="904" cy="2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 lIns="0" tIns="0" rIns="40638" bIns="0" anchor="ctr"/>
            <a:lstStyle/>
            <a:p>
              <a:pPr marL="39688" algn="ctr" defTabSz="642938">
                <a:defRPr/>
              </a:pPr>
              <a:r>
                <a:rPr lang="en-US" sz="1000" dirty="0" smtClean="0">
                  <a:solidFill>
                    <a:schemeClr val="bg1"/>
                  </a:solidFill>
                  <a:latin typeface="Calibri" charset="0"/>
                  <a:ea typeface="ＭＳ Ｐゴシック" charset="0"/>
                  <a:cs typeface="Calibri" charset="0"/>
                  <a:sym typeface="Arial Bold" charset="0"/>
                </a:rPr>
                <a:t>DataPower Gateway</a:t>
              </a:r>
              <a:endParaRPr lang="en-US" sz="1000" dirty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  <a:sym typeface="Arial Bold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37402" y="4212101"/>
            <a:ext cx="187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Bare-metal Physical 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71330" y="4200285"/>
            <a:ext cx="187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Virtual or Cloud platform</a:t>
            </a:r>
            <a:endParaRPr lang="en-US" dirty="0"/>
          </a:p>
        </p:txBody>
      </p:sp>
      <p:grpSp>
        <p:nvGrpSpPr>
          <p:cNvPr id="11" name="Group 85"/>
          <p:cNvGrpSpPr>
            <a:grpSpLocks/>
          </p:cNvGrpSpPr>
          <p:nvPr/>
        </p:nvGrpSpPr>
        <p:grpSpPr bwMode="auto">
          <a:xfrm>
            <a:off x="5271330" y="2646242"/>
            <a:ext cx="1871662" cy="385786"/>
            <a:chOff x="-882" y="-520"/>
            <a:chExt cx="1229" cy="408"/>
          </a:xfrm>
          <a:solidFill>
            <a:srgbClr val="008778"/>
          </a:solidFill>
        </p:grpSpPr>
        <p:sp>
          <p:nvSpPr>
            <p:cNvPr id="12" name="Rectangle 83"/>
            <p:cNvSpPr>
              <a:spLocks/>
            </p:cNvSpPr>
            <p:nvPr/>
          </p:nvSpPr>
          <p:spPr bwMode="auto">
            <a:xfrm>
              <a:off x="-882" y="-520"/>
              <a:ext cx="1229" cy="408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642938">
                <a:defRPr/>
              </a:pPr>
              <a:endParaRPr lang="en-US" b="1" dirty="0">
                <a:solidFill>
                  <a:schemeClr val="bg1"/>
                </a:solidFill>
                <a:latin typeface="Calibri" charset="0"/>
                <a:ea typeface="ヒラギノ角ゴ ProN W3" charset="0"/>
                <a:cs typeface="ＭＳ Ｐゴシック" charset="0"/>
                <a:sym typeface="Helvetica Neue Light" charset="0"/>
              </a:endParaRPr>
            </a:p>
          </p:txBody>
        </p:sp>
        <p:sp>
          <p:nvSpPr>
            <p:cNvPr id="13" name="Rectangle 84"/>
            <p:cNvSpPr>
              <a:spLocks/>
            </p:cNvSpPr>
            <p:nvPr/>
          </p:nvSpPr>
          <p:spPr bwMode="auto">
            <a:xfrm>
              <a:off x="-745" y="-452"/>
              <a:ext cx="904" cy="2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 lIns="0" tIns="0" rIns="40638" bIns="0" anchor="ctr"/>
            <a:lstStyle/>
            <a:p>
              <a:pPr marL="39688" algn="ctr" defTabSz="642938">
                <a:defRPr/>
              </a:pPr>
              <a:r>
                <a:rPr lang="en-US" sz="1000" dirty="0" smtClean="0">
                  <a:solidFill>
                    <a:schemeClr val="bg1"/>
                  </a:solidFill>
                  <a:latin typeface="Calibri" charset="0"/>
                  <a:ea typeface="ＭＳ Ｐゴシック" charset="0"/>
                  <a:cs typeface="Calibri" charset="0"/>
                  <a:sym typeface="Arial Bold" charset="0"/>
                </a:rPr>
                <a:t>DataPower Gateway</a:t>
              </a:r>
              <a:endParaRPr lang="en-US" sz="1000" dirty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  <a:sym typeface="Arial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8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No-charge Edition for Development</a:t>
            </a:r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293688" y="704851"/>
            <a:ext cx="8850312" cy="1443990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defRPr/>
            </a:pPr>
            <a:r>
              <a:rPr lang="en-US" sz="1800" dirty="0" smtClean="0"/>
              <a:t>DataPower Gateway available at </a:t>
            </a:r>
            <a:r>
              <a:rPr lang="en-US" sz="1800" b="1" dirty="0" smtClean="0"/>
              <a:t>no charge without IBM support for </a:t>
            </a:r>
            <a:r>
              <a:rPr lang="en-US" sz="1800" b="1" dirty="0"/>
              <a:t>D</a:t>
            </a:r>
            <a:r>
              <a:rPr lang="en-US" sz="1800" b="1" dirty="0" smtClean="0"/>
              <a:t>evelopers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dirty="0" smtClean="0"/>
              <a:t>Evaluate, demonstrate, develop &amp; unit test without cost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b="1" dirty="0" smtClean="0"/>
              <a:t>Restricted to development and unit testing</a:t>
            </a:r>
            <a:r>
              <a:rPr lang="en-US" sz="1600" dirty="0" smtClean="0"/>
              <a:t>, </a:t>
            </a:r>
            <a:r>
              <a:rPr lang="en-US" sz="1600" dirty="0"/>
              <a:t>n</a:t>
            </a:r>
            <a:r>
              <a:rPr lang="en-US" sz="1600" dirty="0" smtClean="0"/>
              <a:t>o expiry period</a:t>
            </a:r>
            <a:endParaRPr lang="en-US" sz="1600" dirty="0"/>
          </a:p>
          <a:p>
            <a:pPr lvl="1">
              <a:spcBef>
                <a:spcPts val="500"/>
              </a:spcBef>
              <a:defRPr/>
            </a:pPr>
            <a:r>
              <a:rPr lang="en-US" sz="1600" dirty="0"/>
              <a:t>Download &amp; deploy </a:t>
            </a:r>
            <a:r>
              <a:rPr lang="en-US" sz="1600" dirty="0" smtClean="0"/>
              <a:t>directly </a:t>
            </a:r>
            <a:r>
              <a:rPr lang="en-US" sz="1600" dirty="0"/>
              <a:t>from </a:t>
            </a:r>
            <a:r>
              <a:rPr lang="en-US" sz="1600" b="1" dirty="0"/>
              <a:t>Docker Hub</a:t>
            </a:r>
            <a:r>
              <a:rPr lang="en-US" sz="1600" b="1" dirty="0" smtClean="0"/>
              <a:t>!</a:t>
            </a:r>
          </a:p>
          <a:p>
            <a:pPr lvl="2">
              <a:spcBef>
                <a:spcPts val="500"/>
              </a:spcBef>
              <a:defRPr/>
            </a:pPr>
            <a:r>
              <a:rPr lang="en-US" sz="1400" dirty="0" smtClean="0"/>
              <a:t>Supports </a:t>
            </a:r>
            <a:r>
              <a:rPr lang="en-US" sz="1400" dirty="0"/>
              <a:t>Docker for Mac and Docker for </a:t>
            </a:r>
            <a:r>
              <a:rPr lang="en-US" sz="1400" dirty="0" smtClean="0"/>
              <a:t>Windows</a:t>
            </a:r>
          </a:p>
          <a:p>
            <a:pPr lvl="2">
              <a:spcBef>
                <a:spcPts val="500"/>
              </a:spcBef>
              <a:defRPr/>
            </a:pPr>
            <a:r>
              <a:rPr lang="en-US" sz="1400" dirty="0">
                <a:hlinkClick r:id="rId3"/>
              </a:rPr>
              <a:t>https://hub.docker.com/r/ibmcom/datapower</a:t>
            </a:r>
            <a:r>
              <a:rPr lang="en-US" sz="1400" dirty="0" smtClean="0">
                <a:hlinkClick r:id="rId3"/>
              </a:rPr>
              <a:t>/</a:t>
            </a:r>
            <a:endParaRPr lang="en-US" altLang="en-US" sz="1800" b="1" dirty="0" smtClean="0">
              <a:solidFill>
                <a:schemeClr val="tx1"/>
              </a:solidFill>
              <a:latin typeface="Calibri" charset="0"/>
              <a:ea typeface="ＭＳ Ｐゴシック" charset="-128"/>
            </a:endParaRPr>
          </a:p>
          <a:p>
            <a:pPr marL="180975" lvl="1">
              <a:spcBef>
                <a:spcPts val="5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1600" b="1" dirty="0" smtClean="0"/>
              <a:t>Develop </a:t>
            </a:r>
            <a:r>
              <a:rPr lang="en-US" sz="1600" b="1" dirty="0"/>
              <a:t>and unit test </a:t>
            </a:r>
            <a:r>
              <a:rPr lang="en-US" sz="1600" dirty="0" smtClean="0"/>
              <a:t>gateway </a:t>
            </a:r>
            <a:r>
              <a:rPr lang="en-US" sz="1600" dirty="0"/>
              <a:t>configuration using the </a:t>
            </a:r>
            <a:r>
              <a:rPr lang="en-US" sz="1600" dirty="0" smtClean="0"/>
              <a:t>no-charge download </a:t>
            </a:r>
            <a:r>
              <a:rPr lang="en-US" sz="1600" dirty="0"/>
              <a:t>from Docker Hub and </a:t>
            </a:r>
            <a:r>
              <a:rPr lang="en-US" altLang="en-US" sz="1600" b="1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convert it to paid </a:t>
            </a:r>
            <a:r>
              <a:rPr lang="en-US" altLang="en-US" sz="1600" b="1" dirty="0" smtClean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offerings </a:t>
            </a:r>
            <a:r>
              <a:rPr lang="en-US" altLang="en-US" sz="1600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for formal IBM support and deployment in test, </a:t>
            </a:r>
            <a:r>
              <a:rPr lang="en-US" altLang="en-US" sz="1600" dirty="0" smtClean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staging, production via </a:t>
            </a:r>
            <a:r>
              <a:rPr lang="en-US" altLang="en-US" sz="1600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license activation</a:t>
            </a:r>
            <a:r>
              <a:rPr lang="en-US" altLang="en-US" sz="1600" b="1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from </a:t>
            </a:r>
            <a:r>
              <a:rPr lang="en-US" altLang="en-US" sz="1600" b="1" dirty="0">
                <a:solidFill>
                  <a:schemeClr val="tx1"/>
                </a:solidFill>
                <a:latin typeface="Calibri" charset="0"/>
                <a:ea typeface="ＭＳ Ｐゴシック" charset="-128"/>
              </a:rPr>
              <a:t>IBM Passport Advantage® without starting over with a new image</a:t>
            </a:r>
            <a:endParaRPr lang="en-US" sz="1600" b="1" dirty="0"/>
          </a:p>
          <a:p>
            <a:pPr>
              <a:spcBef>
                <a:spcPts val="500"/>
              </a:spcBef>
              <a:defRPr/>
            </a:pPr>
            <a:endParaRPr lang="en-US" sz="1800" b="1" dirty="0"/>
          </a:p>
        </p:txBody>
      </p:sp>
      <p:pic>
        <p:nvPicPr>
          <p:cNvPr id="56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743" y="42204"/>
            <a:ext cx="625857" cy="62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Elbow Connector 31"/>
          <p:cNvCxnSpPr/>
          <p:nvPr/>
        </p:nvCxnSpPr>
        <p:spPr>
          <a:xfrm flipV="1">
            <a:off x="2625020" y="3702428"/>
            <a:ext cx="2867320" cy="556173"/>
          </a:xfrm>
          <a:prstGeom prst="bentConnector3">
            <a:avLst>
              <a:gd name="adj1" fmla="val 30258"/>
            </a:avLst>
          </a:prstGeom>
          <a:noFill/>
          <a:ln w="2540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33" name="Elbow Connector 32"/>
          <p:cNvCxnSpPr/>
          <p:nvPr/>
        </p:nvCxnSpPr>
        <p:spPr>
          <a:xfrm flipV="1">
            <a:off x="2625020" y="4258600"/>
            <a:ext cx="2867320" cy="9027"/>
          </a:xfrm>
          <a:prstGeom prst="bentConnector3">
            <a:avLst>
              <a:gd name="adj1" fmla="val 306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34" name="Elbow Connector 33"/>
          <p:cNvCxnSpPr/>
          <p:nvPr/>
        </p:nvCxnSpPr>
        <p:spPr>
          <a:xfrm>
            <a:off x="2625020" y="4258600"/>
            <a:ext cx="2867320" cy="586105"/>
          </a:xfrm>
          <a:prstGeom prst="bentConnector3">
            <a:avLst>
              <a:gd name="adj1" fmla="val 30258"/>
            </a:avLst>
          </a:prstGeom>
          <a:noFill/>
          <a:ln w="2540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5609968" y="3471596"/>
            <a:ext cx="20615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CC7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DataPower Gateway Virtual Edition for </a:t>
            </a:r>
            <a:r>
              <a:rPr lang="en-US" sz="1200" i="1" u="sng" dirty="0" smtClean="0"/>
              <a:t>Developers</a:t>
            </a:r>
            <a:endParaRPr lang="en-US" sz="1200" i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5609968" y="4042734"/>
            <a:ext cx="20615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CC7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DataPower Gateway Virtual Edition for </a:t>
            </a:r>
            <a:r>
              <a:rPr lang="en-US" sz="1200" i="1" u="sng" dirty="0" smtClean="0"/>
              <a:t>Non-Production</a:t>
            </a:r>
            <a:endParaRPr lang="en-US" sz="1200" i="1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5609968" y="4613873"/>
            <a:ext cx="20615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CC7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DataPower Gateway Virtual Edition for </a:t>
            </a:r>
            <a:r>
              <a:rPr lang="en-US" sz="1200" i="1" u="sng" dirty="0" smtClean="0"/>
              <a:t>Production</a:t>
            </a:r>
            <a:endParaRPr lang="en-US" sz="1200" i="1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782596" y="4042734"/>
            <a:ext cx="20615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CC7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DataPower Gateway </a:t>
            </a:r>
            <a:r>
              <a:rPr lang="en-US" sz="1200" dirty="0" smtClean="0"/>
              <a:t>for Developer (</a:t>
            </a:r>
            <a:r>
              <a:rPr lang="en-US" sz="1200" i="1" u="sng" dirty="0" smtClean="0"/>
              <a:t>No Charge</a:t>
            </a:r>
            <a:r>
              <a:rPr lang="en-US" sz="1200" dirty="0" smtClean="0"/>
              <a:t>)</a:t>
            </a:r>
            <a:endParaRPr lang="en-US" sz="1200" i="1" u="sng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1" y="1022108"/>
            <a:ext cx="2449286" cy="156580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434566" y="3946866"/>
            <a:ext cx="224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Deployment in test, </a:t>
            </a:r>
            <a:r>
              <a:rPr lang="en-US" sz="800" dirty="0"/>
              <a:t>quality assurance, </a:t>
            </a:r>
            <a:r>
              <a:rPr lang="en-US" sz="800" dirty="0" smtClean="0"/>
              <a:t>benchmarking, staging environments</a:t>
            </a:r>
            <a:endParaRPr 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3439886" y="4637265"/>
            <a:ext cx="22497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Deployment in production environments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3439886" y="3486984"/>
            <a:ext cx="22497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Low-cost, single-user license w/ IBM support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549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8" y="44450"/>
            <a:ext cx="9034380" cy="660400"/>
          </a:xfrm>
        </p:spPr>
        <p:txBody>
          <a:bodyPr/>
          <a:lstStyle/>
          <a:p>
            <a:r>
              <a:rPr lang="en-US" sz="2400" dirty="0" smtClean="0"/>
              <a:t>Enhanced B2B Integration: AS4 One-way Message Exchange Pattern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875" y="818261"/>
            <a:ext cx="8643937" cy="2460495"/>
          </a:xfrm>
        </p:spPr>
        <p:txBody>
          <a:bodyPr/>
          <a:lstStyle/>
          <a:p>
            <a:r>
              <a:rPr lang="en-US" b="1" dirty="0" smtClean="0"/>
              <a:t>B2B module </a:t>
            </a:r>
            <a:r>
              <a:rPr lang="en-US" dirty="0" smtClean="0"/>
              <a:t>now </a:t>
            </a:r>
            <a:r>
              <a:rPr lang="en-US" dirty="0"/>
              <a:t>includes support for </a:t>
            </a:r>
            <a:r>
              <a:rPr lang="en-US" b="1" dirty="0"/>
              <a:t>AS4 </a:t>
            </a:r>
            <a:r>
              <a:rPr lang="en-US" b="1" dirty="0" smtClean="0"/>
              <a:t>protocol One-way Message Exchange Pattern (MEP)</a:t>
            </a:r>
          </a:p>
          <a:p>
            <a:pPr lvl="1"/>
            <a:r>
              <a:rPr lang="en-US" dirty="0"/>
              <a:t>AS4 is an open standard for secure and payload-independent exchange of business-to-business documents by using Web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Supports </a:t>
            </a:r>
            <a:r>
              <a:rPr lang="en-US" b="1" dirty="0" smtClean="0"/>
              <a:t>one-way push and one-way pull </a:t>
            </a:r>
            <a:r>
              <a:rPr lang="en-US" dirty="0" smtClean="0"/>
              <a:t>message exchange pattern</a:t>
            </a:r>
          </a:p>
          <a:p>
            <a:r>
              <a:rPr lang="en-US" dirty="0" smtClean="0"/>
              <a:t>AS4 protocol is </a:t>
            </a:r>
            <a:r>
              <a:rPr lang="en-US" dirty="0"/>
              <a:t>a </a:t>
            </a:r>
            <a:r>
              <a:rPr lang="en-US" dirty="0" smtClean="0"/>
              <a:t>requirement due to government &amp; industry mandates, common in </a:t>
            </a:r>
            <a:r>
              <a:rPr lang="en-US" b="1" dirty="0" smtClean="0"/>
              <a:t>Europe</a:t>
            </a:r>
            <a:r>
              <a:rPr lang="en-US" b="1" dirty="0"/>
              <a:t>, Australia and New </a:t>
            </a:r>
            <a:r>
              <a:rPr lang="en-US" b="1" dirty="0" smtClean="0"/>
              <a:t>Zealand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A8453-2CB1-6744-A3A1-EC51E86333B5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5049" y="3335098"/>
            <a:ext cx="7607588" cy="1625046"/>
            <a:chOff x="293688" y="3472417"/>
            <a:chExt cx="7607588" cy="1625046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gray">
            <a:xfrm>
              <a:off x="293688" y="3743145"/>
              <a:ext cx="2130587" cy="1330530"/>
            </a:xfrm>
            <a:prstGeom prst="rect">
              <a:avLst/>
            </a:prstGeom>
            <a:solidFill>
              <a:srgbClr val="EDF7ED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tIns="45717" rIns="45720" bIns="45717" anchor="t" anchorCtr="0"/>
            <a:lstStyle/>
            <a:p>
              <a:pPr marL="0" marR="0" lvl="0" indent="0" algn="ctr" defTabSz="41275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D1F5"/>
                </a:buClr>
                <a:buSzTx/>
                <a:buFont typeface="Wingdings" charset="0"/>
                <a:buNone/>
                <a:tabLst/>
                <a:defRPr/>
              </a:pPr>
              <a:r>
                <a:rPr lang="en-US" sz="1200" b="1" kern="0" dirty="0" smtClean="0">
                  <a:solidFill>
                    <a:srgbClr val="000000"/>
                  </a:solidFill>
                  <a:latin typeface="Calibri"/>
                  <a:cs typeface="Calibri"/>
                </a:rPr>
                <a:t>INTERNET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5104417" y="3743145"/>
              <a:ext cx="2796859" cy="1354318"/>
            </a:xfrm>
            <a:prstGeom prst="rect">
              <a:avLst/>
            </a:prstGeom>
            <a:solidFill>
              <a:srgbClr val="E0ECF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91440"/>
            <a:lstStyle>
              <a:lvl1pPr algn="l" defTabSz="412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algn="l" defTabSz="412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algn="l" defTabSz="412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algn="l" defTabSz="412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algn="l" defTabSz="412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4127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4127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4127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4127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Calibri"/>
                </a:rPr>
                <a:t>TRUSTED ZONE</a:t>
              </a:r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gray">
            <a:xfrm>
              <a:off x="2447434" y="3743145"/>
              <a:ext cx="2593759" cy="1330531"/>
            </a:xfrm>
            <a:prstGeom prst="rect">
              <a:avLst/>
            </a:prstGeom>
            <a:solidFill>
              <a:srgbClr val="FDEFEF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tIns="45717" rIns="45720" bIns="45717" anchor="t" anchorCtr="0"/>
            <a:lstStyle/>
            <a:p>
              <a:pPr marL="0" marR="0" lvl="0" indent="0" algn="ctr" defTabSz="41275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D1F5"/>
                </a:buClr>
                <a:buSzTx/>
                <a:buFont typeface="Wingdings" charset="0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DMZ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4666720" y="4608347"/>
              <a:ext cx="1094242" cy="112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graphicFrame>
          <p:nvGraphicFramePr>
            <p:cNvPr id="1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984486"/>
                </p:ext>
              </p:extLst>
            </p:nvPr>
          </p:nvGraphicFramePr>
          <p:xfrm>
            <a:off x="5104417" y="4166540"/>
            <a:ext cx="332832" cy="809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463" r:id="rId4" imgW="906363" imgH="1421428" progId="">
                    <p:embed/>
                  </p:oleObj>
                </mc:Choice>
                <mc:Fallback>
                  <p:oleObj r:id="rId4" imgW="906363" imgH="142142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4417" y="4166540"/>
                          <a:ext cx="332832" cy="809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21"/>
            <p:cNvSpPr>
              <a:spLocks noChangeArrowheads="1"/>
            </p:cNvSpPr>
            <p:nvPr/>
          </p:nvSpPr>
          <p:spPr bwMode="auto">
            <a:xfrm>
              <a:off x="1037187" y="3472417"/>
              <a:ext cx="184666" cy="236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Calibri"/>
                <a:sym typeface="Calibri" panose="020F0502020204030204" pitchFamily="34" charset="0"/>
              </a:endParaRPr>
            </a:p>
          </p:txBody>
        </p:sp>
        <p:sp>
          <p:nvSpPr>
            <p:cNvPr id="28" name="Text Box 32"/>
            <p:cNvSpPr>
              <a:spLocks noChangeArrowheads="1"/>
            </p:cNvSpPr>
            <p:nvPr/>
          </p:nvSpPr>
          <p:spPr bwMode="auto">
            <a:xfrm>
              <a:off x="3060574" y="4796676"/>
              <a:ext cx="158116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D1F5"/>
                </a:buClr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B2B 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Partner Gateway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Calibri"/>
              </a:endParaRPr>
            </a:p>
          </p:txBody>
        </p:sp>
        <p:sp>
          <p:nvSpPr>
            <p:cNvPr id="42" name="Rounded Rectangle 53"/>
            <p:cNvSpPr>
              <a:spLocks noChangeArrowheads="1"/>
            </p:cNvSpPr>
            <p:nvPr/>
          </p:nvSpPr>
          <p:spPr bwMode="auto">
            <a:xfrm>
              <a:off x="426457" y="4435105"/>
              <a:ext cx="1614068" cy="327070"/>
            </a:xfrm>
            <a:prstGeom prst="roundRect">
              <a:avLst>
                <a:gd name="adj" fmla="val 16667"/>
              </a:avLst>
            </a:prstGeom>
            <a:solidFill>
              <a:srgbClr val="003E6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Calibri"/>
                </a:rPr>
                <a:t>Trading Partners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endParaRPr>
            </a:p>
          </p:txBody>
        </p:sp>
        <p:pic>
          <p:nvPicPr>
            <p:cNvPr id="45" name="Picture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6612" y="4416757"/>
              <a:ext cx="1392232" cy="406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9" descr="Mainframe_light_gra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405" y="4093145"/>
              <a:ext cx="592644" cy="3419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ounded Rectangle 53"/>
            <p:cNvSpPr>
              <a:spLocks noChangeArrowheads="1"/>
            </p:cNvSpPr>
            <p:nvPr/>
          </p:nvSpPr>
          <p:spPr bwMode="auto">
            <a:xfrm>
              <a:off x="5762205" y="4444812"/>
              <a:ext cx="1831187" cy="327070"/>
            </a:xfrm>
            <a:prstGeom prst="roundRect">
              <a:avLst>
                <a:gd name="adj" fmla="val 16667"/>
              </a:avLst>
            </a:prstGeom>
            <a:solidFill>
              <a:srgbClr val="003E6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Calibri"/>
                </a:rPr>
                <a:t>B2Bi</a:t>
              </a:r>
              <a:r>
                <a:rPr kumimoji="0" lang="en-GB" sz="900" b="1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Calibri"/>
                </a:rPr>
                <a:t> 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endParaRPr>
            </a:p>
          </p:txBody>
        </p:sp>
        <p:pic>
          <p:nvPicPr>
            <p:cNvPr id="50" name="Picture 9" descr="Mainframe_light_gra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155" y="4102852"/>
              <a:ext cx="592644" cy="3419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4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144900"/>
                </p:ext>
              </p:extLst>
            </p:nvPr>
          </p:nvGraphicFramePr>
          <p:xfrm>
            <a:off x="2474762" y="4183671"/>
            <a:ext cx="364747" cy="809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464" r:id="rId8" imgW="906363" imgH="1421428" progId="">
                    <p:embed/>
                  </p:oleObj>
                </mc:Choice>
                <mc:Fallback>
                  <p:oleObj r:id="rId8" imgW="906363" imgH="142142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4762" y="4183671"/>
                          <a:ext cx="364747" cy="809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2555044" y="4482776"/>
            <a:ext cx="1094242" cy="1124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olid"/>
            <a:round/>
            <a:headEnd type="triangle" w="lg" len="sm"/>
            <a:tailEnd type="triangle" w="lg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9448" y="4221669"/>
            <a:ext cx="11723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            AS4</a:t>
            </a:r>
          </a:p>
          <a:p>
            <a:endParaRPr lang="en-US" sz="1200" b="1" dirty="0"/>
          </a:p>
          <a:p>
            <a:pPr algn="ctr"/>
            <a:r>
              <a:rPr lang="en-US" sz="1000" b="1" dirty="0" smtClean="0"/>
              <a:t>One-way MEP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5226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libri Light" charset="0"/>
                <a:ea typeface="ＭＳ Ｐゴシック" charset="-128"/>
                <a:cs typeface="Calibri Light" charset="0"/>
              </a:rPr>
              <a:t>New Modernized User Experience</a:t>
            </a:r>
            <a:endParaRPr lang="en-US" altLang="en-US" dirty="0">
              <a:latin typeface="Calibri Light" charset="0"/>
              <a:ea typeface="ＭＳ Ｐゴシック" charset="-128"/>
              <a:cs typeface="Calibri Light" charset="0"/>
            </a:endParaRPr>
          </a:p>
        </p:txBody>
      </p:sp>
      <p:sp>
        <p:nvSpPr>
          <p:cNvPr id="54274" name="Content Placeholder 7"/>
          <p:cNvSpPr>
            <a:spLocks noGrp="1"/>
          </p:cNvSpPr>
          <p:nvPr>
            <p:ph idx="1"/>
          </p:nvPr>
        </p:nvSpPr>
        <p:spPr>
          <a:xfrm>
            <a:off x="293688" y="782638"/>
            <a:ext cx="8734425" cy="4826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z="1800" i="1" dirty="0">
                <a:latin typeface="Calibri" charset="0"/>
                <a:ea typeface="ＭＳ Ｐゴシック" charset="-128"/>
                <a:cs typeface="Calibri" charset="0"/>
              </a:rPr>
              <a:t>Modernized look and feel with updated theme and simplified navigation experience</a:t>
            </a:r>
          </a:p>
        </p:txBody>
      </p:sp>
      <p:pic>
        <p:nvPicPr>
          <p:cNvPr id="5427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265238"/>
            <a:ext cx="6670675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3103563"/>
            <a:ext cx="67183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Box 9"/>
          <p:cNvSpPr txBox="1">
            <a:spLocks noChangeArrowheads="1"/>
          </p:cNvSpPr>
          <p:nvPr/>
        </p:nvSpPr>
        <p:spPr bwMode="auto">
          <a:xfrm>
            <a:off x="223838" y="1493838"/>
            <a:ext cx="1816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>
                <a:solidFill>
                  <a:srgbClr val="00649D"/>
                </a:solidFill>
              </a:rPr>
              <a:t>Current</a:t>
            </a:r>
          </a:p>
        </p:txBody>
      </p:sp>
      <p:sp>
        <p:nvSpPr>
          <p:cNvPr id="54278" name="TextBox 10"/>
          <p:cNvSpPr txBox="1">
            <a:spLocks noChangeArrowheads="1"/>
          </p:cNvSpPr>
          <p:nvPr/>
        </p:nvSpPr>
        <p:spPr bwMode="auto">
          <a:xfrm>
            <a:off x="463550" y="3694113"/>
            <a:ext cx="1363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>
                <a:solidFill>
                  <a:srgbClr val="00649D"/>
                </a:solidFill>
              </a:rPr>
              <a:t>New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enhancements (1 ..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A8453-2CB1-6744-A3A1-EC51E86333B5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3688" y="901699"/>
            <a:ext cx="8722295" cy="1247141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defRPr/>
            </a:pPr>
            <a:r>
              <a:rPr lang="en-US" sz="1800" dirty="0" smtClean="0"/>
              <a:t>Accelerate DevOps &amp; increase platform resiliency 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dirty="0"/>
              <a:t>Flexibility to store </a:t>
            </a:r>
            <a:r>
              <a:rPr lang="en-US" sz="1600" b="1" dirty="0"/>
              <a:t>cryptographic material in the local: </a:t>
            </a:r>
            <a:r>
              <a:rPr lang="en-US" sz="1600" b="1" dirty="0" smtClean="0"/>
              <a:t>directory, </a:t>
            </a:r>
            <a:r>
              <a:rPr lang="en-US" sz="1600" dirty="0" smtClean="0"/>
              <a:t>plus ability to securely </a:t>
            </a:r>
            <a:r>
              <a:rPr lang="en-US" sz="1600" dirty="0"/>
              <a:t>store local user account and password in </a:t>
            </a:r>
            <a:r>
              <a:rPr lang="en-US" sz="1600" dirty="0" smtClean="0"/>
              <a:t>exported configuration, enable </a:t>
            </a:r>
            <a:r>
              <a:rPr lang="en-US" sz="1600" b="1" dirty="0" smtClean="0"/>
              <a:t>100% self-contained configuration export for </a:t>
            </a:r>
            <a:r>
              <a:rPr lang="en-US" sz="1600" b="1" dirty="0"/>
              <a:t>easier </a:t>
            </a:r>
            <a:r>
              <a:rPr lang="en-US" sz="1600" b="1" dirty="0" smtClean="0"/>
              <a:t>DevOps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b="1" dirty="0" smtClean="0"/>
              <a:t>Dynamically configure </a:t>
            </a:r>
            <a:r>
              <a:rPr lang="en-US" sz="1600" b="1" dirty="0"/>
              <a:t>transaction timeouts</a:t>
            </a:r>
            <a:r>
              <a:rPr lang="en-US" sz="1600" dirty="0"/>
              <a:t> in a gateway policy based on transactional context or environmental issues to </a:t>
            </a:r>
            <a:r>
              <a:rPr lang="en-US" sz="1600" dirty="0" smtClean="0"/>
              <a:t>optimize </a:t>
            </a:r>
            <a:r>
              <a:rPr lang="en-US" sz="1600" dirty="0"/>
              <a:t>response times and resource </a:t>
            </a:r>
            <a:r>
              <a:rPr lang="en-US" sz="1600" dirty="0" smtClean="0"/>
              <a:t>usage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dirty="0" smtClean="0"/>
              <a:t>Dynamically </a:t>
            </a:r>
            <a:r>
              <a:rPr lang="en-US" sz="1600" dirty="0"/>
              <a:t>specify </a:t>
            </a:r>
            <a:r>
              <a:rPr lang="en-US" sz="1600" b="1" dirty="0"/>
              <a:t>caching policies on a per transaction basis </a:t>
            </a:r>
            <a:r>
              <a:rPr lang="en-US" sz="1600" dirty="0"/>
              <a:t>in a gateway policy based on message content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dirty="0" smtClean="0"/>
              <a:t>View </a:t>
            </a:r>
            <a:r>
              <a:rPr lang="en-US" sz="1600" dirty="0"/>
              <a:t>certificate details using RMI and SOAP management interface for easier certificate </a:t>
            </a:r>
            <a:r>
              <a:rPr lang="en-US" sz="1600" dirty="0" smtClean="0"/>
              <a:t>management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dirty="0" smtClean="0"/>
              <a:t>Quickly </a:t>
            </a:r>
            <a:r>
              <a:rPr lang="en-US" sz="1600" dirty="0"/>
              <a:t>troubleshoot SSL related issues with enhanced SSL debugging using session key </a:t>
            </a:r>
            <a:r>
              <a:rPr lang="en-US" sz="1600" dirty="0" smtClean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247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enhancements (2 ..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A8453-2CB1-6744-A3A1-EC51E86333B5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3688" y="901699"/>
            <a:ext cx="8722295" cy="1247141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defRPr/>
            </a:pPr>
            <a:r>
              <a:rPr lang="en-US" sz="1800" dirty="0" smtClean="0"/>
              <a:t>Enhanced security, control API workload 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b="1" dirty="0"/>
              <a:t>Fine-grained caching </a:t>
            </a:r>
            <a:r>
              <a:rPr lang="en-US" sz="1600" b="1" dirty="0" smtClean="0"/>
              <a:t>control of </a:t>
            </a:r>
            <a:r>
              <a:rPr lang="en-US" sz="1600" b="1" dirty="0"/>
              <a:t>authentication and authorization failures </a:t>
            </a:r>
            <a:r>
              <a:rPr lang="en-US" sz="1600" dirty="0"/>
              <a:t>to provide enhanced environment </a:t>
            </a:r>
            <a:r>
              <a:rPr lang="en-US" sz="1600" dirty="0" smtClean="0"/>
              <a:t>resiliency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dirty="0"/>
              <a:t>New Quota Enforcement (ratelimit) API to identify and </a:t>
            </a:r>
            <a:r>
              <a:rPr lang="en-US" sz="1600" b="1" dirty="0"/>
              <a:t>count the number of concurrent transactions</a:t>
            </a:r>
            <a:r>
              <a:rPr lang="en-US" sz="1600" dirty="0"/>
              <a:t> that are simultaneously </a:t>
            </a:r>
            <a:r>
              <a:rPr lang="en-US" sz="1600" dirty="0" smtClean="0"/>
              <a:t>processed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dirty="0"/>
              <a:t>Invoke </a:t>
            </a:r>
            <a:r>
              <a:rPr lang="en-US" sz="1600" dirty="0" smtClean="0"/>
              <a:t>Processing </a:t>
            </a:r>
            <a:r>
              <a:rPr lang="en-US" sz="1600" dirty="0"/>
              <a:t>Policy Rules programmatically using </a:t>
            </a:r>
            <a:r>
              <a:rPr lang="en-US" sz="1600" dirty="0" smtClean="0"/>
              <a:t>GatewayScript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dirty="0" smtClean="0"/>
              <a:t>Convert </a:t>
            </a:r>
            <a:r>
              <a:rPr lang="en-US" sz="1600" dirty="0"/>
              <a:t>any asynchronous callback pattern into a synchronous one with virtually no performance </a:t>
            </a:r>
            <a:r>
              <a:rPr lang="en-US" sz="1600" dirty="0" smtClean="0"/>
              <a:t>penalty with the new fibers module in GatewayScript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dirty="0"/>
              <a:t>Authenticate requests using a SAML response </a:t>
            </a:r>
            <a:r>
              <a:rPr lang="en-US" sz="1600" dirty="0" smtClean="0"/>
              <a:t>assertion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600" dirty="0" smtClean="0"/>
              <a:t>Set cipher suites for SSH connections when acting as a SFTP client or SFTP server</a:t>
            </a:r>
          </a:p>
          <a:p>
            <a:pPr>
              <a:spcBef>
                <a:spcPts val="500"/>
              </a:spcBef>
              <a:defRPr/>
            </a:pPr>
            <a:r>
              <a:rPr lang="en-US" sz="1800" dirty="0" smtClean="0"/>
              <a:t>Support for IBM Transformation Extender v9.0.1</a:t>
            </a:r>
          </a:p>
          <a:p>
            <a:pPr>
              <a:spcBef>
                <a:spcPts val="500"/>
              </a:spcBef>
              <a:defRPr/>
            </a:pPr>
            <a:r>
              <a:rPr lang="en-US" sz="1800" dirty="0" smtClean="0"/>
              <a:t>Support for IBM Security Access Manager v9.0.1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44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769938"/>
            <a:ext cx="15748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52388" y="706438"/>
            <a:ext cx="521493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Wingdings" charset="2"/>
              <a:buChar char="§"/>
            </a:pPr>
            <a:r>
              <a:rPr lang="en-US" altLang="en-US" sz="1300" dirty="0">
                <a:latin typeface="Calibri" charset="0"/>
              </a:rPr>
              <a:t>Known as the </a:t>
            </a:r>
            <a:r>
              <a:rPr lang="ja-JP" altLang="en-US" sz="1300">
                <a:latin typeface="Calibri" charset="0"/>
              </a:rPr>
              <a:t>‘</a:t>
            </a:r>
            <a:r>
              <a:rPr lang="en-US" altLang="ja-JP" sz="1300" dirty="0">
                <a:latin typeface="Calibri" charset="0"/>
              </a:rPr>
              <a:t>bible</a:t>
            </a:r>
            <a:r>
              <a:rPr lang="ja-JP" altLang="en-US" sz="1300">
                <a:latin typeface="Calibri" charset="0"/>
              </a:rPr>
              <a:t>’</a:t>
            </a:r>
            <a:r>
              <a:rPr lang="en-US" altLang="ja-JP" sz="1300" dirty="0">
                <a:latin typeface="Calibri" charset="0"/>
              </a:rPr>
              <a:t> of DataPower planning, implementation, and usage.</a:t>
            </a:r>
            <a:endParaRPr lang="en-US" altLang="en-US" sz="1300" dirty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buFont typeface="Wingdings" charset="2"/>
              <a:buChar char="§"/>
            </a:pPr>
            <a:r>
              <a:rPr lang="en-US" altLang="en-US" sz="1300" dirty="0">
                <a:solidFill>
                  <a:srgbClr val="000000"/>
                </a:solidFill>
                <a:latin typeface="Calibri" charset="0"/>
              </a:rPr>
              <a:t>New content to cover new products/features, including 9006/7.2!</a:t>
            </a:r>
          </a:p>
          <a:p>
            <a:pPr eaLnBrk="1" hangingPunct="1">
              <a:buFont typeface="Wingdings" charset="2"/>
              <a:buChar char="§"/>
            </a:pPr>
            <a:endParaRPr lang="en-US" altLang="en-US" sz="1300" dirty="0">
              <a:latin typeface="Calibri" charset="0"/>
            </a:endParaRPr>
          </a:p>
          <a:p>
            <a:pPr eaLnBrk="1" hangingPunct="1">
              <a:buFont typeface="Wingdings" charset="2"/>
              <a:buChar char="§"/>
            </a:pPr>
            <a:r>
              <a:rPr lang="en-US" altLang="en-US" sz="1300" dirty="0">
                <a:latin typeface="Calibri" charset="0"/>
                <a:hlinkClick r:id="rId5"/>
              </a:rPr>
              <a:t>Volume 1 </a:t>
            </a:r>
            <a:r>
              <a:rPr lang="en-US" altLang="en-US" sz="1300" dirty="0">
                <a:latin typeface="Calibri" charset="0"/>
              </a:rPr>
              <a:t>consists of </a:t>
            </a:r>
            <a:r>
              <a:rPr lang="en-US" altLang="en-US" sz="1300" i="1" dirty="0">
                <a:latin typeface="Calibri" charset="0"/>
              </a:rPr>
              <a:t>DataPower Intro</a:t>
            </a:r>
            <a:r>
              <a:rPr lang="en-US" altLang="en-US" sz="1300" dirty="0">
                <a:latin typeface="Calibri" charset="0"/>
              </a:rPr>
              <a:t>, </a:t>
            </a:r>
            <a:r>
              <a:rPr lang="en-US" altLang="en-US" sz="1300" i="1" dirty="0">
                <a:latin typeface="Calibri" charset="0"/>
              </a:rPr>
              <a:t>Setup Guide</a:t>
            </a:r>
            <a:r>
              <a:rPr lang="en-US" altLang="en-US" sz="1300" dirty="0">
                <a:latin typeface="Calibri" charset="0"/>
              </a:rPr>
              <a:t>, </a:t>
            </a:r>
            <a:r>
              <a:rPr lang="en-US" altLang="en-US" sz="1300" i="1" dirty="0">
                <a:latin typeface="Calibri" charset="0"/>
              </a:rPr>
              <a:t>Common Use Cases, Deployment Checklist</a:t>
            </a:r>
            <a:r>
              <a:rPr lang="en-US" altLang="en-US" sz="1300" dirty="0">
                <a:latin typeface="Calibri" charset="0"/>
              </a:rPr>
              <a:t>, new </a:t>
            </a:r>
            <a:r>
              <a:rPr lang="en-US" altLang="en-US" sz="1300" i="1" dirty="0">
                <a:latin typeface="Calibri" charset="0"/>
              </a:rPr>
              <a:t>Preface </a:t>
            </a:r>
            <a:r>
              <a:rPr lang="en-US" altLang="en-US" sz="1300" dirty="0">
                <a:latin typeface="Calibri" charset="0"/>
              </a:rPr>
              <a:t>and three invaluable new appendices for physical and virtual gateways.</a:t>
            </a:r>
          </a:p>
          <a:p>
            <a:pPr eaLnBrk="1" hangingPunct="1">
              <a:buFont typeface="Wingdings" charset="2"/>
              <a:buChar char="§"/>
            </a:pPr>
            <a:endParaRPr lang="en-US" altLang="en-US" sz="1300" dirty="0">
              <a:latin typeface="Calibri" charset="0"/>
            </a:endParaRPr>
          </a:p>
          <a:p>
            <a:pPr eaLnBrk="1" hangingPunct="1">
              <a:buFont typeface="Wingdings" charset="2"/>
              <a:buChar char="§"/>
            </a:pPr>
            <a:r>
              <a:rPr lang="en-US" altLang="en-US" sz="1300" dirty="0">
                <a:latin typeface="Calibri" charset="0"/>
                <a:hlinkClick r:id="rId3"/>
              </a:rPr>
              <a:t>Volume II </a:t>
            </a:r>
            <a:r>
              <a:rPr lang="en-US" altLang="en-US" sz="1300" dirty="0">
                <a:latin typeface="Calibri" charset="0"/>
              </a:rPr>
              <a:t>is an in-depth coverage of DataPower networking topics, including VLAN, link aggregation, high availability.</a:t>
            </a:r>
          </a:p>
          <a:p>
            <a:pPr eaLnBrk="1" hangingPunct="1">
              <a:buFont typeface="Wingdings" charset="2"/>
              <a:buChar char="§"/>
            </a:pPr>
            <a:endParaRPr lang="en-US" altLang="en-US" sz="1300" dirty="0">
              <a:latin typeface="Calibri" charset="0"/>
            </a:endParaRPr>
          </a:p>
          <a:p>
            <a:pPr eaLnBrk="1" hangingPunct="1">
              <a:buFont typeface="Wingdings" charset="2"/>
              <a:buChar char="§"/>
            </a:pPr>
            <a:r>
              <a:rPr lang="en-US" altLang="en-US" sz="1300" dirty="0">
                <a:latin typeface="Calibri" charset="0"/>
                <a:hlinkClick r:id="rId6"/>
              </a:rPr>
              <a:t>Volume III</a:t>
            </a:r>
            <a:r>
              <a:rPr lang="en-US" altLang="en-US" sz="1300" dirty="0">
                <a:latin typeface="Calibri" charset="0"/>
              </a:rPr>
              <a:t> is an in-depth coverage of DataPower development, including XSLT, EXSLT, JavaScript/GatewayScript, JSON, JSONiq, XQuery, binary/secondary data formats, and development tools.</a:t>
            </a:r>
          </a:p>
          <a:p>
            <a:pPr eaLnBrk="1" hangingPunct="1">
              <a:buFont typeface="Wingdings" charset="2"/>
              <a:buChar char="§"/>
            </a:pPr>
            <a:endParaRPr lang="en-US" altLang="en-US" sz="1300" dirty="0">
              <a:latin typeface="Calibri" charset="0"/>
            </a:endParaRPr>
          </a:p>
          <a:p>
            <a:pPr eaLnBrk="1" hangingPunct="1">
              <a:buFont typeface="Wingdings" charset="2"/>
              <a:buChar char="§"/>
            </a:pPr>
            <a:r>
              <a:rPr lang="en-US" altLang="en-US" sz="1300" dirty="0">
                <a:latin typeface="Calibri" charset="0"/>
                <a:hlinkClick r:id="rId7"/>
              </a:rPr>
              <a:t>Volume IV </a:t>
            </a:r>
            <a:r>
              <a:rPr lang="en-US" altLang="en-US" sz="1300" dirty="0">
                <a:latin typeface="Calibri" charset="0"/>
              </a:rPr>
              <a:t>covers DataPower B2B processing and file transfer, including relevance of B2B in today’s API driven world. </a:t>
            </a:r>
          </a:p>
          <a:p>
            <a:pPr eaLnBrk="1" hangingPunct="1"/>
            <a:endParaRPr lang="en-US" altLang="en-US" sz="1300" dirty="0">
              <a:latin typeface="Calibri" charset="0"/>
            </a:endParaRPr>
          </a:p>
          <a:p>
            <a:pPr eaLnBrk="1" hangingPunct="1">
              <a:buFont typeface="Wingdings" charset="2"/>
              <a:buChar char="§"/>
            </a:pPr>
            <a:endParaRPr lang="en-US" altLang="en-US" sz="1300" dirty="0">
              <a:solidFill>
                <a:srgbClr val="000000"/>
              </a:solidFill>
              <a:latin typeface="Calibri" charset="0"/>
            </a:endParaRPr>
          </a:p>
          <a:p>
            <a:pPr lvl="1" eaLnBrk="1" hangingPunct="1">
              <a:buFont typeface="Arial" charset="0"/>
              <a:buChar char="•"/>
            </a:pPr>
            <a:endParaRPr lang="en-US" altLang="en-US" sz="1300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58371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575175"/>
            <a:ext cx="15113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262438"/>
            <a:ext cx="152558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570413"/>
            <a:ext cx="1460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1">
            <a:hlinkClick r:id="rId5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8" y="771525"/>
            <a:ext cx="1574800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5" name="Rectangle 4"/>
          <p:cNvSpPr>
            <a:spLocks noChangeArrowheads="1"/>
          </p:cNvSpPr>
          <p:nvPr/>
        </p:nvSpPr>
        <p:spPr bwMode="auto">
          <a:xfrm>
            <a:off x="1065213" y="4919663"/>
            <a:ext cx="33369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 b="1" i="1" dirty="0"/>
              <a:t>Available in softcover and e-book formats</a:t>
            </a:r>
            <a:endParaRPr lang="en-US" altLang="en-US" sz="1000" dirty="0"/>
          </a:p>
        </p:txBody>
      </p:sp>
      <p:pic>
        <p:nvPicPr>
          <p:cNvPr id="58376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4541838"/>
            <a:ext cx="14636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2" descr="C:\Users\IBM_ADMIN\Documents\Data\Projects\Author\DataPowerBook\SecondEdition\Volume3Dev\Cover\DataPowerHandbookVol3FrontCover300DPI.jpg">
            <a:hlinkClick r:id="rId6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3" y="2743200"/>
            <a:ext cx="1604962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3" descr="C:\Users\IBM_ADMIN\Documents\Data\Projects\Author\DataPowerBook\SecondEdition\Volume4B2B\Cover\IBM_DataPower_Handbo_Cover_for_Kindle.jpg">
            <a:hlinkClick r:id="rId7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743200"/>
            <a:ext cx="1595438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Light" charset="0"/>
                <a:ea typeface="ＭＳ Ｐゴシック" charset="-128"/>
                <a:cs typeface="Calibri Light" charset="0"/>
              </a:rPr>
              <a:t>DataPower Handbook, Second Edition, Volume I, II, III, 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latin typeface="Calibri" charset="0"/>
                <a:ea typeface="ＭＳ Ｐゴシック" charset="-128"/>
                <a:cs typeface="Calibri Light" charset="0"/>
              </a:rPr>
              <a:t>Where can I learn more about IBM DataPower Gateway?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93688" y="901700"/>
            <a:ext cx="8393112" cy="4069443"/>
          </a:xfrm>
        </p:spPr>
        <p:txBody>
          <a:bodyPr/>
          <a:lstStyle/>
          <a:p>
            <a:pPr marL="361950" indent="-361950" eaLnBrk="1" hangingPunct="1">
              <a:lnSpc>
                <a:spcPct val="50000"/>
              </a:lnSpc>
            </a:pPr>
            <a:r>
              <a:rPr lang="en-US" altLang="en-US" sz="15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</a:rPr>
              <a:t>Overview Video</a:t>
            </a:r>
          </a:p>
          <a:p>
            <a:pPr marL="1131888" lvl="1" indent="-361950" eaLnBrk="1" hangingPunct="1">
              <a:lnSpc>
                <a:spcPct val="50000"/>
              </a:lnSpc>
            </a:pPr>
            <a:r>
              <a:rPr lang="en-US" altLang="en-US" sz="13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3"/>
              </a:rPr>
              <a:t>youtube.com</a:t>
            </a:r>
            <a:r>
              <a:rPr lang="en-US" altLang="en-US" sz="130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3"/>
              </a:rPr>
              <a:t>/watch?v=RqT3f_TmSMM</a:t>
            </a:r>
            <a:endParaRPr lang="en-US" altLang="en-US" sz="1300">
              <a:solidFill>
                <a:srgbClr val="595959"/>
              </a:solidFill>
              <a:latin typeface="Calibri" charset="0"/>
              <a:ea typeface="ＭＳ Ｐゴシック" charset="-128"/>
              <a:cs typeface="Calibri" charset="0"/>
            </a:endParaRPr>
          </a:p>
          <a:p>
            <a:pPr marL="361950" indent="-361950" eaLnBrk="1" hangingPunct="1">
              <a:lnSpc>
                <a:spcPct val="50000"/>
              </a:lnSpc>
            </a:pPr>
            <a:r>
              <a:rPr lang="en-US" altLang="en-US" sz="15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</a:rPr>
              <a:t>Product Page</a:t>
            </a:r>
          </a:p>
          <a:p>
            <a:pPr marL="1131888" lvl="1" indent="-361950" eaLnBrk="1" hangingPunct="1">
              <a:lnSpc>
                <a:spcPct val="50000"/>
              </a:lnSpc>
            </a:pPr>
            <a:r>
              <a:rPr lang="en-US" altLang="en-US" sz="13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4"/>
              </a:rPr>
              <a:t>ibm.com</a:t>
            </a:r>
            <a:r>
              <a:rPr lang="en-US" altLang="en-US" sz="130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4"/>
              </a:rPr>
              <a:t>/software/products/en/datapower-gateway</a:t>
            </a:r>
            <a:endParaRPr lang="en-US" altLang="en-US" sz="1300">
              <a:solidFill>
                <a:srgbClr val="595959"/>
              </a:solidFill>
              <a:latin typeface="Calibri" charset="0"/>
              <a:ea typeface="ＭＳ Ｐゴシック" charset="-128"/>
              <a:cs typeface="Calibri" charset="0"/>
            </a:endParaRPr>
          </a:p>
          <a:p>
            <a:pPr marL="361950" indent="-361950" eaLnBrk="1" hangingPunct="1">
              <a:lnSpc>
                <a:spcPct val="50000"/>
              </a:lnSpc>
            </a:pPr>
            <a:r>
              <a:rPr lang="en-US" altLang="en-US" sz="1500" dirty="0" smtClean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</a:rPr>
              <a:t>Developer Center &amp; Playground</a:t>
            </a:r>
            <a:endParaRPr lang="en-US" altLang="en-US" sz="1500" dirty="0">
              <a:solidFill>
                <a:srgbClr val="595959"/>
              </a:solidFill>
              <a:latin typeface="Calibri" charset="0"/>
              <a:ea typeface="ＭＳ Ｐゴシック" charset="-128"/>
              <a:cs typeface="Calibri" charset="0"/>
            </a:endParaRPr>
          </a:p>
          <a:p>
            <a:pPr marL="1131888" lvl="1" indent="-361950" eaLnBrk="1" hangingPunct="1">
              <a:lnSpc>
                <a:spcPct val="50000"/>
              </a:lnSpc>
            </a:pPr>
            <a:r>
              <a:rPr lang="en-US" altLang="en-US" sz="1300" dirty="0" smtClean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5"/>
              </a:rPr>
              <a:t>developer.ibm.com</a:t>
            </a:r>
            <a:r>
              <a:rPr lang="en-US" altLang="en-US" sz="1300" smtClean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5"/>
              </a:rPr>
              <a:t>/datapower/</a:t>
            </a:r>
            <a:endParaRPr lang="en-US" altLang="en-US" sz="1500" smtClean="0">
              <a:solidFill>
                <a:srgbClr val="595959"/>
              </a:solidFill>
              <a:latin typeface="Calibri" charset="0"/>
              <a:ea typeface="ＭＳ Ｐゴシック" charset="-128"/>
              <a:cs typeface="Calibri" charset="0"/>
            </a:endParaRPr>
          </a:p>
          <a:p>
            <a:pPr marL="361950" indent="-361950" eaLnBrk="1" hangingPunct="1">
              <a:lnSpc>
                <a:spcPct val="50000"/>
              </a:lnSpc>
            </a:pPr>
            <a:r>
              <a:rPr lang="en-US" altLang="en-US" sz="1500" dirty="0" smtClean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</a:rPr>
              <a:t>Product </a:t>
            </a:r>
            <a:r>
              <a:rPr lang="en-US" altLang="en-US" sz="15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</a:rPr>
              <a:t>Documentation</a:t>
            </a:r>
          </a:p>
          <a:p>
            <a:pPr marL="1131888" lvl="1" indent="-361950" eaLnBrk="1" hangingPunct="1">
              <a:lnSpc>
                <a:spcPct val="50000"/>
              </a:lnSpc>
            </a:pPr>
            <a:r>
              <a:rPr lang="en-US" altLang="en-US" sz="13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6"/>
              </a:rPr>
              <a:t>ibm.com</a:t>
            </a:r>
            <a:r>
              <a:rPr lang="en-US" altLang="en-US" sz="130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6"/>
              </a:rPr>
              <a:t>/support/knowledgecenter/SS9H2Y</a:t>
            </a:r>
            <a:endParaRPr lang="en-US" altLang="en-US" sz="1300">
              <a:solidFill>
                <a:srgbClr val="595959"/>
              </a:solidFill>
              <a:latin typeface="Calibri" charset="0"/>
              <a:ea typeface="ＭＳ Ｐゴシック" charset="-128"/>
              <a:cs typeface="Calibri" charset="0"/>
            </a:endParaRPr>
          </a:p>
          <a:p>
            <a:pPr marL="361950" indent="-361950" eaLnBrk="1" hangingPunct="1">
              <a:lnSpc>
                <a:spcPct val="50000"/>
              </a:lnSpc>
            </a:pPr>
            <a:r>
              <a:rPr lang="en-US" altLang="en-US" sz="15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</a:rPr>
              <a:t>Videos</a:t>
            </a:r>
          </a:p>
          <a:p>
            <a:pPr marL="1131888" lvl="1" indent="-361950" eaLnBrk="1" hangingPunct="1">
              <a:lnSpc>
                <a:spcPct val="50000"/>
              </a:lnSpc>
            </a:pPr>
            <a:r>
              <a:rPr lang="en-US" altLang="en-US" sz="13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7"/>
              </a:rPr>
              <a:t>youtube.com</a:t>
            </a:r>
            <a:r>
              <a:rPr lang="en-US" altLang="en-US" sz="130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7"/>
              </a:rPr>
              <a:t>/channel/UCV2_-gdea5LM58S-E3WCqew</a:t>
            </a:r>
            <a:endParaRPr lang="en-US" altLang="en-US" sz="1300">
              <a:solidFill>
                <a:srgbClr val="595959"/>
              </a:solidFill>
              <a:latin typeface="Calibri" charset="0"/>
              <a:ea typeface="ＭＳ Ｐゴシック" charset="-128"/>
              <a:cs typeface="Calibri" charset="0"/>
            </a:endParaRPr>
          </a:p>
          <a:p>
            <a:pPr marL="361950" indent="-361950" eaLnBrk="1" hangingPunct="1">
              <a:lnSpc>
                <a:spcPct val="50000"/>
              </a:lnSpc>
            </a:pPr>
            <a:r>
              <a:rPr lang="en-US" altLang="en-US" sz="15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</a:rPr>
              <a:t>Slide Decks</a:t>
            </a:r>
          </a:p>
          <a:p>
            <a:pPr marL="1131888" lvl="1" indent="-361950" eaLnBrk="1" hangingPunct="1">
              <a:lnSpc>
                <a:spcPct val="50000"/>
              </a:lnSpc>
            </a:pPr>
            <a:r>
              <a:rPr lang="en-US" altLang="en-US" sz="13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8"/>
              </a:rPr>
              <a:t>http://slideshare.net/ibmdatapower</a:t>
            </a:r>
            <a:endParaRPr lang="en-US" altLang="en-US" sz="1300" dirty="0">
              <a:solidFill>
                <a:srgbClr val="595959"/>
              </a:solidFill>
              <a:latin typeface="Calibri" charset="0"/>
              <a:ea typeface="ＭＳ Ｐゴシック" charset="-128"/>
              <a:cs typeface="Calibri" charset="0"/>
            </a:endParaRPr>
          </a:p>
          <a:p>
            <a:pPr marL="361950" indent="-361950" eaLnBrk="1" hangingPunct="1">
              <a:lnSpc>
                <a:spcPct val="50000"/>
              </a:lnSpc>
            </a:pPr>
            <a:r>
              <a:rPr lang="en-US" altLang="en-US" sz="15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</a:rPr>
              <a:t>GitHub Repository</a:t>
            </a:r>
          </a:p>
          <a:p>
            <a:pPr marL="1131888" lvl="1" indent="-361950" eaLnBrk="1" hangingPunct="1">
              <a:lnSpc>
                <a:spcPct val="50000"/>
              </a:lnSpc>
            </a:pPr>
            <a:r>
              <a:rPr lang="en-US" altLang="en-US" sz="13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9"/>
              </a:rPr>
              <a:t>github.com</a:t>
            </a:r>
            <a:r>
              <a:rPr lang="en-US" altLang="en-US" sz="130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9"/>
              </a:rPr>
              <a:t>/ibm-datapower/</a:t>
            </a:r>
            <a:endParaRPr lang="en-US" altLang="en-US" sz="1300">
              <a:solidFill>
                <a:srgbClr val="595959"/>
              </a:solidFill>
              <a:latin typeface="Calibri" charset="0"/>
              <a:ea typeface="ＭＳ Ｐゴシック" charset="-128"/>
              <a:cs typeface="Calibri" charset="0"/>
            </a:endParaRPr>
          </a:p>
          <a:p>
            <a:pPr marL="361950" indent="-361950" eaLnBrk="1" hangingPunct="1">
              <a:lnSpc>
                <a:spcPct val="50000"/>
              </a:lnSpc>
            </a:pPr>
            <a:r>
              <a:rPr lang="en-US" altLang="en-US" sz="15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</a:rPr>
              <a:t>Twitter</a:t>
            </a:r>
          </a:p>
          <a:p>
            <a:pPr marL="1131888" lvl="1" indent="-361950" eaLnBrk="1" hangingPunct="1">
              <a:lnSpc>
                <a:spcPct val="50000"/>
              </a:lnSpc>
            </a:pPr>
            <a:r>
              <a:rPr lang="en-US" altLang="en-US" sz="13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10"/>
              </a:rPr>
              <a:t>twitter.com</a:t>
            </a:r>
            <a:r>
              <a:rPr lang="en-US" altLang="en-US" sz="130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10"/>
              </a:rPr>
              <a:t>/IBMGateways</a:t>
            </a:r>
            <a:endParaRPr lang="en-US" altLang="en-US" sz="1300">
              <a:solidFill>
                <a:srgbClr val="595959"/>
              </a:solidFill>
              <a:latin typeface="Calibri" charset="0"/>
              <a:ea typeface="ＭＳ Ｐゴシック" charset="-128"/>
              <a:cs typeface="Calibri" charset="0"/>
            </a:endParaRPr>
          </a:p>
          <a:p>
            <a:pPr marL="361950" indent="-361950" eaLnBrk="1" hangingPunct="1">
              <a:lnSpc>
                <a:spcPct val="50000"/>
              </a:lnSpc>
            </a:pPr>
            <a:r>
              <a:rPr lang="en-US" altLang="en-US" sz="15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</a:rPr>
              <a:t>LinkedIn</a:t>
            </a:r>
          </a:p>
          <a:p>
            <a:pPr marL="1131888" lvl="1" indent="-361950" eaLnBrk="1" hangingPunct="1">
              <a:lnSpc>
                <a:spcPct val="50000"/>
              </a:lnSpc>
            </a:pPr>
            <a:r>
              <a:rPr lang="en-US" altLang="en-US" sz="13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</a:rPr>
              <a:t>Private user group ‘IBM DataPower Gateway’</a:t>
            </a:r>
          </a:p>
          <a:p>
            <a:pPr marL="1131888" lvl="1" indent="-361950" eaLnBrk="1" hangingPunct="1">
              <a:lnSpc>
                <a:spcPct val="50000"/>
              </a:lnSpc>
            </a:pPr>
            <a:r>
              <a:rPr lang="en-US" altLang="en-US" sz="13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11"/>
              </a:rPr>
              <a:t>linkedin.com</a:t>
            </a:r>
            <a:r>
              <a:rPr lang="en-US" altLang="en-US" sz="130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11"/>
              </a:rPr>
              <a:t>/groups?gid=4820454</a:t>
            </a:r>
            <a:endParaRPr lang="en-US" altLang="en-US" sz="1300">
              <a:solidFill>
                <a:srgbClr val="595959"/>
              </a:solidFill>
              <a:latin typeface="Calibri" charset="0"/>
              <a:ea typeface="ＭＳ Ｐゴシック" charset="-128"/>
              <a:cs typeface="Calibri" charset="0"/>
            </a:endParaRPr>
          </a:p>
          <a:p>
            <a:pPr marL="361950" indent="-361950" eaLnBrk="1" hangingPunct="1">
              <a:lnSpc>
                <a:spcPct val="50000"/>
              </a:lnSpc>
            </a:pPr>
            <a:r>
              <a:rPr lang="en-US" altLang="en-US" sz="15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</a:rPr>
              <a:t>User Forum</a:t>
            </a:r>
          </a:p>
          <a:p>
            <a:pPr marL="1131888" lvl="1" indent="-361950" eaLnBrk="1" hangingPunct="1">
              <a:lnSpc>
                <a:spcPct val="50000"/>
              </a:lnSpc>
            </a:pPr>
            <a:r>
              <a:rPr lang="en-US" altLang="en-US" sz="1300" dirty="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12"/>
              </a:rPr>
              <a:t>ibm.biz</a:t>
            </a:r>
            <a:r>
              <a:rPr lang="en-US" altLang="en-US" sz="1300">
                <a:solidFill>
                  <a:srgbClr val="595959"/>
                </a:solidFill>
                <a:latin typeface="Calibri" charset="0"/>
                <a:ea typeface="ＭＳ Ｐゴシック" charset="-128"/>
                <a:cs typeface="Calibri" charset="0"/>
                <a:hlinkClick r:id="rId12"/>
              </a:rPr>
              <a:t>/dpuserforum</a:t>
            </a:r>
            <a:endParaRPr lang="en-US" altLang="en-US" sz="1300">
              <a:solidFill>
                <a:srgbClr val="595959"/>
              </a:solidFill>
              <a:latin typeface="Calibri" charset="0"/>
              <a:ea typeface="ＭＳ Ｐゴシック" charset="-128"/>
              <a:cs typeface="Calibri" charset="0"/>
            </a:endParaRPr>
          </a:p>
          <a:p>
            <a:pPr marL="1131888" lvl="1" indent="-361950" eaLnBrk="1" hangingPunct="1">
              <a:lnSpc>
                <a:spcPct val="50000"/>
              </a:lnSpc>
            </a:pPr>
            <a:endParaRPr lang="en-US" altLang="en-US" sz="1300" dirty="0">
              <a:solidFill>
                <a:srgbClr val="595959"/>
              </a:solidFill>
              <a:latin typeface="Calibri" charset="0"/>
              <a:ea typeface="ＭＳ Ｐゴシック" charset="-128"/>
              <a:cs typeface="Calibri" charset="0"/>
            </a:endParaRPr>
          </a:p>
        </p:txBody>
      </p:sp>
      <p:pic>
        <p:nvPicPr>
          <p:cNvPr id="56323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1033463"/>
            <a:ext cx="111125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24" name="Group 26"/>
          <p:cNvGrpSpPr>
            <a:grpSpLocks/>
          </p:cNvGrpSpPr>
          <p:nvPr/>
        </p:nvGrpSpPr>
        <p:grpSpPr bwMode="auto">
          <a:xfrm>
            <a:off x="7115175" y="2179638"/>
            <a:ext cx="1833563" cy="1739900"/>
            <a:chOff x="5955349" y="4079379"/>
            <a:chExt cx="1337527" cy="1668180"/>
          </a:xfrm>
        </p:grpSpPr>
        <p:pic>
          <p:nvPicPr>
            <p:cNvPr id="56325" name="Picture 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349" y="4478272"/>
              <a:ext cx="1337527" cy="35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26" name="Picture 2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587" y="4079379"/>
              <a:ext cx="799051" cy="334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27" name="Picture 2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096" y="5428946"/>
              <a:ext cx="1114033" cy="31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28" name="Picture 2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5855" y="4944681"/>
              <a:ext cx="1236514" cy="35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Light" charset="0"/>
                <a:ea typeface="ＭＳ Ｐゴシック" charset="-128"/>
                <a:cs typeface="Calibri Light" charset="0"/>
              </a:rPr>
              <a:t>Secure, control &amp; accelerate </a:t>
            </a:r>
            <a:r>
              <a:rPr lang="en-US" altLang="en-US" dirty="0" smtClean="0">
                <a:latin typeface="Calibri Light" charset="0"/>
                <a:ea typeface="ＭＳ Ｐゴシック" charset="-128"/>
                <a:cs typeface="Calibri Light" charset="0"/>
              </a:rPr>
              <a:t>Today’s Digital </a:t>
            </a:r>
            <a:r>
              <a:rPr lang="en-US" altLang="en-US" dirty="0">
                <a:latin typeface="Calibri Light" charset="0"/>
                <a:ea typeface="ＭＳ Ｐゴシック" charset="-128"/>
                <a:cs typeface="Calibri Light" charset="0"/>
              </a:rPr>
              <a:t>workloads</a:t>
            </a:r>
          </a:p>
        </p:txBody>
      </p:sp>
      <p:sp>
        <p:nvSpPr>
          <p:cNvPr id="15362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537575" y="4830763"/>
            <a:ext cx="4000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67601ED-0E64-DD41-AA5C-A4AF9B7D29B6}" type="slidenum">
              <a:rPr lang="en-US" altLang="en-US" sz="1200">
                <a:solidFill>
                  <a:schemeClr val="accent2"/>
                </a:solidFill>
              </a:rPr>
              <a:pPr/>
              <a:t>3</a:t>
            </a:fld>
            <a:endParaRPr lang="en-US" altLang="en-US" sz="1200" dirty="0">
              <a:solidFill>
                <a:schemeClr val="accent2"/>
              </a:solidFill>
            </a:endParaRPr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488950" y="819150"/>
            <a:ext cx="8655050" cy="4229100"/>
            <a:chOff x="443742" y="1096549"/>
            <a:chExt cx="8766996" cy="5265333"/>
          </a:xfrm>
        </p:grpSpPr>
        <p:pic>
          <p:nvPicPr>
            <p:cNvPr id="15365" name="Picture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532" y="1758158"/>
              <a:ext cx="4050611" cy="3895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71"/>
            <p:cNvSpPr txBox="1">
              <a:spLocks noChangeArrowheads="1"/>
            </p:cNvSpPr>
            <p:nvPr/>
          </p:nvSpPr>
          <p:spPr bwMode="auto">
            <a:xfrm>
              <a:off x="4221012" y="5881599"/>
              <a:ext cx="775072" cy="42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alibri"/>
                  <a:ea typeface="+mn-ea"/>
                  <a:cs typeface="Calibri"/>
                </a:rPr>
                <a:t>B2B</a:t>
              </a:r>
            </a:p>
          </p:txBody>
        </p:sp>
        <p:sp>
          <p:nvSpPr>
            <p:cNvPr id="15367" name="TextBox 68"/>
            <p:cNvSpPr txBox="1">
              <a:spLocks noChangeArrowheads="1"/>
            </p:cNvSpPr>
            <p:nvPr/>
          </p:nvSpPr>
          <p:spPr bwMode="auto">
            <a:xfrm>
              <a:off x="4809553" y="1096549"/>
              <a:ext cx="3618381" cy="574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>
                  <a:latin typeface="Calibri" charset="0"/>
                </a:rPr>
                <a:t>Simplify mobile security with single, purpose-built gateway; control mobile traffic and accelerate delivery</a:t>
              </a:r>
            </a:p>
          </p:txBody>
        </p:sp>
        <p:sp>
          <p:nvSpPr>
            <p:cNvPr id="9" name="TextBox 70"/>
            <p:cNvSpPr txBox="1">
              <a:spLocks noChangeArrowheads="1"/>
            </p:cNvSpPr>
            <p:nvPr/>
          </p:nvSpPr>
          <p:spPr bwMode="auto">
            <a:xfrm>
              <a:off x="6481906" y="4116605"/>
              <a:ext cx="2728832" cy="1571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alibri"/>
                  <a:ea typeface="ＭＳ Ｐゴシック" charset="0"/>
                  <a:cs typeface="Calibri"/>
                </a:rPr>
                <a:t>Web</a:t>
              </a:r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Calibri"/>
                  <a:ea typeface="ＭＳ Ｐゴシック" charset="0"/>
                  <a:cs typeface="Calibri"/>
                </a:rPr>
                <a:t/>
              </a:r>
              <a:b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Calibri"/>
                  <a:ea typeface="ＭＳ Ｐゴシック" charset="0"/>
                  <a:cs typeface="Calibri"/>
                </a:rPr>
              </a:br>
              <a:r>
                <a:rPr lang="en-US" sz="1200" dirty="0">
                  <a:latin typeface="Calibri"/>
                  <a:ea typeface="ＭＳ Ｐゴシック" charset="0"/>
                  <a:cs typeface="Calibri"/>
                </a:rPr>
                <a:t>Simplify web security with single, purpose-built gateway; control traffic and accelerate delivery for intranet and internet web applications</a:t>
              </a:r>
            </a:p>
            <a:p>
              <a:pPr>
                <a:defRPr/>
              </a:pPr>
              <a:endParaRPr lang="en-US" sz="1200" dirty="0"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15369" name="TextBox 69"/>
            <p:cNvSpPr txBox="1">
              <a:spLocks noChangeArrowheads="1"/>
            </p:cNvSpPr>
            <p:nvPr/>
          </p:nvSpPr>
          <p:spPr bwMode="auto">
            <a:xfrm>
              <a:off x="6483515" y="2350328"/>
              <a:ext cx="2503708" cy="1111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b="1" dirty="0">
                  <a:solidFill>
                    <a:srgbClr val="000000"/>
                  </a:solidFill>
                  <a:latin typeface="Calibri" charset="0"/>
                </a:rPr>
                <a:t>Cloud</a:t>
              </a:r>
            </a:p>
            <a:p>
              <a:r>
                <a:rPr lang="en-US" altLang="en-US" sz="1200" dirty="0" smtClean="0">
                  <a:latin typeface="Calibri" charset="0"/>
                </a:rPr>
                <a:t>Deploy in </a:t>
              </a:r>
              <a:r>
                <a:rPr lang="en-US" altLang="en-US" sz="1200" dirty="0">
                  <a:latin typeface="Calibri" charset="0"/>
                </a:rPr>
                <a:t>multiple </a:t>
              </a:r>
              <a:r>
                <a:rPr lang="en-US" altLang="en-US" sz="1200" dirty="0" smtClean="0">
                  <a:latin typeface="Calibri" charset="0"/>
                </a:rPr>
                <a:t>hypervisor, </a:t>
              </a:r>
              <a:r>
                <a:rPr lang="en-US" altLang="en-US" sz="1200" dirty="0">
                  <a:latin typeface="Calibri" charset="0"/>
                </a:rPr>
                <a:t>cloud </a:t>
              </a:r>
              <a:r>
                <a:rPr lang="en-US" altLang="en-US" sz="1200" dirty="0" smtClean="0">
                  <a:latin typeface="Calibri" charset="0"/>
                </a:rPr>
                <a:t>environments and enable hybrid &amp; inter cloud connectivity </a:t>
              </a:r>
              <a:endParaRPr lang="en-US" altLang="en-US" sz="1200" dirty="0">
                <a:latin typeface="Calibri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148454" y="2395095"/>
              <a:ext cx="2619486" cy="262080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63500" rotWithShape="0">
                <a:srgbClr val="000000">
                  <a:alpha val="59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200" dirty="0">
                <a:solidFill>
                  <a:schemeClr val="dk1"/>
                </a:solidFill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5371" name="TextBox 66"/>
            <p:cNvSpPr txBox="1">
              <a:spLocks noChangeArrowheads="1"/>
            </p:cNvSpPr>
            <p:nvPr/>
          </p:nvSpPr>
          <p:spPr bwMode="auto">
            <a:xfrm>
              <a:off x="443742" y="4140859"/>
              <a:ext cx="1936072" cy="111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en-US" sz="1600" b="1" dirty="0">
                  <a:solidFill>
                    <a:srgbClr val="000000"/>
                  </a:solidFill>
                  <a:latin typeface="Calibri" charset="0"/>
                </a:rPr>
                <a:t>API</a:t>
              </a:r>
            </a:p>
            <a:p>
              <a:pPr algn="r"/>
              <a:r>
                <a:rPr lang="en-US" altLang="en-US" sz="1200" dirty="0">
                  <a:latin typeface="Calibri" charset="0"/>
                </a:rPr>
                <a:t>Easily secure, control, publish, monitor &amp; manage your APIs</a:t>
              </a:r>
            </a:p>
          </p:txBody>
        </p:sp>
        <p:sp>
          <p:nvSpPr>
            <p:cNvPr id="15372" name="TextBox 66"/>
            <p:cNvSpPr txBox="1">
              <a:spLocks noChangeArrowheads="1"/>
            </p:cNvSpPr>
            <p:nvPr/>
          </p:nvSpPr>
          <p:spPr bwMode="auto">
            <a:xfrm>
              <a:off x="443742" y="2296969"/>
              <a:ext cx="1987529" cy="111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en-US" sz="1600" b="1" dirty="0">
                  <a:solidFill>
                    <a:srgbClr val="000000"/>
                  </a:solidFill>
                  <a:latin typeface="Calibri" charset="0"/>
                </a:rPr>
                <a:t>SOA</a:t>
              </a:r>
            </a:p>
            <a:p>
              <a:pPr algn="r"/>
              <a:r>
                <a:rPr lang="en-US" altLang="en-US" sz="1200" dirty="0">
                  <a:latin typeface="Calibri" charset="0"/>
                </a:rPr>
                <a:t>Secure, integrate, control &amp; manage SOA workloads in the DMZ and Trusted zones</a:t>
              </a:r>
            </a:p>
          </p:txBody>
        </p:sp>
        <p:grpSp>
          <p:nvGrpSpPr>
            <p:cNvPr id="15373" name="Group 45"/>
            <p:cNvGrpSpPr>
              <a:grpSpLocks/>
            </p:cNvGrpSpPr>
            <p:nvPr/>
          </p:nvGrpSpPr>
          <p:grpSpPr bwMode="auto">
            <a:xfrm>
              <a:off x="4088966" y="1467720"/>
              <a:ext cx="720937" cy="720937"/>
              <a:chOff x="8164143" y="1933819"/>
              <a:chExt cx="779829" cy="779829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164346" y="1934259"/>
                <a:ext cx="779247" cy="78034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 dirty="0">
                  <a:latin typeface="Calibri"/>
                  <a:cs typeface="Calibri"/>
                </a:endParaRPr>
              </a:p>
            </p:txBody>
          </p:sp>
          <p:pic>
            <p:nvPicPr>
              <p:cNvPr id="15392" name="Picture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1658" y="2090778"/>
                <a:ext cx="264798" cy="465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374" name="Group 56"/>
            <p:cNvGrpSpPr>
              <a:grpSpLocks/>
            </p:cNvGrpSpPr>
            <p:nvPr/>
          </p:nvGrpSpPr>
          <p:grpSpPr bwMode="auto">
            <a:xfrm>
              <a:off x="5724679" y="2398269"/>
              <a:ext cx="720937" cy="720937"/>
              <a:chOff x="8027624" y="3110816"/>
              <a:chExt cx="779829" cy="77982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027454" y="3111658"/>
                <a:ext cx="779247" cy="7782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 dirty="0">
                  <a:latin typeface="Calibri"/>
                  <a:cs typeface="Calibri"/>
                </a:endParaRPr>
              </a:p>
            </p:txBody>
          </p:sp>
          <p:pic>
            <p:nvPicPr>
              <p:cNvPr id="15390" name="Picture 4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4843" y="3274189"/>
                <a:ext cx="505389" cy="420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375" name="Group 50"/>
            <p:cNvGrpSpPr>
              <a:grpSpLocks/>
            </p:cNvGrpSpPr>
            <p:nvPr/>
          </p:nvGrpSpPr>
          <p:grpSpPr bwMode="auto">
            <a:xfrm>
              <a:off x="4088966" y="5176574"/>
              <a:ext cx="720937" cy="720937"/>
              <a:chOff x="7963594" y="4105884"/>
              <a:chExt cx="779829" cy="779829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7963797" y="4105259"/>
                <a:ext cx="779247" cy="78034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 dirty="0">
                  <a:latin typeface="Calibri"/>
                  <a:cs typeface="Calibri"/>
                </a:endParaRPr>
              </a:p>
            </p:txBody>
          </p:sp>
          <p:pic>
            <p:nvPicPr>
              <p:cNvPr id="15388" name="Picture 4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7001" y="4282453"/>
                <a:ext cx="493013" cy="455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376" name="Group 57"/>
            <p:cNvGrpSpPr>
              <a:grpSpLocks/>
            </p:cNvGrpSpPr>
            <p:nvPr/>
          </p:nvGrpSpPr>
          <p:grpSpPr bwMode="auto">
            <a:xfrm>
              <a:off x="2466705" y="4251021"/>
              <a:ext cx="720937" cy="720937"/>
              <a:chOff x="7596971" y="4999431"/>
              <a:chExt cx="779829" cy="779829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596909" y="4999413"/>
                <a:ext cx="779247" cy="78034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 dirty="0">
                  <a:latin typeface="Calibri"/>
                  <a:cs typeface="Calibri"/>
                </a:endParaRPr>
              </a:p>
            </p:txBody>
          </p:sp>
          <p:pic>
            <p:nvPicPr>
              <p:cNvPr id="15386" name="Picture 3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6908" y="5131195"/>
                <a:ext cx="559953" cy="485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377" name="Group 55"/>
            <p:cNvGrpSpPr>
              <a:grpSpLocks/>
            </p:cNvGrpSpPr>
            <p:nvPr/>
          </p:nvGrpSpPr>
          <p:grpSpPr bwMode="auto">
            <a:xfrm>
              <a:off x="5732480" y="4284276"/>
              <a:ext cx="720937" cy="720937"/>
              <a:chOff x="6903999" y="5556251"/>
              <a:chExt cx="779829" cy="77982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904089" y="5556608"/>
                <a:ext cx="779247" cy="78034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 dirty="0">
                  <a:latin typeface="Calibri"/>
                  <a:cs typeface="Calibri"/>
                </a:endParaRPr>
              </a:p>
            </p:txBody>
          </p:sp>
          <p:pic>
            <p:nvPicPr>
              <p:cNvPr id="15384" name="Picture 3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7128" y="5699380"/>
                <a:ext cx="493569" cy="493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378" name="Group 54"/>
            <p:cNvGrpSpPr>
              <a:grpSpLocks/>
            </p:cNvGrpSpPr>
            <p:nvPr/>
          </p:nvGrpSpPr>
          <p:grpSpPr bwMode="auto">
            <a:xfrm>
              <a:off x="2499663" y="2349125"/>
              <a:ext cx="720937" cy="720937"/>
              <a:chOff x="743388" y="4709746"/>
              <a:chExt cx="779829" cy="779829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744203" y="4710298"/>
                <a:ext cx="779247" cy="8038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200" dirty="0">
                  <a:latin typeface="Calibri"/>
                  <a:cs typeface="Calibri"/>
                </a:endParaRPr>
              </a:p>
            </p:txBody>
          </p:sp>
          <p:pic>
            <p:nvPicPr>
              <p:cNvPr id="15382" name="Picture 4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187" y="4873338"/>
                <a:ext cx="415925" cy="41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379" name="TextBox 71"/>
            <p:cNvSpPr txBox="1">
              <a:spLocks noChangeArrowheads="1"/>
            </p:cNvSpPr>
            <p:nvPr/>
          </p:nvSpPr>
          <p:spPr bwMode="auto">
            <a:xfrm>
              <a:off x="4677324" y="5787148"/>
              <a:ext cx="3359113" cy="574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 dirty="0">
                  <a:latin typeface="Calibri" charset="0"/>
                </a:rPr>
                <a:t>Extend Connectivity &amp; Integration beyond the enterprise with DMZ-ready B2B edge capabilities</a:t>
              </a:r>
            </a:p>
          </p:txBody>
        </p:sp>
        <p:sp>
          <p:nvSpPr>
            <p:cNvPr id="23" name="TextBox 68"/>
            <p:cNvSpPr txBox="1">
              <a:spLocks noChangeArrowheads="1"/>
            </p:cNvSpPr>
            <p:nvPr/>
          </p:nvSpPr>
          <p:spPr bwMode="auto">
            <a:xfrm>
              <a:off x="4077897" y="1106432"/>
              <a:ext cx="987332" cy="422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b="1" dirty="0">
                  <a:latin typeface="Calibri"/>
                  <a:ea typeface="+mn-ea"/>
                  <a:cs typeface="Calibri"/>
                </a:rPr>
                <a:t>Mobile</a:t>
              </a:r>
            </a:p>
          </p:txBody>
        </p:sp>
      </p:grpSp>
      <p:pic>
        <p:nvPicPr>
          <p:cNvPr id="15364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2619375"/>
            <a:ext cx="22098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2"/>
          <p:cNvSpPr>
            <a:spLocks noChangeArrowheads="1"/>
          </p:cNvSpPr>
          <p:nvPr/>
        </p:nvSpPr>
        <p:spPr bwMode="auto">
          <a:xfrm>
            <a:off x="1899252" y="1521756"/>
            <a:ext cx="4595813" cy="17473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C0C0C0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50" kern="0" dirty="0">
              <a:solidFill>
                <a:srgbClr val="BA006E"/>
              </a:solidFill>
              <a:ea typeface="+mn-ea"/>
            </a:endParaRPr>
          </a:p>
        </p:txBody>
      </p:sp>
      <p:sp>
        <p:nvSpPr>
          <p:cNvPr id="77" name="Rectangle 3"/>
          <p:cNvSpPr>
            <a:spLocks noChangeArrowheads="1"/>
          </p:cNvSpPr>
          <p:nvPr/>
        </p:nvSpPr>
        <p:spPr bwMode="auto">
          <a:xfrm>
            <a:off x="3635921" y="1910272"/>
            <a:ext cx="1257300" cy="12001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50" kern="0" dirty="0">
              <a:solidFill>
                <a:srgbClr val="BA006E"/>
              </a:solidFill>
            </a:endParaRP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1114557" y="1446665"/>
            <a:ext cx="257153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kern="0" dirty="0">
                <a:solidFill>
                  <a:srgbClr val="FF6400"/>
                </a:solidFill>
              </a:rPr>
              <a:t>Before DataPower Gateway</a:t>
            </a: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5227949" y="1467654"/>
            <a:ext cx="240963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kern="0" dirty="0">
                <a:solidFill>
                  <a:srgbClr val="FF6400"/>
                </a:solidFill>
              </a:rPr>
              <a:t>After DataPower Gateway</a:t>
            </a: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>
            <a:off x="1828969" y="1880154"/>
            <a:ext cx="800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50" kern="0" dirty="0">
              <a:solidFill>
                <a:srgbClr val="808080"/>
              </a:solidFill>
              <a:ea typeface="MS PGothic" panose="020B0600070205080204" pitchFamily="34" charset="-128"/>
            </a:endParaRPr>
          </a:p>
        </p:txBody>
      </p:sp>
      <p:sp>
        <p:nvSpPr>
          <p:cNvPr id="81" name="Line 20"/>
          <p:cNvSpPr>
            <a:spLocks noChangeShapeType="1"/>
          </p:cNvSpPr>
          <p:nvPr/>
        </p:nvSpPr>
        <p:spPr bwMode="auto">
          <a:xfrm>
            <a:off x="1828969" y="2830985"/>
            <a:ext cx="800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50" kern="0" dirty="0">
              <a:solidFill>
                <a:srgbClr val="808080"/>
              </a:solidFill>
              <a:ea typeface="MS PGothic" panose="020B0600070205080204" pitchFamily="34" charset="-128"/>
            </a:endParaRPr>
          </a:p>
        </p:txBody>
      </p:sp>
      <p:sp>
        <p:nvSpPr>
          <p:cNvPr id="82" name="Line 21"/>
          <p:cNvSpPr>
            <a:spLocks noChangeShapeType="1"/>
          </p:cNvSpPr>
          <p:nvPr/>
        </p:nvSpPr>
        <p:spPr bwMode="auto">
          <a:xfrm>
            <a:off x="1828969" y="2354048"/>
            <a:ext cx="800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50" kern="0" dirty="0">
              <a:solidFill>
                <a:srgbClr val="808080"/>
              </a:solidFill>
              <a:ea typeface="MS PGothic" panose="020B0600070205080204" pitchFamily="34" charset="-128"/>
            </a:endParaRPr>
          </a:p>
        </p:txBody>
      </p:sp>
      <p:sp>
        <p:nvSpPr>
          <p:cNvPr id="83" name="Line 22"/>
          <p:cNvSpPr>
            <a:spLocks noChangeShapeType="1"/>
          </p:cNvSpPr>
          <p:nvPr/>
        </p:nvSpPr>
        <p:spPr bwMode="auto">
          <a:xfrm>
            <a:off x="5523656" y="2550800"/>
            <a:ext cx="342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50" kern="0" dirty="0">
              <a:solidFill>
                <a:srgbClr val="808080"/>
              </a:solidFill>
              <a:ea typeface="MS PGothic" panose="020B0600070205080204" pitchFamily="34" charset="-128"/>
            </a:endParaRPr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>
            <a:off x="7066706" y="2510318"/>
            <a:ext cx="4000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50" kern="0" dirty="0">
              <a:solidFill>
                <a:srgbClr val="808080"/>
              </a:solidFill>
              <a:ea typeface="MS PGothic" panose="020B0600070205080204" pitchFamily="34" charset="-128"/>
            </a:endParaRPr>
          </a:p>
        </p:txBody>
      </p:sp>
      <p:sp>
        <p:nvSpPr>
          <p:cNvPr id="85" name="Line 24"/>
          <p:cNvSpPr>
            <a:spLocks noChangeShapeType="1"/>
          </p:cNvSpPr>
          <p:nvPr/>
        </p:nvSpPr>
        <p:spPr bwMode="auto">
          <a:xfrm>
            <a:off x="7009556" y="2624618"/>
            <a:ext cx="45720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50" kern="0" dirty="0">
              <a:solidFill>
                <a:srgbClr val="808080"/>
              </a:solidFill>
              <a:ea typeface="MS PGothic" panose="020B0600070205080204" pitchFamily="34" charset="-128"/>
            </a:endParaRPr>
          </a:p>
        </p:txBody>
      </p:sp>
      <p:sp>
        <p:nvSpPr>
          <p:cNvPr id="86" name="Line 25"/>
          <p:cNvSpPr>
            <a:spLocks noChangeShapeType="1"/>
          </p:cNvSpPr>
          <p:nvPr/>
        </p:nvSpPr>
        <p:spPr bwMode="auto">
          <a:xfrm flipV="1">
            <a:off x="7009556" y="2110268"/>
            <a:ext cx="45720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50" kern="0" dirty="0">
              <a:solidFill>
                <a:srgbClr val="808080"/>
              </a:solidFill>
              <a:ea typeface="MS PGothic" panose="020B0600070205080204" pitchFamily="34" charset="-128"/>
            </a:endParaRPr>
          </a:p>
        </p:txBody>
      </p:sp>
      <p:sp>
        <p:nvSpPr>
          <p:cNvPr id="87" name="AutoShape 27"/>
          <p:cNvSpPr>
            <a:spLocks noChangeArrowheads="1"/>
          </p:cNvSpPr>
          <p:nvPr/>
        </p:nvSpPr>
        <p:spPr bwMode="auto">
          <a:xfrm>
            <a:off x="3874205" y="2514882"/>
            <a:ext cx="171450" cy="171450"/>
          </a:xfrm>
          <a:prstGeom prst="plus">
            <a:avLst>
              <a:gd name="adj" fmla="val 25000"/>
            </a:avLst>
          </a:prstGeom>
          <a:solidFill>
            <a:srgbClr val="00649D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r>
              <a:rPr lang="en-US" sz="900" kern="0" dirty="0">
                <a:solidFill>
                  <a:srgbClr val="000000"/>
                </a:solidFill>
              </a:rPr>
              <a:t>     Control</a:t>
            </a:r>
          </a:p>
        </p:txBody>
      </p:sp>
      <p:sp>
        <p:nvSpPr>
          <p:cNvPr id="88" name="AutoShape 28"/>
          <p:cNvSpPr>
            <a:spLocks noChangeArrowheads="1"/>
          </p:cNvSpPr>
          <p:nvPr/>
        </p:nvSpPr>
        <p:spPr bwMode="auto">
          <a:xfrm>
            <a:off x="3874205" y="2262347"/>
            <a:ext cx="171450" cy="171450"/>
          </a:xfrm>
          <a:prstGeom prst="triangle">
            <a:avLst>
              <a:gd name="adj" fmla="val 50000"/>
            </a:avLst>
          </a:prstGeom>
          <a:solidFill>
            <a:srgbClr val="8CC63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r>
              <a:rPr lang="en-US" sz="900" kern="0" dirty="0">
                <a:solidFill>
                  <a:srgbClr val="000000"/>
                </a:solidFill>
              </a:rPr>
              <a:t>     Integrate</a:t>
            </a:r>
          </a:p>
        </p:txBody>
      </p:sp>
      <p:sp>
        <p:nvSpPr>
          <p:cNvPr id="89" name="AutoShape 29"/>
          <p:cNvSpPr>
            <a:spLocks noChangeArrowheads="1"/>
          </p:cNvSpPr>
          <p:nvPr/>
        </p:nvSpPr>
        <p:spPr bwMode="auto">
          <a:xfrm>
            <a:off x="3874205" y="2752335"/>
            <a:ext cx="171450" cy="17145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64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r>
              <a:rPr lang="en-US" sz="900" kern="0" dirty="0">
                <a:solidFill>
                  <a:srgbClr val="000000"/>
                </a:solidFill>
              </a:rPr>
              <a:t>     Optimize</a:t>
            </a:r>
          </a:p>
        </p:txBody>
      </p:sp>
      <p:sp>
        <p:nvSpPr>
          <p:cNvPr id="90" name="AutoShape 30"/>
          <p:cNvSpPr>
            <a:spLocks noChangeArrowheads="1"/>
          </p:cNvSpPr>
          <p:nvPr/>
        </p:nvSpPr>
        <p:spPr bwMode="auto">
          <a:xfrm>
            <a:off x="3874205" y="2032868"/>
            <a:ext cx="171450" cy="171450"/>
          </a:xfrm>
          <a:prstGeom prst="diamond">
            <a:avLst/>
          </a:prstGeom>
          <a:solidFill>
            <a:srgbClr val="83D1F5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r>
              <a:rPr lang="en-US" sz="900" kern="0" dirty="0">
                <a:solidFill>
                  <a:srgbClr val="000000"/>
                </a:solidFill>
              </a:rPr>
              <a:t>     Secure</a:t>
            </a:r>
          </a:p>
        </p:txBody>
      </p:sp>
      <p:sp>
        <p:nvSpPr>
          <p:cNvPr id="91" name="AutoShape 31"/>
          <p:cNvSpPr>
            <a:spLocks noChangeArrowheads="1"/>
          </p:cNvSpPr>
          <p:nvPr/>
        </p:nvSpPr>
        <p:spPr bwMode="auto">
          <a:xfrm>
            <a:off x="2686922" y="1810340"/>
            <a:ext cx="171450" cy="171450"/>
          </a:xfrm>
          <a:prstGeom prst="diamond">
            <a:avLst/>
          </a:prstGeom>
          <a:solidFill>
            <a:srgbClr val="83D1F5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endParaRPr lang="en-US" sz="900" kern="0" dirty="0">
              <a:solidFill>
                <a:srgbClr val="000000"/>
              </a:solidFill>
            </a:endParaRPr>
          </a:p>
        </p:txBody>
      </p:sp>
      <p:sp>
        <p:nvSpPr>
          <p:cNvPr id="92" name="AutoShape 32"/>
          <p:cNvSpPr>
            <a:spLocks noChangeArrowheads="1"/>
          </p:cNvSpPr>
          <p:nvPr/>
        </p:nvSpPr>
        <p:spPr bwMode="auto">
          <a:xfrm>
            <a:off x="2903692" y="1708704"/>
            <a:ext cx="171450" cy="171450"/>
          </a:xfrm>
          <a:prstGeom prst="plus">
            <a:avLst>
              <a:gd name="adj" fmla="val 25000"/>
            </a:avLst>
          </a:prstGeom>
          <a:solidFill>
            <a:srgbClr val="00649D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endParaRPr lang="en-US" sz="900" kern="0" dirty="0">
              <a:solidFill>
                <a:srgbClr val="000000"/>
              </a:solidFill>
            </a:endParaRPr>
          </a:p>
        </p:txBody>
      </p:sp>
      <p:sp>
        <p:nvSpPr>
          <p:cNvPr id="93" name="AutoShape 33"/>
          <p:cNvSpPr>
            <a:spLocks noChangeArrowheads="1"/>
          </p:cNvSpPr>
          <p:nvPr/>
        </p:nvSpPr>
        <p:spPr bwMode="auto">
          <a:xfrm>
            <a:off x="3007271" y="1961159"/>
            <a:ext cx="171450" cy="171450"/>
          </a:xfrm>
          <a:prstGeom prst="triangle">
            <a:avLst>
              <a:gd name="adj" fmla="val 50000"/>
            </a:avLst>
          </a:prstGeom>
          <a:solidFill>
            <a:srgbClr val="8CC63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endParaRPr lang="en-US" sz="900" kern="0" dirty="0">
              <a:solidFill>
                <a:srgbClr val="000000"/>
              </a:solidFill>
            </a:endParaRPr>
          </a:p>
        </p:txBody>
      </p:sp>
      <p:sp>
        <p:nvSpPr>
          <p:cNvPr id="94" name="AutoShape 34"/>
          <p:cNvSpPr>
            <a:spLocks noChangeArrowheads="1"/>
          </p:cNvSpPr>
          <p:nvPr/>
        </p:nvSpPr>
        <p:spPr bwMode="auto">
          <a:xfrm>
            <a:off x="2734862" y="2079536"/>
            <a:ext cx="171450" cy="17145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64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endParaRPr lang="en-US" sz="900" kern="0" dirty="0">
              <a:solidFill>
                <a:srgbClr val="000000"/>
              </a:solidFill>
            </a:endParaRPr>
          </a:p>
        </p:txBody>
      </p:sp>
      <p:sp>
        <p:nvSpPr>
          <p:cNvPr id="95" name="AutoShape 36"/>
          <p:cNvSpPr>
            <a:spLocks noChangeArrowheads="1"/>
          </p:cNvSpPr>
          <p:nvPr/>
        </p:nvSpPr>
        <p:spPr bwMode="auto">
          <a:xfrm>
            <a:off x="2732242" y="2908854"/>
            <a:ext cx="171450" cy="171450"/>
          </a:xfrm>
          <a:prstGeom prst="diamond">
            <a:avLst/>
          </a:prstGeom>
          <a:solidFill>
            <a:srgbClr val="83D1F5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endParaRPr lang="en-US" sz="900" kern="0" dirty="0">
              <a:solidFill>
                <a:srgbClr val="000000"/>
              </a:solidFill>
            </a:endParaRPr>
          </a:p>
        </p:txBody>
      </p:sp>
      <p:sp>
        <p:nvSpPr>
          <p:cNvPr id="96" name="AutoShape 37"/>
          <p:cNvSpPr>
            <a:spLocks noChangeArrowheads="1"/>
          </p:cNvSpPr>
          <p:nvPr/>
        </p:nvSpPr>
        <p:spPr bwMode="auto">
          <a:xfrm>
            <a:off x="2903692" y="2851704"/>
            <a:ext cx="171450" cy="171450"/>
          </a:xfrm>
          <a:prstGeom prst="plus">
            <a:avLst>
              <a:gd name="adj" fmla="val 25000"/>
            </a:avLst>
          </a:prstGeom>
          <a:solidFill>
            <a:srgbClr val="00649D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endParaRPr lang="en-US" sz="900" kern="0" dirty="0">
              <a:solidFill>
                <a:srgbClr val="000000"/>
              </a:solidFill>
            </a:endParaRPr>
          </a:p>
        </p:txBody>
      </p:sp>
      <p:sp>
        <p:nvSpPr>
          <p:cNvPr id="97" name="AutoShape 38"/>
          <p:cNvSpPr>
            <a:spLocks noChangeArrowheads="1"/>
          </p:cNvSpPr>
          <p:nvPr/>
        </p:nvSpPr>
        <p:spPr bwMode="auto">
          <a:xfrm>
            <a:off x="3055217" y="2980303"/>
            <a:ext cx="171450" cy="171450"/>
          </a:xfrm>
          <a:prstGeom prst="triangle">
            <a:avLst>
              <a:gd name="adj" fmla="val 50000"/>
            </a:avLst>
          </a:prstGeom>
          <a:solidFill>
            <a:srgbClr val="8CC63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endParaRPr lang="en-US" sz="900" kern="0" dirty="0">
              <a:solidFill>
                <a:srgbClr val="000000"/>
              </a:solidFill>
            </a:endParaRPr>
          </a:p>
        </p:txBody>
      </p:sp>
      <p:sp>
        <p:nvSpPr>
          <p:cNvPr id="98" name="AutoShape 39"/>
          <p:cNvSpPr>
            <a:spLocks noChangeArrowheads="1"/>
          </p:cNvSpPr>
          <p:nvPr/>
        </p:nvSpPr>
        <p:spPr bwMode="auto">
          <a:xfrm>
            <a:off x="2758424" y="3097641"/>
            <a:ext cx="171450" cy="17145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64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endParaRPr lang="en-US" sz="900" kern="0" dirty="0">
              <a:solidFill>
                <a:srgbClr val="000000"/>
              </a:solidFill>
            </a:endParaRPr>
          </a:p>
        </p:txBody>
      </p:sp>
      <p:sp>
        <p:nvSpPr>
          <p:cNvPr id="99" name="AutoShape 41"/>
          <p:cNvSpPr>
            <a:spLocks noChangeArrowheads="1"/>
          </p:cNvSpPr>
          <p:nvPr/>
        </p:nvSpPr>
        <p:spPr bwMode="auto">
          <a:xfrm>
            <a:off x="2758988" y="2354048"/>
            <a:ext cx="171450" cy="171450"/>
          </a:xfrm>
          <a:prstGeom prst="diamond">
            <a:avLst/>
          </a:prstGeom>
          <a:solidFill>
            <a:srgbClr val="83D1F5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endParaRPr lang="en-US" sz="900" kern="0" dirty="0">
              <a:solidFill>
                <a:srgbClr val="000000"/>
              </a:solidFill>
            </a:endParaRPr>
          </a:p>
        </p:txBody>
      </p:sp>
      <p:sp>
        <p:nvSpPr>
          <p:cNvPr id="100" name="AutoShape 42"/>
          <p:cNvSpPr>
            <a:spLocks noChangeArrowheads="1"/>
          </p:cNvSpPr>
          <p:nvPr/>
        </p:nvSpPr>
        <p:spPr bwMode="auto">
          <a:xfrm>
            <a:off x="2903692" y="2280204"/>
            <a:ext cx="171450" cy="171450"/>
          </a:xfrm>
          <a:prstGeom prst="plus">
            <a:avLst>
              <a:gd name="adj" fmla="val 25000"/>
            </a:avLst>
          </a:prstGeom>
          <a:solidFill>
            <a:srgbClr val="00649D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endParaRPr lang="en-US" sz="900" kern="0" dirty="0">
              <a:solidFill>
                <a:srgbClr val="000000"/>
              </a:solidFill>
            </a:endParaRPr>
          </a:p>
        </p:txBody>
      </p:sp>
      <p:sp>
        <p:nvSpPr>
          <p:cNvPr id="101" name="AutoShape 43"/>
          <p:cNvSpPr>
            <a:spLocks noChangeArrowheads="1"/>
          </p:cNvSpPr>
          <p:nvPr/>
        </p:nvSpPr>
        <p:spPr bwMode="auto">
          <a:xfrm>
            <a:off x="3055217" y="2495251"/>
            <a:ext cx="171450" cy="171450"/>
          </a:xfrm>
          <a:prstGeom prst="triangle">
            <a:avLst>
              <a:gd name="adj" fmla="val 50000"/>
            </a:avLst>
          </a:prstGeom>
          <a:solidFill>
            <a:srgbClr val="8CC63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endParaRPr lang="en-US" sz="900" kern="0" dirty="0">
              <a:solidFill>
                <a:srgbClr val="000000"/>
              </a:solidFill>
            </a:endParaRPr>
          </a:p>
        </p:txBody>
      </p:sp>
      <p:sp>
        <p:nvSpPr>
          <p:cNvPr id="102" name="AutoShape 44"/>
          <p:cNvSpPr>
            <a:spLocks noChangeArrowheads="1"/>
          </p:cNvSpPr>
          <p:nvPr/>
        </p:nvSpPr>
        <p:spPr bwMode="auto">
          <a:xfrm>
            <a:off x="2822105" y="2614621"/>
            <a:ext cx="171450" cy="17145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64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endParaRPr lang="en-US" sz="900" kern="0" dirty="0">
              <a:solidFill>
                <a:srgbClr val="000000"/>
              </a:solidFill>
            </a:endParaRPr>
          </a:p>
        </p:txBody>
      </p:sp>
      <p:sp>
        <p:nvSpPr>
          <p:cNvPr id="103" name="AutoShape 46"/>
          <p:cNvSpPr>
            <a:spLocks noChangeArrowheads="1"/>
          </p:cNvSpPr>
          <p:nvPr/>
        </p:nvSpPr>
        <p:spPr bwMode="auto">
          <a:xfrm>
            <a:off x="6025280" y="2233913"/>
            <a:ext cx="171450" cy="171450"/>
          </a:xfrm>
          <a:prstGeom prst="diamond">
            <a:avLst/>
          </a:prstGeom>
          <a:solidFill>
            <a:srgbClr val="83D1F5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endParaRPr lang="en-US" sz="900" kern="0" dirty="0">
              <a:solidFill>
                <a:srgbClr val="000000"/>
              </a:solidFill>
            </a:endParaRPr>
          </a:p>
        </p:txBody>
      </p:sp>
      <p:sp>
        <p:nvSpPr>
          <p:cNvPr id="104" name="AutoShape 47"/>
          <p:cNvSpPr>
            <a:spLocks noChangeArrowheads="1"/>
          </p:cNvSpPr>
          <p:nvPr/>
        </p:nvSpPr>
        <p:spPr bwMode="auto">
          <a:xfrm>
            <a:off x="6522822" y="2233913"/>
            <a:ext cx="171450" cy="171450"/>
          </a:xfrm>
          <a:prstGeom prst="plus">
            <a:avLst>
              <a:gd name="adj" fmla="val 25000"/>
            </a:avLst>
          </a:prstGeom>
          <a:solidFill>
            <a:srgbClr val="00649D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endParaRPr lang="en-US" sz="900" kern="0" dirty="0">
              <a:solidFill>
                <a:srgbClr val="000000"/>
              </a:solidFill>
            </a:endParaRPr>
          </a:p>
        </p:txBody>
      </p:sp>
      <p:sp>
        <p:nvSpPr>
          <p:cNvPr id="105" name="AutoShape 48"/>
          <p:cNvSpPr>
            <a:spLocks noChangeArrowheads="1"/>
          </p:cNvSpPr>
          <p:nvPr/>
        </p:nvSpPr>
        <p:spPr bwMode="auto">
          <a:xfrm>
            <a:off x="6259146" y="2227694"/>
            <a:ext cx="171450" cy="171450"/>
          </a:xfrm>
          <a:prstGeom prst="triangle">
            <a:avLst>
              <a:gd name="adj" fmla="val 50000"/>
            </a:avLst>
          </a:prstGeom>
          <a:solidFill>
            <a:srgbClr val="8CC63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endParaRPr lang="en-US" sz="900" kern="0" dirty="0">
              <a:solidFill>
                <a:srgbClr val="000000"/>
              </a:solidFill>
            </a:endParaRPr>
          </a:p>
        </p:txBody>
      </p:sp>
      <p:sp>
        <p:nvSpPr>
          <p:cNvPr id="106" name="AutoShape 49"/>
          <p:cNvSpPr>
            <a:spLocks noChangeArrowheads="1"/>
          </p:cNvSpPr>
          <p:nvPr/>
        </p:nvSpPr>
        <p:spPr bwMode="auto">
          <a:xfrm>
            <a:off x="6788267" y="2233913"/>
            <a:ext cx="171450" cy="17145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64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bg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83D1F5"/>
              </a:buClr>
              <a:defRPr/>
            </a:pPr>
            <a:endParaRPr lang="en-US" sz="900" kern="0" dirty="0">
              <a:solidFill>
                <a:srgbClr val="000000"/>
              </a:solidFill>
            </a:endParaRPr>
          </a:p>
        </p:txBody>
      </p:sp>
      <p:graphicFrame>
        <p:nvGraphicFramePr>
          <p:cNvPr id="107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397549"/>
              </p:ext>
            </p:extLst>
          </p:nvPr>
        </p:nvGraphicFramePr>
        <p:xfrm>
          <a:off x="5067945" y="2282106"/>
          <a:ext cx="245269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3" name="Visio" r:id="rId4" imgW="693556" imgH="968284" progId="">
                  <p:embed/>
                </p:oleObj>
              </mc:Choice>
              <mc:Fallback>
                <p:oleObj name="Visio" r:id="rId4" imgW="693556" imgH="9682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945" y="2282106"/>
                        <a:ext cx="245269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89101"/>
              </p:ext>
            </p:extLst>
          </p:nvPr>
        </p:nvGraphicFramePr>
        <p:xfrm>
          <a:off x="5137001" y="2555950"/>
          <a:ext cx="245269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4" name="Visio" r:id="rId6" imgW="693556" imgH="968284" progId="">
                  <p:embed/>
                </p:oleObj>
              </mc:Choice>
              <mc:Fallback>
                <p:oleObj name="Visio" r:id="rId6" imgW="693556" imgH="9682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001" y="2555950"/>
                        <a:ext cx="245269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954879"/>
              </p:ext>
            </p:extLst>
          </p:nvPr>
        </p:nvGraphicFramePr>
        <p:xfrm>
          <a:off x="4931022" y="2488085"/>
          <a:ext cx="245269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5" name="Visio" r:id="rId7" imgW="693556" imgH="968284" progId="">
                  <p:embed/>
                </p:oleObj>
              </mc:Choice>
              <mc:Fallback>
                <p:oleObj name="Visio" r:id="rId7" imgW="693556" imgH="9682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022" y="2488085"/>
                        <a:ext cx="245269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AutoShape 68"/>
          <p:cNvSpPr>
            <a:spLocks noChangeArrowheads="1"/>
          </p:cNvSpPr>
          <p:nvPr/>
        </p:nvSpPr>
        <p:spPr bwMode="auto">
          <a:xfrm>
            <a:off x="3859837" y="1519395"/>
            <a:ext cx="960835" cy="275034"/>
          </a:xfrm>
          <a:prstGeom prst="rightArrow">
            <a:avLst>
              <a:gd name="adj1" fmla="val 50000"/>
              <a:gd name="adj2" fmla="val 87338"/>
            </a:avLst>
          </a:prstGeom>
          <a:gradFill rotWithShape="1">
            <a:gsLst>
              <a:gs pos="0">
                <a:srgbClr val="808080">
                  <a:gamma/>
                  <a:shade val="6275"/>
                  <a:invGamma/>
                  <a:alpha val="0"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6275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8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50" kern="0" dirty="0">
              <a:solidFill>
                <a:srgbClr val="BA006E"/>
              </a:solidFill>
              <a:ea typeface="+mn-ea"/>
            </a:endParaRPr>
          </a:p>
        </p:txBody>
      </p:sp>
      <p:graphicFrame>
        <p:nvGraphicFramePr>
          <p:cNvPr id="1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90224"/>
              </p:ext>
            </p:extLst>
          </p:nvPr>
        </p:nvGraphicFramePr>
        <p:xfrm>
          <a:off x="2795826" y="1823004"/>
          <a:ext cx="242623" cy="31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6" r:id="rId8" imgW="729675" imgH="955536" progId="">
                  <p:embed/>
                </p:oleObj>
              </mc:Choice>
              <mc:Fallback>
                <p:oleObj r:id="rId8" imgW="729675" imgH="95553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826" y="1823004"/>
                        <a:ext cx="242623" cy="31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86551"/>
              </p:ext>
            </p:extLst>
          </p:nvPr>
        </p:nvGraphicFramePr>
        <p:xfrm>
          <a:off x="2866011" y="2365930"/>
          <a:ext cx="242623" cy="31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7" r:id="rId10" imgW="729675" imgH="955536" progId="">
                  <p:embed/>
                </p:oleObj>
              </mc:Choice>
              <mc:Fallback>
                <p:oleObj r:id="rId10" imgW="729675" imgH="95553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011" y="2365930"/>
                        <a:ext cx="242623" cy="31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980942"/>
              </p:ext>
            </p:extLst>
          </p:nvPr>
        </p:nvGraphicFramePr>
        <p:xfrm>
          <a:off x="2844149" y="2933165"/>
          <a:ext cx="242623" cy="31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8" r:id="rId11" imgW="729675" imgH="955536" progId="">
                  <p:embed/>
                </p:oleObj>
              </mc:Choice>
              <mc:Fallback>
                <p:oleObj r:id="rId11" imgW="729675" imgH="95553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149" y="2933165"/>
                        <a:ext cx="242623" cy="31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981344"/>
              </p:ext>
            </p:extLst>
          </p:nvPr>
        </p:nvGraphicFramePr>
        <p:xfrm>
          <a:off x="1418417" y="1705848"/>
          <a:ext cx="332184" cy="26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9" r:id="rId12" imgW="1017627" imgH="962204" progId="">
                  <p:embed/>
                </p:oleObj>
              </mc:Choice>
              <mc:Fallback>
                <p:oleObj r:id="rId12" imgW="1017627" imgH="96220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417" y="1705848"/>
                        <a:ext cx="332184" cy="265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 Box 27"/>
          <p:cNvSpPr>
            <a:spLocks noChangeArrowheads="1"/>
          </p:cNvSpPr>
          <p:nvPr/>
        </p:nvSpPr>
        <p:spPr bwMode="auto">
          <a:xfrm>
            <a:off x="1445987" y="1954689"/>
            <a:ext cx="585417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sz="750" dirty="0">
                <a:latin typeface="Calibri" panose="020F0502020204030204" pitchFamily="34" charset="0"/>
                <a:sym typeface="Calibri" panose="020F0502020204030204" pitchFamily="34" charset="0"/>
              </a:rPr>
              <a:t>Consumer</a:t>
            </a:r>
            <a:endParaRPr lang="en-US" sz="1350" dirty="0"/>
          </a:p>
        </p:txBody>
      </p:sp>
      <p:graphicFrame>
        <p:nvGraphicFramePr>
          <p:cNvPr id="116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19092"/>
              </p:ext>
            </p:extLst>
          </p:nvPr>
        </p:nvGraphicFramePr>
        <p:xfrm>
          <a:off x="1426713" y="2173878"/>
          <a:ext cx="332184" cy="26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0" r:id="rId14" imgW="1017627" imgH="962204" progId="">
                  <p:embed/>
                </p:oleObj>
              </mc:Choice>
              <mc:Fallback>
                <p:oleObj r:id="rId14" imgW="1017627" imgH="96220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713" y="2173878"/>
                        <a:ext cx="332184" cy="265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Text Box 27"/>
          <p:cNvSpPr>
            <a:spLocks noChangeArrowheads="1"/>
          </p:cNvSpPr>
          <p:nvPr/>
        </p:nvSpPr>
        <p:spPr bwMode="auto">
          <a:xfrm>
            <a:off x="1454282" y="2422719"/>
            <a:ext cx="585417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sz="750" dirty="0">
                <a:latin typeface="Calibri" panose="020F0502020204030204" pitchFamily="34" charset="0"/>
                <a:sym typeface="Calibri" panose="020F0502020204030204" pitchFamily="34" charset="0"/>
              </a:rPr>
              <a:t>Consumer</a:t>
            </a:r>
            <a:endParaRPr lang="en-US" sz="1350" dirty="0"/>
          </a:p>
        </p:txBody>
      </p:sp>
      <p:graphicFrame>
        <p:nvGraphicFramePr>
          <p:cNvPr id="11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693788"/>
              </p:ext>
            </p:extLst>
          </p:nvPr>
        </p:nvGraphicFramePr>
        <p:xfrm>
          <a:off x="1389908" y="2705150"/>
          <a:ext cx="332184" cy="26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1" r:id="rId15" imgW="1017627" imgH="962204" progId="">
                  <p:embed/>
                </p:oleObj>
              </mc:Choice>
              <mc:Fallback>
                <p:oleObj r:id="rId15" imgW="1017627" imgH="96220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908" y="2705150"/>
                        <a:ext cx="332184" cy="265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Text Box 27"/>
          <p:cNvSpPr>
            <a:spLocks noChangeArrowheads="1"/>
          </p:cNvSpPr>
          <p:nvPr/>
        </p:nvSpPr>
        <p:spPr bwMode="auto">
          <a:xfrm>
            <a:off x="1417478" y="2953991"/>
            <a:ext cx="585417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sz="750" dirty="0">
                <a:latin typeface="Calibri" panose="020F0502020204030204" pitchFamily="34" charset="0"/>
                <a:sym typeface="Calibri" panose="020F0502020204030204" pitchFamily="34" charset="0"/>
              </a:rPr>
              <a:t>Consumer</a:t>
            </a:r>
            <a:endParaRPr lang="en-US" sz="1350" dirty="0"/>
          </a:p>
        </p:txBody>
      </p:sp>
      <p:graphicFrame>
        <p:nvGraphicFramePr>
          <p:cNvPr id="12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63899"/>
              </p:ext>
            </p:extLst>
          </p:nvPr>
        </p:nvGraphicFramePr>
        <p:xfrm>
          <a:off x="1225410" y="2789313"/>
          <a:ext cx="245269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2" name="Visio" r:id="rId16" imgW="693556" imgH="968284" progId="">
                  <p:embed/>
                </p:oleObj>
              </mc:Choice>
              <mc:Fallback>
                <p:oleObj name="Visio" r:id="rId16" imgW="693556" imgH="9682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410" y="2789313"/>
                        <a:ext cx="245269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280551"/>
              </p:ext>
            </p:extLst>
          </p:nvPr>
        </p:nvGraphicFramePr>
        <p:xfrm>
          <a:off x="1262215" y="2273123"/>
          <a:ext cx="245269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3" name="Visio" r:id="rId17" imgW="693556" imgH="968284" progId="">
                  <p:embed/>
                </p:oleObj>
              </mc:Choice>
              <mc:Fallback>
                <p:oleObj name="Visio" r:id="rId17" imgW="693556" imgH="9682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215" y="2273123"/>
                        <a:ext cx="245269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66914"/>
              </p:ext>
            </p:extLst>
          </p:nvPr>
        </p:nvGraphicFramePr>
        <p:xfrm>
          <a:off x="1262215" y="1810026"/>
          <a:ext cx="245269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4" name="Visio" r:id="rId18" imgW="693556" imgH="968284" progId="">
                  <p:embed/>
                </p:oleObj>
              </mc:Choice>
              <mc:Fallback>
                <p:oleObj name="Visio" r:id="rId18" imgW="693556" imgH="9682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215" y="1810026"/>
                        <a:ext cx="245269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940963"/>
              </p:ext>
            </p:extLst>
          </p:nvPr>
        </p:nvGraphicFramePr>
        <p:xfrm>
          <a:off x="7490852" y="1948292"/>
          <a:ext cx="242623" cy="31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5" r:id="rId19" imgW="729675" imgH="955536" progId="">
                  <p:embed/>
                </p:oleObj>
              </mc:Choice>
              <mc:Fallback>
                <p:oleObj r:id="rId19" imgW="729675" imgH="95553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852" y="1948292"/>
                        <a:ext cx="242623" cy="31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643738"/>
              </p:ext>
            </p:extLst>
          </p:nvPr>
        </p:nvGraphicFramePr>
        <p:xfrm>
          <a:off x="7508409" y="2340396"/>
          <a:ext cx="242623" cy="31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6" r:id="rId20" imgW="729675" imgH="955536" progId="">
                  <p:embed/>
                </p:oleObj>
              </mc:Choice>
              <mc:Fallback>
                <p:oleObj r:id="rId20" imgW="729675" imgH="95553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409" y="2340396"/>
                        <a:ext cx="242623" cy="31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936702"/>
              </p:ext>
            </p:extLst>
          </p:nvPr>
        </p:nvGraphicFramePr>
        <p:xfrm>
          <a:off x="7508409" y="2800410"/>
          <a:ext cx="242623" cy="31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7" r:id="rId21" imgW="729675" imgH="955536" progId="">
                  <p:embed/>
                </p:oleObj>
              </mc:Choice>
              <mc:Fallback>
                <p:oleObj r:id="rId21" imgW="729675" imgH="95553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409" y="2800410"/>
                        <a:ext cx="242623" cy="31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852288"/>
              </p:ext>
            </p:extLst>
          </p:nvPr>
        </p:nvGraphicFramePr>
        <p:xfrm>
          <a:off x="5275805" y="2419559"/>
          <a:ext cx="332184" cy="26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8" r:id="rId22" imgW="1017627" imgH="962204" progId="">
                  <p:embed/>
                </p:oleObj>
              </mc:Choice>
              <mc:Fallback>
                <p:oleObj r:id="rId22" imgW="1017627" imgH="96220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805" y="2419559"/>
                        <a:ext cx="332184" cy="265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Text Box 27"/>
          <p:cNvSpPr>
            <a:spLocks noChangeArrowheads="1"/>
          </p:cNvSpPr>
          <p:nvPr/>
        </p:nvSpPr>
        <p:spPr bwMode="auto">
          <a:xfrm>
            <a:off x="5303375" y="2668400"/>
            <a:ext cx="585417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en-US" sz="750" dirty="0">
                <a:latin typeface="Calibri" panose="020F0502020204030204" pitchFamily="34" charset="0"/>
                <a:sym typeface="Calibri" panose="020F0502020204030204" pitchFamily="34" charset="0"/>
              </a:rPr>
              <a:t>Consumer</a:t>
            </a:r>
            <a:endParaRPr lang="en-US" sz="1350" dirty="0"/>
          </a:p>
        </p:txBody>
      </p:sp>
      <p:pic>
        <p:nvPicPr>
          <p:cNvPr id="73" name="Picture 3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06" y="2407926"/>
            <a:ext cx="1195508" cy="34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itle 2"/>
          <p:cNvSpPr txBox="1">
            <a:spLocks/>
          </p:cNvSpPr>
          <p:nvPr/>
        </p:nvSpPr>
        <p:spPr>
          <a:xfrm>
            <a:off x="293688" y="44450"/>
            <a:ext cx="8393112" cy="6604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accent1"/>
                </a:solidFill>
                <a:latin typeface="Calibri Light"/>
                <a:ea typeface="ＭＳ Ｐゴシック" charset="0"/>
                <a:cs typeface="Calibri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Calibri Light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Calibri Light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Calibri Light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 Light" charset="0"/>
                <a:ea typeface="ＭＳ Ｐゴシック" charset="0"/>
                <a:cs typeface="Calibri Light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Centralize, offload and simplify critical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301931" y="1580327"/>
            <a:ext cx="8545512" cy="3507496"/>
            <a:chOff x="84667" y="1427468"/>
            <a:chExt cx="8926287" cy="4953037"/>
          </a:xfrm>
        </p:grpSpPr>
        <p:sp>
          <p:nvSpPr>
            <p:cNvPr id="57" name="Rectangle 44"/>
            <p:cNvSpPr>
              <a:spLocks noChangeArrowheads="1"/>
            </p:cNvSpPr>
            <p:nvPr/>
          </p:nvSpPr>
          <p:spPr bwMode="gray">
            <a:xfrm>
              <a:off x="84667" y="1439333"/>
              <a:ext cx="2225523" cy="4909935"/>
            </a:xfrm>
            <a:prstGeom prst="rect">
              <a:avLst/>
            </a:prstGeom>
            <a:solidFill>
              <a:srgbClr val="EDF7ED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tIns="45717" rIns="45720" bIns="45717" anchor="ctr"/>
            <a:lstStyle/>
            <a:p>
              <a:pPr marL="0" marR="0" lvl="0" indent="0" algn="ctr" defTabSz="41275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D1F5"/>
                </a:buClr>
                <a:buSzTx/>
                <a:buFont typeface="Wingdings" charset="0"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5080000" y="1439335"/>
              <a:ext cx="3930954" cy="4909932"/>
            </a:xfrm>
            <a:prstGeom prst="rect">
              <a:avLst/>
            </a:prstGeom>
            <a:solidFill>
              <a:srgbClr val="E0EC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91440"/>
            <a:lstStyle>
              <a:lvl1pPr algn="l" defTabSz="412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algn="l" defTabSz="412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algn="l" defTabSz="412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algn="l" defTabSz="412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algn="l" defTabSz="412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4127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4127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4127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41275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41275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59" name="Rectangle 41"/>
            <p:cNvSpPr>
              <a:spLocks noChangeArrowheads="1"/>
            </p:cNvSpPr>
            <p:nvPr/>
          </p:nvSpPr>
          <p:spPr bwMode="gray">
            <a:xfrm>
              <a:off x="2334381" y="1439334"/>
              <a:ext cx="2709333" cy="4909934"/>
            </a:xfrm>
            <a:prstGeom prst="rect">
              <a:avLst/>
            </a:prstGeom>
            <a:solidFill>
              <a:srgbClr val="FDEFEF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tIns="45717" rIns="45720" bIns="45717" anchor="ctr"/>
            <a:lstStyle/>
            <a:p>
              <a:pPr marL="0" marR="0" lvl="0" indent="0" algn="ctr" defTabSz="41275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D1F5"/>
                </a:buClr>
                <a:buSzTx/>
                <a:buFont typeface="Wingdings" charset="0"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60" name="Line 7"/>
            <p:cNvSpPr>
              <a:spLocks noChangeShapeType="1"/>
            </p:cNvSpPr>
            <p:nvPr/>
          </p:nvSpPr>
          <p:spPr bwMode="auto">
            <a:xfrm>
              <a:off x="1565475" y="3327388"/>
              <a:ext cx="1252716" cy="10897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 type="non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61" name="Line 8"/>
            <p:cNvSpPr>
              <a:spLocks noChangeShapeType="1"/>
            </p:cNvSpPr>
            <p:nvPr/>
          </p:nvSpPr>
          <p:spPr bwMode="auto">
            <a:xfrm>
              <a:off x="4425761" y="3304087"/>
              <a:ext cx="1143000" cy="1587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olid"/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graphicFrame>
          <p:nvGraphicFramePr>
            <p:cNvPr id="6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697224"/>
                </p:ext>
              </p:extLst>
            </p:nvPr>
          </p:nvGraphicFramePr>
          <p:xfrm>
            <a:off x="1341572" y="1931528"/>
            <a:ext cx="647700" cy="652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5" r:id="rId3" imgW="1017627" imgH="962204" progId="">
                    <p:embed/>
                  </p:oleObj>
                </mc:Choice>
                <mc:Fallback>
                  <p:oleObj r:id="rId3" imgW="1017627" imgH="9622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572" y="1931528"/>
                          <a:ext cx="647700" cy="652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23"/>
            <p:cNvGraphicFramePr>
              <a:graphicFrameLocks noChangeAspect="1"/>
            </p:cNvGraphicFramePr>
            <p:nvPr>
              <p:extLst/>
            </p:nvPr>
          </p:nvGraphicFramePr>
          <p:xfrm>
            <a:off x="4882961" y="2680199"/>
            <a:ext cx="347663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6" r:id="rId5" imgW="906363" imgH="1421428" progId="">
                    <p:embed/>
                  </p:oleObj>
                </mc:Choice>
                <mc:Fallback>
                  <p:oleObj r:id="rId5" imgW="906363" imgH="142142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2961" y="2680199"/>
                          <a:ext cx="347663" cy="1143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Text Box 24"/>
            <p:cNvSpPr>
              <a:spLocks noChangeArrowheads="1"/>
            </p:cNvSpPr>
            <p:nvPr/>
          </p:nvSpPr>
          <p:spPr bwMode="auto">
            <a:xfrm>
              <a:off x="704056" y="1439564"/>
              <a:ext cx="835876" cy="4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3D1F5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Internet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Calibri"/>
              </a:endParaRPr>
            </a:p>
          </p:txBody>
        </p:sp>
        <p:sp>
          <p:nvSpPr>
            <p:cNvPr id="65" name="Text Box 25"/>
            <p:cNvSpPr>
              <a:spLocks noChangeArrowheads="1"/>
            </p:cNvSpPr>
            <p:nvPr/>
          </p:nvSpPr>
          <p:spPr bwMode="auto">
            <a:xfrm>
              <a:off x="6488826" y="1475849"/>
              <a:ext cx="1215827" cy="4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3D1F5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Trusted 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Zone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Calibri"/>
              </a:endParaRPr>
            </a:p>
          </p:txBody>
        </p:sp>
        <p:sp>
          <p:nvSpPr>
            <p:cNvPr id="66" name="Text Box 38"/>
            <p:cNvSpPr>
              <a:spLocks noChangeArrowheads="1"/>
            </p:cNvSpPr>
            <p:nvPr/>
          </p:nvSpPr>
          <p:spPr bwMode="auto">
            <a:xfrm>
              <a:off x="3389577" y="1427468"/>
              <a:ext cx="564671" cy="4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3D1F5"/>
                </a:buClr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DMZ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Calibri"/>
              </a:endParaRPr>
            </a:p>
          </p:txBody>
        </p:sp>
        <p:sp>
          <p:nvSpPr>
            <p:cNvPr id="67" name="TextBox 121"/>
            <p:cNvSpPr>
              <a:spLocks noChangeArrowheads="1"/>
            </p:cNvSpPr>
            <p:nvPr/>
          </p:nvSpPr>
          <p:spPr bwMode="auto">
            <a:xfrm>
              <a:off x="861295" y="4088084"/>
              <a:ext cx="192894" cy="334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Calibri"/>
                <a:sym typeface="Calibri" panose="020F0502020204030204" pitchFamily="34" charset="0"/>
              </a:endParaRPr>
            </a:p>
          </p:txBody>
        </p:sp>
        <p:cxnSp>
          <p:nvCxnSpPr>
            <p:cNvPr id="68" name="AutoShape 43"/>
            <p:cNvCxnSpPr>
              <a:cxnSpLocks noChangeShapeType="1"/>
              <a:endCxn id="89" idx="1"/>
            </p:cNvCxnSpPr>
            <p:nvPr/>
          </p:nvCxnSpPr>
          <p:spPr bwMode="auto">
            <a:xfrm flipV="1">
              <a:off x="6812389" y="2267820"/>
              <a:ext cx="1187403" cy="102102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9" name="AutoShape 44"/>
            <p:cNvCxnSpPr>
              <a:cxnSpLocks noChangeShapeType="1"/>
            </p:cNvCxnSpPr>
            <p:nvPr/>
          </p:nvCxnSpPr>
          <p:spPr bwMode="auto">
            <a:xfrm>
              <a:off x="6755627" y="3281220"/>
              <a:ext cx="1244165" cy="76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pic>
          <p:nvPicPr>
            <p:cNvPr id="70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821" y="3145740"/>
              <a:ext cx="11652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16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223609" y="3336241"/>
              <a:ext cx="1344613" cy="479425"/>
            </a:xfrm>
            <a:prstGeom prst="ellipse">
              <a:avLst/>
            </a:prstGeom>
            <a:noFill/>
            <a:ln w="936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Calibri"/>
              </a:endParaRPr>
            </a:p>
          </p:txBody>
        </p:sp>
        <p:pic>
          <p:nvPicPr>
            <p:cNvPr id="72" name="Picture 5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133" y="3163203"/>
              <a:ext cx="4953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16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5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574" y="3339414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16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6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308" y="3148916"/>
              <a:ext cx="547688" cy="4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16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6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772" y="3410853"/>
              <a:ext cx="428625" cy="428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16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6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463" y="3387040"/>
              <a:ext cx="377825" cy="46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16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Text Box 32"/>
            <p:cNvSpPr>
              <a:spLocks noChangeArrowheads="1"/>
            </p:cNvSpPr>
            <p:nvPr/>
          </p:nvSpPr>
          <p:spPr bwMode="auto">
            <a:xfrm>
              <a:off x="2689109" y="4255791"/>
              <a:ext cx="2392363" cy="1868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D1F5"/>
                </a:buClr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1 </a:t>
              </a:r>
              <a:r>
                <a:rPr lang="en-US" b="1" kern="0" noProof="0" dirty="0" smtClean="0">
                  <a:solidFill>
                    <a:srgbClr val="002060"/>
                  </a:solidFill>
                  <a:latin typeface="Calibri"/>
                  <a:cs typeface="Calibri"/>
                  <a:sym typeface="Calibri" panose="020F0502020204030204" pitchFamily="34" charset="0"/>
                </a:rPr>
                <a:t>API</a:t>
              </a: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 Gateway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Calibri"/>
                <a:sym typeface="Calibri" panose="020F050202020403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D1F5"/>
                </a:buClr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2 </a:t>
              </a:r>
              <a:r>
                <a:rPr lang="en-US" b="1" kern="0" dirty="0" smtClean="0">
                  <a:solidFill>
                    <a:srgbClr val="002060"/>
                  </a:solidFill>
                  <a:latin typeface="Calibri"/>
                  <a:cs typeface="Calibri"/>
                  <a:sym typeface="Calibri" panose="020F0502020204030204" pitchFamily="34" charset="0"/>
                </a:rPr>
                <a:t>Mobile</a:t>
              </a: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 Gateway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D1F5"/>
                </a:buClr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3 </a:t>
              </a: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Web Gateway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Calibri"/>
                <a:sym typeface="Calibri" panose="020F050202020403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D1F5"/>
                </a:buClr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4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 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B2B Partner Gateway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Calibri"/>
              </a:endParaRPr>
            </a:p>
          </p:txBody>
        </p:sp>
        <p:sp>
          <p:nvSpPr>
            <p:cNvPr id="78" name="Text Box 30"/>
            <p:cNvSpPr>
              <a:spLocks noChangeArrowheads="1"/>
            </p:cNvSpPr>
            <p:nvPr/>
          </p:nvSpPr>
          <p:spPr bwMode="auto">
            <a:xfrm>
              <a:off x="5291730" y="4250866"/>
              <a:ext cx="3626311" cy="2129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D1F5"/>
                </a:buClr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5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 </a:t>
              </a: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API &amp; SOA Gateway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Calibri"/>
                <a:sym typeface="Calibri" panose="020F050202020403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D1F5"/>
                </a:buClr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6 </a:t>
              </a: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ESB / Integration Gateway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Calibri"/>
                <a:sym typeface="Calibri" panose="020F050202020403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D1F5"/>
                </a:buClr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7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 </a:t>
              </a: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Internal Security Enforcement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D1F5"/>
                </a:buClr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8 </a:t>
              </a:r>
              <a:r>
                <a:rPr kumimoji="0" 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Calibri"/>
                  <a:sym typeface="Calibri" panose="020F0502020204030204" pitchFamily="34" charset="0"/>
                </a:rPr>
                <a:t>Legacy Integration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Calibri"/>
                <a:sym typeface="Calibri" panose="020F050202020403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D1F5"/>
                </a:buClr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Calibri"/>
                <a:sym typeface="Calibri" panose="020F0502020204030204" pitchFamily="34" charset="0"/>
              </a:endParaRPr>
            </a:p>
          </p:txBody>
        </p:sp>
        <p:cxnSp>
          <p:nvCxnSpPr>
            <p:cNvPr id="80" name="AutoShape 59"/>
            <p:cNvCxnSpPr>
              <a:cxnSpLocks noChangeShapeType="1"/>
            </p:cNvCxnSpPr>
            <p:nvPr/>
          </p:nvCxnSpPr>
          <p:spPr bwMode="auto">
            <a:xfrm>
              <a:off x="6836465" y="3288844"/>
              <a:ext cx="1121303" cy="990759"/>
            </a:xfrm>
            <a:prstGeom prst="bentConnector3">
              <a:avLst>
                <a:gd name="adj1" fmla="val 51654"/>
              </a:avLst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85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3770" y="4100286"/>
              <a:ext cx="625512" cy="786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18" descr="iPad_M_portrait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17" y="1818773"/>
              <a:ext cx="680030" cy="86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2" descr="iPhone_Small_UI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6008" y="2094920"/>
              <a:ext cx="410892" cy="78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9" descr="Mainframe_light_gray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1238" y="3058347"/>
              <a:ext cx="619051" cy="649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9"/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792" y="1874686"/>
              <a:ext cx="513460" cy="786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Rounded Rectangle 89"/>
            <p:cNvSpPr>
              <a:spLocks noChangeArrowheads="1"/>
            </p:cNvSpPr>
            <p:nvPr/>
          </p:nvSpPr>
          <p:spPr bwMode="auto">
            <a:xfrm>
              <a:off x="7896458" y="4894901"/>
              <a:ext cx="1032248" cy="260091"/>
            </a:xfrm>
            <a:prstGeom prst="roundRect">
              <a:avLst>
                <a:gd name="adj" fmla="val 16667"/>
              </a:avLst>
            </a:prstGeom>
            <a:solidFill>
              <a:srgbClr val="003E6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Calibri"/>
                </a:rPr>
                <a:t>System Z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91" name="Rounded Rectangle 90"/>
            <p:cNvSpPr>
              <a:spLocks noChangeArrowheads="1"/>
            </p:cNvSpPr>
            <p:nvPr/>
          </p:nvSpPr>
          <p:spPr bwMode="auto">
            <a:xfrm>
              <a:off x="7884363" y="3770043"/>
              <a:ext cx="1032248" cy="330243"/>
            </a:xfrm>
            <a:prstGeom prst="roundRect">
              <a:avLst>
                <a:gd name="adj" fmla="val 16667"/>
              </a:avLst>
            </a:prstGeom>
            <a:solidFill>
              <a:srgbClr val="003E6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Calibri"/>
                </a:rPr>
                <a:t>ESB /</a:t>
              </a:r>
              <a:r>
                <a:rPr kumimoji="0" lang="en-GB" sz="900" b="1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Calibri"/>
                </a:rPr>
                <a:t> </a:t>
              </a:r>
              <a:r>
                <a:rPr kumimoji="0" lang="en-GB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Calibri"/>
                </a:rPr>
                <a:t>Middleware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92" name="Rounded Rectangle 91"/>
            <p:cNvSpPr>
              <a:spLocks noChangeArrowheads="1"/>
            </p:cNvSpPr>
            <p:nvPr/>
          </p:nvSpPr>
          <p:spPr bwMode="auto">
            <a:xfrm>
              <a:off x="7823886" y="2709334"/>
              <a:ext cx="1102400" cy="314476"/>
            </a:xfrm>
            <a:prstGeom prst="roundRect">
              <a:avLst>
                <a:gd name="adj" fmla="val 16667"/>
              </a:avLst>
            </a:prstGeom>
            <a:solidFill>
              <a:srgbClr val="003E6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Calibri"/>
                </a:rPr>
                <a:t>App</a:t>
              </a:r>
              <a:r>
                <a:rPr lang="en-GB" sz="900" b="1" kern="0" dirty="0">
                  <a:solidFill>
                    <a:srgbClr val="FFFFFF"/>
                  </a:solidFill>
                  <a:latin typeface="Calibri"/>
                  <a:ea typeface="ＭＳ Ｐゴシック" charset="0"/>
                  <a:cs typeface="Calibri"/>
                </a:rPr>
                <a:t> </a:t>
              </a:r>
              <a:r>
                <a:rPr kumimoji="0" lang="en-GB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Calibri"/>
                </a:rPr>
                <a:t>Server </a:t>
              </a:r>
              <a:r>
                <a:rPr lang="en-GB" sz="900" b="1" kern="0" dirty="0" smtClean="0">
                  <a:solidFill>
                    <a:srgbClr val="FFFFFF"/>
                  </a:solidFill>
                  <a:latin typeface="Calibri"/>
                  <a:ea typeface="ＭＳ Ｐゴシック" charset="0"/>
                  <a:cs typeface="Calibri"/>
                </a:rPr>
                <a:t>or</a:t>
              </a:r>
              <a:r>
                <a:rPr kumimoji="0" lang="en-GB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Calibri"/>
                </a:rPr>
                <a:t> Service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endParaRPr>
            </a:p>
          </p:txBody>
        </p:sp>
        <p:graphicFrame>
          <p:nvGraphicFramePr>
            <p:cNvPr id="9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3367037"/>
                </p:ext>
              </p:extLst>
            </p:nvPr>
          </p:nvGraphicFramePr>
          <p:xfrm>
            <a:off x="5641783" y="1986992"/>
            <a:ext cx="647700" cy="652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7" r:id="rId18" imgW="1017627" imgH="962204" progId="">
                    <p:embed/>
                  </p:oleObj>
                </mc:Choice>
                <mc:Fallback>
                  <p:oleObj r:id="rId18" imgW="1017627" imgH="9622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1783" y="1986992"/>
                          <a:ext cx="647700" cy="652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" name="Rounded Rectangle 53"/>
            <p:cNvSpPr>
              <a:spLocks noChangeArrowheads="1"/>
            </p:cNvSpPr>
            <p:nvPr/>
          </p:nvSpPr>
          <p:spPr bwMode="auto">
            <a:xfrm>
              <a:off x="6102266" y="1986116"/>
              <a:ext cx="1032248" cy="373648"/>
            </a:xfrm>
            <a:prstGeom prst="roundRect">
              <a:avLst>
                <a:gd name="adj" fmla="val 16667"/>
              </a:avLst>
            </a:prstGeom>
            <a:solidFill>
              <a:srgbClr val="003E6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Calibri"/>
                </a:rPr>
                <a:t>Internal LoB App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95" name="Rounded Rectangle 53"/>
            <p:cNvSpPr>
              <a:spLocks noChangeArrowheads="1"/>
            </p:cNvSpPr>
            <p:nvPr/>
          </p:nvSpPr>
          <p:spPr bwMode="auto">
            <a:xfrm>
              <a:off x="1306413" y="2567427"/>
              <a:ext cx="937378" cy="294816"/>
            </a:xfrm>
            <a:prstGeom prst="roundRect">
              <a:avLst>
                <a:gd name="adj" fmla="val 16667"/>
              </a:avLst>
            </a:prstGeom>
            <a:solidFill>
              <a:srgbClr val="003E6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Calibri"/>
                </a:rPr>
                <a:t>Web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96" name="Rounded Rectangle 53"/>
            <p:cNvSpPr>
              <a:spLocks noChangeArrowheads="1"/>
            </p:cNvSpPr>
            <p:nvPr/>
          </p:nvSpPr>
          <p:spPr bwMode="auto">
            <a:xfrm>
              <a:off x="172910" y="3869249"/>
              <a:ext cx="1912782" cy="245577"/>
            </a:xfrm>
            <a:prstGeom prst="roundRect">
              <a:avLst>
                <a:gd name="adj" fmla="val 16667"/>
              </a:avLst>
            </a:prstGeom>
            <a:solidFill>
              <a:srgbClr val="003E6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Calibri"/>
                </a:rPr>
                <a:t>Trading Partners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97" name="Rounded Rectangle 53"/>
            <p:cNvSpPr>
              <a:spLocks noChangeArrowheads="1"/>
            </p:cNvSpPr>
            <p:nvPr/>
          </p:nvSpPr>
          <p:spPr bwMode="auto">
            <a:xfrm>
              <a:off x="221292" y="2816963"/>
              <a:ext cx="1032248" cy="260091"/>
            </a:xfrm>
            <a:prstGeom prst="roundRect">
              <a:avLst>
                <a:gd name="adj" fmla="val 16667"/>
              </a:avLst>
            </a:prstGeom>
            <a:solidFill>
              <a:srgbClr val="003E6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Calibri"/>
                </a:rPr>
                <a:t>Mobile, IoT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Calibri"/>
              </a:endParaRPr>
            </a:p>
          </p:txBody>
        </p:sp>
        <p:graphicFrame>
          <p:nvGraphicFramePr>
            <p:cNvPr id="101" name="Object 22"/>
            <p:cNvGraphicFramePr>
              <a:graphicFrameLocks noChangeAspect="1"/>
            </p:cNvGraphicFramePr>
            <p:nvPr>
              <p:extLst/>
            </p:nvPr>
          </p:nvGraphicFramePr>
          <p:xfrm>
            <a:off x="2136133" y="2704389"/>
            <a:ext cx="381000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8" r:id="rId19" imgW="906363" imgH="1421428" progId="">
                    <p:embed/>
                  </p:oleObj>
                </mc:Choice>
                <mc:Fallback>
                  <p:oleObj r:id="rId19" imgW="906363" imgH="142142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6133" y="2704389"/>
                          <a:ext cx="381000" cy="1143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4" name="Picture 3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493" y="2713204"/>
            <a:ext cx="1392232" cy="40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022" y="2671581"/>
            <a:ext cx="1392232" cy="40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 Cases</a:t>
            </a:r>
            <a:endParaRPr lang="en-US" dirty="0"/>
          </a:p>
        </p:txBody>
      </p:sp>
      <p:grpSp>
        <p:nvGrpSpPr>
          <p:cNvPr id="104" name="Group 3"/>
          <p:cNvGrpSpPr>
            <a:grpSpLocks/>
          </p:cNvGrpSpPr>
          <p:nvPr/>
        </p:nvGrpSpPr>
        <p:grpSpPr bwMode="auto">
          <a:xfrm>
            <a:off x="294901" y="723260"/>
            <a:ext cx="8552542" cy="938213"/>
            <a:chOff x="63" y="10"/>
            <a:chExt cx="5262" cy="788"/>
          </a:xfrm>
        </p:grpSpPr>
        <p:grpSp>
          <p:nvGrpSpPr>
            <p:cNvPr id="105" name="Group 4"/>
            <p:cNvGrpSpPr>
              <a:grpSpLocks/>
            </p:cNvGrpSpPr>
            <p:nvPr/>
          </p:nvGrpSpPr>
          <p:grpSpPr bwMode="auto">
            <a:xfrm>
              <a:off x="63" y="10"/>
              <a:ext cx="5262" cy="788"/>
              <a:chOff x="31" y="17"/>
              <a:chExt cx="2591" cy="1399"/>
            </a:xfrm>
          </p:grpSpPr>
          <p:pic>
            <p:nvPicPr>
              <p:cNvPr id="107" name="Rounded Rectangle 34"/>
              <p:cNvPicPr>
                <a:picLocks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" y="17"/>
                <a:ext cx="2591" cy="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Text Box 6"/>
              <p:cNvSpPr>
                <a:spLocks noChangeArrowheads="1"/>
              </p:cNvSpPr>
              <p:nvPr/>
            </p:nvSpPr>
            <p:spPr bwMode="auto">
              <a:xfrm>
                <a:off x="109" y="98"/>
                <a:ext cx="2432" cy="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1350" dirty="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06" name="Rectangle 7"/>
            <p:cNvSpPr>
              <a:spLocks noChangeArrowheads="1"/>
            </p:cNvSpPr>
            <p:nvPr/>
          </p:nvSpPr>
          <p:spPr bwMode="auto">
            <a:xfrm>
              <a:off x="142" y="91"/>
              <a:ext cx="501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sz="1200" dirty="0">
                  <a:sym typeface="Arial" panose="020B0604020202020204" pitchFamily="34" charset="0"/>
                </a:rPr>
                <a:t>IBM </a:t>
              </a:r>
              <a:r>
                <a:rPr lang="en-US" sz="1200" b="1" dirty="0">
                  <a:sym typeface="Arial" panose="020B0604020202020204" pitchFamily="34" charset="0"/>
                </a:rPr>
                <a:t>DataPower</a:t>
              </a:r>
              <a:r>
                <a:rPr lang="en-US" sz="1200" dirty="0">
                  <a:sym typeface="Arial" panose="020B0604020202020204" pitchFamily="34" charset="0"/>
                </a:rPr>
                <a:t> </a:t>
              </a:r>
              <a:r>
                <a:rPr lang="en-US" sz="1200" b="1" dirty="0" smtClean="0">
                  <a:sym typeface="Arial" panose="020B0604020202020204" pitchFamily="34" charset="0"/>
                </a:rPr>
                <a:t>Gateways</a:t>
              </a:r>
              <a:r>
                <a:rPr lang="en-US" sz="1200" dirty="0" smtClean="0">
                  <a:sym typeface="Arial" panose="020B0604020202020204" pitchFamily="34" charset="0"/>
                </a:rPr>
                <a:t> are </a:t>
              </a:r>
              <a:r>
                <a:rPr lang="en-US" sz="1200" dirty="0">
                  <a:sym typeface="Arial" panose="020B0604020202020204" pitchFamily="34" charset="0"/>
                </a:rPr>
                <a:t>the industry-leading </a:t>
              </a:r>
            </a:p>
            <a:p>
              <a:pPr algn="ctr"/>
              <a:r>
                <a:rPr lang="en-US" sz="1200" b="1" dirty="0">
                  <a:sym typeface="Arial" panose="020B0604020202020204" pitchFamily="34" charset="0"/>
                </a:rPr>
                <a:t>Security</a:t>
              </a:r>
              <a:r>
                <a:rPr lang="en-US" sz="1200" dirty="0">
                  <a:sym typeface="Arial" panose="020B0604020202020204" pitchFamily="34" charset="0"/>
                </a:rPr>
                <a:t> </a:t>
              </a:r>
              <a:r>
                <a:rPr lang="en-US" sz="1200" b="1" dirty="0">
                  <a:sym typeface="Arial" panose="020B0604020202020204" pitchFamily="34" charset="0"/>
                </a:rPr>
                <a:t>&amp;</a:t>
              </a:r>
              <a:r>
                <a:rPr lang="en-US" sz="1200" dirty="0">
                  <a:sym typeface="Arial" panose="020B0604020202020204" pitchFamily="34" charset="0"/>
                </a:rPr>
                <a:t> </a:t>
              </a:r>
              <a:r>
                <a:rPr lang="en-US" sz="1200" b="1" dirty="0">
                  <a:sym typeface="Arial" panose="020B0604020202020204" pitchFamily="34" charset="0"/>
                </a:rPr>
                <a:t>Integration</a:t>
              </a:r>
              <a:r>
                <a:rPr lang="en-US" sz="1200" dirty="0">
                  <a:sym typeface="Arial" panose="020B0604020202020204" pitchFamily="34" charset="0"/>
                </a:rPr>
                <a:t> gateways that help provide </a:t>
              </a:r>
              <a:r>
                <a:rPr lang="en-US" sz="1200" b="1" dirty="0">
                  <a:sym typeface="Arial" panose="020B0604020202020204" pitchFamily="34" charset="0"/>
                </a:rPr>
                <a:t>security</a:t>
              </a:r>
              <a:r>
                <a:rPr lang="en-US" sz="1200" dirty="0">
                  <a:sym typeface="Arial" panose="020B0604020202020204" pitchFamily="34" charset="0"/>
                </a:rPr>
                <a:t>, </a:t>
              </a:r>
              <a:r>
                <a:rPr lang="en-US" sz="1200" b="1" dirty="0">
                  <a:sym typeface="Arial" panose="020B0604020202020204" pitchFamily="34" charset="0"/>
                </a:rPr>
                <a:t>integration, control</a:t>
              </a:r>
              <a:r>
                <a:rPr lang="en-US" sz="1200" dirty="0">
                  <a:sym typeface="Arial" panose="020B0604020202020204" pitchFamily="34" charset="0"/>
                </a:rPr>
                <a:t> and </a:t>
              </a:r>
              <a:r>
                <a:rPr lang="en-US" sz="1200" b="1" dirty="0">
                  <a:sym typeface="Arial" panose="020B0604020202020204" pitchFamily="34" charset="0"/>
                </a:rPr>
                <a:t>optimized</a:t>
              </a:r>
              <a:r>
                <a:rPr lang="en-US" sz="1200" dirty="0">
                  <a:sym typeface="Arial" panose="020B0604020202020204" pitchFamily="34" charset="0"/>
                </a:rPr>
                <a:t> access to a full range of </a:t>
              </a:r>
              <a:r>
                <a:rPr lang="en-US" sz="1200" dirty="0" smtClean="0">
                  <a:sym typeface="Arial" panose="020B0604020202020204" pitchFamily="34" charset="0"/>
                </a:rPr>
                <a:t>API, Mobile</a:t>
              </a:r>
              <a:r>
                <a:rPr lang="en-US" sz="1200" dirty="0">
                  <a:sym typeface="Arial" panose="020B0604020202020204" pitchFamily="34" charset="0"/>
                </a:rPr>
                <a:t>, Web, </a:t>
              </a:r>
              <a:r>
                <a:rPr lang="en-US" sz="1200" dirty="0" smtClean="0">
                  <a:sym typeface="Arial" panose="020B0604020202020204" pitchFamily="34" charset="0"/>
                </a:rPr>
                <a:t>Cloud, </a:t>
              </a:r>
              <a:r>
                <a:rPr lang="en-US" sz="1200" dirty="0">
                  <a:sym typeface="Arial" panose="020B0604020202020204" pitchFamily="34" charset="0"/>
                </a:rPr>
                <a:t>SOA, </a:t>
              </a:r>
              <a:r>
                <a:rPr lang="en-US" sz="1200" dirty="0" smtClean="0">
                  <a:sym typeface="Arial" panose="020B0604020202020204" pitchFamily="34" charset="0"/>
                </a:rPr>
                <a:t>&amp; B2B workloads</a:t>
              </a:r>
              <a:endParaRPr lang="en-US" sz="1500" dirty="0">
                <a:solidFill>
                  <a:schemeClr val="hlink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109" name="Line 8"/>
          <p:cNvSpPr>
            <a:spLocks noChangeShapeType="1"/>
          </p:cNvSpPr>
          <p:nvPr/>
        </p:nvSpPr>
        <p:spPr bwMode="auto">
          <a:xfrm>
            <a:off x="6562074" y="2235535"/>
            <a:ext cx="1654" cy="512947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olid"/>
            <a:round/>
            <a:headEnd type="triangle" w="lg" len="sm"/>
            <a:tailEnd type="triangle" w="lg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00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9" name="Group 53"/>
          <p:cNvGrpSpPr>
            <a:grpSpLocks/>
          </p:cNvGrpSpPr>
          <p:nvPr/>
        </p:nvGrpSpPr>
        <p:grpSpPr bwMode="auto">
          <a:xfrm>
            <a:off x="130175" y="2090738"/>
            <a:ext cx="4797425" cy="919162"/>
            <a:chOff x="130243" y="1996031"/>
            <a:chExt cx="4797608" cy="919004"/>
          </a:xfrm>
        </p:grpSpPr>
        <p:sp>
          <p:nvSpPr>
            <p:cNvPr id="48178" name="TextBox 6"/>
            <p:cNvSpPr txBox="1">
              <a:spLocks noChangeArrowheads="1"/>
            </p:cNvSpPr>
            <p:nvPr/>
          </p:nvSpPr>
          <p:spPr bwMode="auto">
            <a:xfrm>
              <a:off x="130243" y="1996031"/>
              <a:ext cx="4142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b="1" dirty="0">
                  <a:solidFill>
                    <a:srgbClr val="5596FF"/>
                  </a:solidFill>
                  <a:latin typeface="Calibri" charset="0"/>
                </a:rPr>
                <a:t>Mobile</a:t>
              </a:r>
              <a:r>
                <a:rPr lang="en-US" altLang="en-US" dirty="0">
                  <a:solidFill>
                    <a:srgbClr val="5596FF"/>
                  </a:solidFill>
                  <a:latin typeface="Calibri" charset="0"/>
                </a:rPr>
                <a:t>First Platform Foundation</a:t>
              </a:r>
            </a:p>
          </p:txBody>
        </p:sp>
        <p:sp>
          <p:nvSpPr>
            <p:cNvPr id="48179" name="TextBox 9"/>
            <p:cNvSpPr txBox="1">
              <a:spLocks noChangeArrowheads="1"/>
            </p:cNvSpPr>
            <p:nvPr/>
          </p:nvSpPr>
          <p:spPr bwMode="auto">
            <a:xfrm>
              <a:off x="130243" y="2330259"/>
              <a:ext cx="4797608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dirty="0">
                  <a:solidFill>
                    <a:srgbClr val="264A60"/>
                  </a:solidFill>
                  <a:latin typeface="Calibri" charset="0"/>
                </a:rPr>
                <a:t>Essential mobile backend services pre-integrated with advanced safeguards, management and analytics</a:t>
              </a:r>
            </a:p>
          </p:txBody>
        </p:sp>
      </p:grpSp>
      <p:grpSp>
        <p:nvGrpSpPr>
          <p:cNvPr id="48130" name="Group 54"/>
          <p:cNvGrpSpPr>
            <a:grpSpLocks/>
          </p:cNvGrpSpPr>
          <p:nvPr/>
        </p:nvGrpSpPr>
        <p:grpSpPr bwMode="auto">
          <a:xfrm>
            <a:off x="130175" y="1003300"/>
            <a:ext cx="4841875" cy="881151"/>
            <a:chOff x="130243" y="903824"/>
            <a:chExt cx="4840956" cy="881285"/>
          </a:xfrm>
        </p:grpSpPr>
        <p:sp>
          <p:nvSpPr>
            <p:cNvPr id="48176" name="TextBox 8"/>
            <p:cNvSpPr txBox="1">
              <a:spLocks noChangeArrowheads="1"/>
            </p:cNvSpPr>
            <p:nvPr/>
          </p:nvSpPr>
          <p:spPr bwMode="auto">
            <a:xfrm>
              <a:off x="130243" y="903824"/>
              <a:ext cx="3656608" cy="372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b="1" dirty="0">
                  <a:solidFill>
                    <a:srgbClr val="5596FF"/>
                  </a:solidFill>
                  <a:latin typeface="Calibri" charset="0"/>
                </a:rPr>
                <a:t>DataPower </a:t>
              </a:r>
              <a:r>
                <a:rPr lang="en-US" altLang="en-US" dirty="0">
                  <a:solidFill>
                    <a:srgbClr val="5596FF"/>
                  </a:solidFill>
                  <a:latin typeface="Calibri" charset="0"/>
                </a:rPr>
                <a:t>Gateway</a:t>
              </a:r>
            </a:p>
          </p:txBody>
        </p:sp>
        <p:sp>
          <p:nvSpPr>
            <p:cNvPr id="48177" name="TextBox 10"/>
            <p:cNvSpPr txBox="1">
              <a:spLocks noChangeArrowheads="1"/>
            </p:cNvSpPr>
            <p:nvPr/>
          </p:nvSpPr>
          <p:spPr bwMode="auto">
            <a:xfrm>
              <a:off x="130244" y="1200245"/>
              <a:ext cx="4840955" cy="584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dirty="0" smtClean="0">
                  <a:solidFill>
                    <a:srgbClr val="264A60"/>
                  </a:solidFill>
                  <a:latin typeface="Calibri" charset="0"/>
                </a:rPr>
                <a:t>High performance </a:t>
              </a:r>
              <a:r>
                <a:rPr lang="en-US" altLang="en-US" sz="1600" dirty="0">
                  <a:solidFill>
                    <a:srgbClr val="264A60"/>
                  </a:solidFill>
                  <a:latin typeface="Calibri" charset="0"/>
                </a:rPr>
                <a:t>gateway to </a:t>
              </a:r>
              <a:r>
                <a:rPr lang="en-US" altLang="en-US" sz="1600" dirty="0" smtClean="0">
                  <a:solidFill>
                    <a:srgbClr val="264A60"/>
                  </a:solidFill>
                  <a:latin typeface="Calibri" charset="0"/>
                </a:rPr>
                <a:t>secure, control &amp; accelerate traffic </a:t>
              </a:r>
              <a:r>
                <a:rPr lang="en-US" altLang="en-US" sz="1600" dirty="0">
                  <a:solidFill>
                    <a:srgbClr val="264A60"/>
                  </a:solidFill>
                  <a:latin typeface="Calibri" charset="0"/>
                </a:rPr>
                <a:t>across </a:t>
              </a:r>
              <a:r>
                <a:rPr lang="en-US" altLang="en-US" sz="1600" dirty="0" smtClean="0">
                  <a:solidFill>
                    <a:srgbClr val="264A60"/>
                  </a:solidFill>
                  <a:latin typeface="Calibri" charset="0"/>
                </a:rPr>
                <a:t>API, mobile</a:t>
              </a:r>
              <a:r>
                <a:rPr lang="en-US" altLang="en-US" sz="1600" dirty="0">
                  <a:solidFill>
                    <a:srgbClr val="264A60"/>
                  </a:solidFill>
                  <a:latin typeface="Calibri" charset="0"/>
                </a:rPr>
                <a:t>, </a:t>
              </a:r>
              <a:r>
                <a:rPr lang="en-US" altLang="en-US" sz="1600" dirty="0" smtClean="0">
                  <a:solidFill>
                    <a:srgbClr val="264A60"/>
                  </a:solidFill>
                  <a:latin typeface="Calibri" charset="0"/>
                </a:rPr>
                <a:t>web</a:t>
              </a:r>
              <a:r>
                <a:rPr lang="en-US" altLang="en-US" sz="1600" dirty="0">
                  <a:solidFill>
                    <a:srgbClr val="264A60"/>
                  </a:solidFill>
                  <a:latin typeface="Calibri" charset="0"/>
                </a:rPr>
                <a:t>, </a:t>
              </a:r>
              <a:r>
                <a:rPr lang="en-US" altLang="en-US" sz="1600" dirty="0" smtClean="0">
                  <a:solidFill>
                    <a:srgbClr val="264A60"/>
                  </a:solidFill>
                  <a:latin typeface="Calibri" charset="0"/>
                </a:rPr>
                <a:t>and cloud</a:t>
              </a:r>
              <a:endParaRPr lang="en-US" altLang="en-US" sz="1600" dirty="0">
                <a:solidFill>
                  <a:srgbClr val="264A60"/>
                </a:solidFill>
                <a:latin typeface="Calibri" charset="0"/>
              </a:endParaRPr>
            </a:p>
          </p:txBody>
        </p:sp>
      </p:grpSp>
      <p:grpSp>
        <p:nvGrpSpPr>
          <p:cNvPr id="48131" name="Group 52"/>
          <p:cNvGrpSpPr>
            <a:grpSpLocks/>
          </p:cNvGrpSpPr>
          <p:nvPr/>
        </p:nvGrpSpPr>
        <p:grpSpPr bwMode="auto">
          <a:xfrm>
            <a:off x="130175" y="3216275"/>
            <a:ext cx="4808538" cy="1119188"/>
            <a:chOff x="130243" y="3316470"/>
            <a:chExt cx="4809243" cy="1118578"/>
          </a:xfrm>
        </p:grpSpPr>
        <p:sp>
          <p:nvSpPr>
            <p:cNvPr id="48174" name="TextBox 7"/>
            <p:cNvSpPr txBox="1">
              <a:spLocks noChangeArrowheads="1"/>
            </p:cNvSpPr>
            <p:nvPr/>
          </p:nvSpPr>
          <p:spPr bwMode="auto">
            <a:xfrm>
              <a:off x="130243" y="3316470"/>
              <a:ext cx="3494796" cy="372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b="1" dirty="0">
                  <a:solidFill>
                    <a:srgbClr val="5596FF"/>
                  </a:solidFill>
                  <a:latin typeface="Calibri" charset="0"/>
                </a:rPr>
                <a:t>API </a:t>
              </a:r>
              <a:r>
                <a:rPr lang="en-US" altLang="en-US" dirty="0">
                  <a:solidFill>
                    <a:srgbClr val="5596FF"/>
                  </a:solidFill>
                  <a:latin typeface="Calibri" charset="0"/>
                </a:rPr>
                <a:t>Connect</a:t>
              </a:r>
            </a:p>
          </p:txBody>
        </p:sp>
        <p:sp>
          <p:nvSpPr>
            <p:cNvPr id="48175" name="Rectangle 11"/>
            <p:cNvSpPr>
              <a:spLocks noChangeArrowheads="1"/>
            </p:cNvSpPr>
            <p:nvPr/>
          </p:nvSpPr>
          <p:spPr bwMode="auto">
            <a:xfrm>
              <a:off x="130243" y="3604051"/>
              <a:ext cx="480924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71513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671513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671513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671513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671513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6715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6715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6715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6715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dirty="0">
                  <a:solidFill>
                    <a:srgbClr val="264A60"/>
                  </a:solidFill>
                  <a:latin typeface="Calibri" charset="0"/>
                </a:rPr>
                <a:t>Create, Run, Manage &amp; Secure new or existing APIs and Microservices in a hybrid deployment with Node.js and Java to power modern digital applications</a:t>
              </a:r>
              <a:endParaRPr lang="en-US" altLang="en-US" sz="1600" b="1" dirty="0">
                <a:solidFill>
                  <a:srgbClr val="264A60"/>
                </a:solidFill>
                <a:latin typeface="Calibri" charset="0"/>
              </a:endParaRPr>
            </a:p>
          </p:txBody>
        </p:sp>
      </p:grpSp>
      <p:sp>
        <p:nvSpPr>
          <p:cNvPr id="48132" name="TextBox 2"/>
          <p:cNvSpPr txBox="1">
            <a:spLocks noChangeArrowheads="1"/>
          </p:cNvSpPr>
          <p:nvPr/>
        </p:nvSpPr>
        <p:spPr bwMode="auto">
          <a:xfrm>
            <a:off x="130175" y="4614863"/>
            <a:ext cx="5789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dirty="0">
                <a:solidFill>
                  <a:srgbClr val="264A60"/>
                </a:solidFill>
                <a:latin typeface="Calibri" charset="0"/>
              </a:rPr>
              <a:t>Use one or all of these components together based on project needs</a:t>
            </a:r>
          </a:p>
        </p:txBody>
      </p:sp>
      <p:sp>
        <p:nvSpPr>
          <p:cNvPr id="481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Light" charset="0"/>
                <a:ea typeface="ＭＳ Ｐゴシック" charset="-128"/>
                <a:cs typeface="Calibri Light" charset="0"/>
              </a:rPr>
              <a:t>Single Gateway for API &amp; Mobile policy enforcement</a:t>
            </a:r>
          </a:p>
        </p:txBody>
      </p:sp>
      <p:grpSp>
        <p:nvGrpSpPr>
          <p:cNvPr id="48134" name="Group 41"/>
          <p:cNvGrpSpPr>
            <a:grpSpLocks/>
          </p:cNvGrpSpPr>
          <p:nvPr/>
        </p:nvGrpSpPr>
        <p:grpSpPr bwMode="auto">
          <a:xfrm>
            <a:off x="6124575" y="1328738"/>
            <a:ext cx="1141413" cy="2903537"/>
            <a:chOff x="6123894" y="1328583"/>
            <a:chExt cx="1141614" cy="2904345"/>
          </a:xfrm>
        </p:grpSpPr>
        <p:cxnSp>
          <p:nvCxnSpPr>
            <p:cNvPr id="35" name="Straight Connector 34"/>
            <p:cNvCxnSpPr/>
            <p:nvPr/>
          </p:nvCxnSpPr>
          <p:spPr>
            <a:xfrm flipH="1" flipV="1">
              <a:off x="6838395" y="1657286"/>
              <a:ext cx="0" cy="2362857"/>
            </a:xfrm>
            <a:prstGeom prst="line">
              <a:avLst/>
            </a:prstGeom>
            <a:ln w="28575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7265508" y="4002677"/>
              <a:ext cx="0" cy="230251"/>
            </a:xfrm>
            <a:prstGeom prst="line">
              <a:avLst/>
            </a:prstGeom>
            <a:ln w="28575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828868" y="4012205"/>
              <a:ext cx="436640" cy="7939"/>
            </a:xfrm>
            <a:prstGeom prst="line">
              <a:avLst/>
            </a:prstGeom>
            <a:ln w="28575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133421" y="1328583"/>
              <a:ext cx="0" cy="335055"/>
            </a:xfrm>
            <a:prstGeom prst="line">
              <a:avLst/>
            </a:prstGeom>
            <a:ln w="28575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23894" y="1665227"/>
              <a:ext cx="716089" cy="0"/>
            </a:xfrm>
            <a:prstGeom prst="line">
              <a:avLst/>
            </a:prstGeom>
            <a:ln w="28575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ounded Rectangle 39"/>
          <p:cNvSpPr/>
          <p:nvPr/>
        </p:nvSpPr>
        <p:spPr>
          <a:xfrm>
            <a:off x="5884863" y="3081338"/>
            <a:ext cx="1252537" cy="4826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DFE9E9"/>
                </a:solidFill>
              </a:rPr>
              <a:t>MobileFirst Foundation</a:t>
            </a:r>
          </a:p>
        </p:txBody>
      </p:sp>
      <p:grpSp>
        <p:nvGrpSpPr>
          <p:cNvPr id="48136" name="Group 4"/>
          <p:cNvGrpSpPr>
            <a:grpSpLocks/>
          </p:cNvGrpSpPr>
          <p:nvPr/>
        </p:nvGrpSpPr>
        <p:grpSpPr bwMode="auto">
          <a:xfrm>
            <a:off x="8358188" y="852488"/>
            <a:ext cx="679450" cy="461962"/>
            <a:chOff x="8358822" y="841954"/>
            <a:chExt cx="679339" cy="462668"/>
          </a:xfrm>
        </p:grpSpPr>
        <p:sp>
          <p:nvSpPr>
            <p:cNvPr id="42" name="Rounded Rectangle 41"/>
            <p:cNvSpPr/>
            <p:nvPr/>
          </p:nvSpPr>
          <p:spPr>
            <a:xfrm>
              <a:off x="8358822" y="841954"/>
              <a:ext cx="679339" cy="462668"/>
            </a:xfrm>
            <a:prstGeom prst="roundRect">
              <a:avLst/>
            </a:prstGeom>
            <a:noFill/>
            <a:ln w="127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168" name="TextBox 50"/>
            <p:cNvSpPr txBox="1">
              <a:spLocks noChangeArrowheads="1"/>
            </p:cNvSpPr>
            <p:nvPr/>
          </p:nvSpPr>
          <p:spPr bwMode="auto">
            <a:xfrm>
              <a:off x="8388359" y="901018"/>
              <a:ext cx="64980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 dirty="0">
                  <a:solidFill>
                    <a:schemeClr val="accent2"/>
                  </a:solidFill>
                </a:rPr>
                <a:t>www</a:t>
              </a:r>
            </a:p>
          </p:txBody>
        </p:sp>
      </p:grpSp>
      <p:pic>
        <p:nvPicPr>
          <p:cNvPr id="48137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866775"/>
            <a:ext cx="48101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8" name="Group 59"/>
          <p:cNvGrpSpPr>
            <a:grpSpLocks/>
          </p:cNvGrpSpPr>
          <p:nvPr/>
        </p:nvGrpSpPr>
        <p:grpSpPr bwMode="auto">
          <a:xfrm>
            <a:off x="6545263" y="896938"/>
            <a:ext cx="736600" cy="371475"/>
            <a:chOff x="7350280" y="924162"/>
            <a:chExt cx="737640" cy="371272"/>
          </a:xfrm>
        </p:grpSpPr>
        <p:grpSp>
          <p:nvGrpSpPr>
            <p:cNvPr id="46" name="Group 250"/>
            <p:cNvGrpSpPr>
              <a:grpSpLocks/>
            </p:cNvGrpSpPr>
            <p:nvPr/>
          </p:nvGrpSpPr>
          <p:grpSpPr bwMode="auto">
            <a:xfrm>
              <a:off x="7350280" y="926542"/>
              <a:ext cx="347066" cy="257035"/>
              <a:chOff x="7418796" y="1787918"/>
              <a:chExt cx="442590" cy="326243"/>
            </a:xfrm>
            <a:noFill/>
          </p:grpSpPr>
          <p:sp>
            <p:nvSpPr>
              <p:cNvPr id="52" name="Teardrop 51"/>
              <p:cNvSpPr/>
              <p:nvPr/>
            </p:nvSpPr>
            <p:spPr bwMode="auto">
              <a:xfrm rot="10800000">
                <a:off x="7467873" y="1809063"/>
                <a:ext cx="305369" cy="305098"/>
              </a:xfrm>
              <a:prstGeom prst="teardrop">
                <a:avLst/>
              </a:prstGeom>
              <a:grp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defTabSz="914400">
                  <a:defRPr/>
                </a:pPr>
                <a:endParaRPr lang="en-US" sz="1100" dirty="0">
                  <a:solidFill>
                    <a:srgbClr val="959F9F"/>
                  </a:solidFill>
                  <a:latin typeface="Helvetica Neue"/>
                  <a:ea typeface="MS PGothic" charset="0"/>
                  <a:cs typeface="Helvetica Neue"/>
                </a:endParaRPr>
              </a:p>
            </p:txBody>
          </p:sp>
          <p:sp>
            <p:nvSpPr>
              <p:cNvPr id="53" name="Rectangle 252"/>
              <p:cNvSpPr>
                <a:spLocks noChangeArrowheads="1"/>
              </p:cNvSpPr>
              <p:nvPr/>
            </p:nvSpPr>
            <p:spPr bwMode="auto">
              <a:xfrm>
                <a:off x="7418796" y="1787918"/>
                <a:ext cx="442590" cy="29298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900" dirty="0">
                    <a:solidFill>
                      <a:srgbClr val="959F9F"/>
                    </a:solidFill>
                    <a:latin typeface="Helvetica Neue"/>
                    <a:ea typeface="Helvetica Neue"/>
                    <a:cs typeface="Helvetica Neue"/>
                  </a:rPr>
                  <a:t>TH</a:t>
                </a:r>
              </a:p>
            </p:txBody>
          </p:sp>
        </p:grpSp>
        <p:sp>
          <p:nvSpPr>
            <p:cNvPr id="48162" name="Oval Callout 254"/>
            <p:cNvSpPr>
              <a:spLocks noChangeArrowheads="1"/>
            </p:cNvSpPr>
            <p:nvPr/>
          </p:nvSpPr>
          <p:spPr bwMode="auto">
            <a:xfrm flipH="1">
              <a:off x="7773193" y="952127"/>
              <a:ext cx="238139" cy="23978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FFFFFF"/>
            </a:solidFill>
            <a:ln w="9525">
              <a:solidFill>
                <a:srgbClr val="6D7777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00"/>
              <a:endParaRPr lang="en-US" altLang="en-US" sz="1100" dirty="0">
                <a:solidFill>
                  <a:srgbClr val="959F9F"/>
                </a:solidFill>
                <a:latin typeface="Helvetica Neue" charset="0"/>
              </a:endParaRPr>
            </a:p>
          </p:txBody>
        </p:sp>
        <p:sp>
          <p:nvSpPr>
            <p:cNvPr id="48163" name="Rectangle 255"/>
            <p:cNvSpPr>
              <a:spLocks noChangeArrowheads="1"/>
            </p:cNvSpPr>
            <p:nvPr/>
          </p:nvSpPr>
          <p:spPr bwMode="auto">
            <a:xfrm>
              <a:off x="7736542" y="924162"/>
              <a:ext cx="35137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900" dirty="0">
                  <a:solidFill>
                    <a:srgbClr val="959F9F"/>
                  </a:solidFill>
                  <a:latin typeface="Helvetica Neue" charset="0"/>
                </a:rPr>
                <a:t>GS</a:t>
              </a:r>
            </a:p>
          </p:txBody>
        </p:sp>
        <p:grpSp>
          <p:nvGrpSpPr>
            <p:cNvPr id="48164" name="Group 256"/>
            <p:cNvGrpSpPr>
              <a:grpSpLocks/>
            </p:cNvGrpSpPr>
            <p:nvPr/>
          </p:nvGrpSpPr>
          <p:grpSpPr bwMode="auto">
            <a:xfrm>
              <a:off x="7579766" y="1028879"/>
              <a:ext cx="297886" cy="266555"/>
              <a:chOff x="7682989" y="1947446"/>
              <a:chExt cx="381646" cy="338554"/>
            </a:xfrm>
          </p:grpSpPr>
          <p:sp>
            <p:nvSpPr>
              <p:cNvPr id="48165" name="Plaque 257"/>
              <p:cNvSpPr>
                <a:spLocks noChangeArrowheads="1"/>
              </p:cNvSpPr>
              <p:nvPr/>
            </p:nvSpPr>
            <p:spPr bwMode="auto">
              <a:xfrm>
                <a:off x="7696200" y="1981200"/>
                <a:ext cx="304800" cy="304800"/>
              </a:xfrm>
              <a:prstGeom prst="plaque">
                <a:avLst>
                  <a:gd name="adj" fmla="val 29167"/>
                </a:avLst>
              </a:prstGeom>
              <a:solidFill>
                <a:srgbClr val="FFFFFF"/>
              </a:solidFill>
              <a:ln w="9525">
                <a:solidFill>
                  <a:srgbClr val="6D7777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defTabSz="914400"/>
                <a:endParaRPr lang="en-US" altLang="en-US" sz="1100" dirty="0">
                  <a:solidFill>
                    <a:srgbClr val="959F9F"/>
                  </a:solidFill>
                  <a:latin typeface="Helvetica Neue" charset="0"/>
                </a:endParaRPr>
              </a:p>
            </p:txBody>
          </p:sp>
          <p:sp>
            <p:nvSpPr>
              <p:cNvPr id="48166" name="Rectangle 258"/>
              <p:cNvSpPr>
                <a:spLocks noChangeArrowheads="1"/>
              </p:cNvSpPr>
              <p:nvPr/>
            </p:nvSpPr>
            <p:spPr bwMode="auto">
              <a:xfrm>
                <a:off x="7682989" y="1947446"/>
                <a:ext cx="381646" cy="293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900" dirty="0">
                    <a:solidFill>
                      <a:srgbClr val="959F9F"/>
                    </a:solidFill>
                    <a:latin typeface="Helvetica Neue" charset="0"/>
                  </a:rPr>
                  <a:t>IN</a:t>
                </a:r>
              </a:p>
            </p:txBody>
          </p:sp>
        </p:grpSp>
      </p:grpSp>
      <p:grpSp>
        <p:nvGrpSpPr>
          <p:cNvPr id="48139" name="Group 45"/>
          <p:cNvGrpSpPr>
            <a:grpSpLocks/>
          </p:cNvGrpSpPr>
          <p:nvPr/>
        </p:nvGrpSpPr>
        <p:grpSpPr bwMode="auto">
          <a:xfrm>
            <a:off x="6811963" y="1225550"/>
            <a:ext cx="573087" cy="3006725"/>
            <a:chOff x="6812686" y="1225215"/>
            <a:chExt cx="573004" cy="3007713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7376166" y="1461831"/>
              <a:ext cx="0" cy="2771097"/>
            </a:xfrm>
            <a:prstGeom prst="line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6828559" y="1225215"/>
              <a:ext cx="0" cy="236616"/>
            </a:xfrm>
            <a:prstGeom prst="line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812686" y="1461831"/>
              <a:ext cx="573004" cy="0"/>
            </a:xfrm>
            <a:prstGeom prst="line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40" name="Group 109"/>
          <p:cNvGrpSpPr>
            <a:grpSpLocks/>
          </p:cNvGrpSpPr>
          <p:nvPr/>
        </p:nvGrpSpPr>
        <p:grpSpPr bwMode="auto">
          <a:xfrm flipH="1">
            <a:off x="7570788" y="1268413"/>
            <a:ext cx="385762" cy="2971800"/>
            <a:chOff x="6812686" y="1225215"/>
            <a:chExt cx="573004" cy="2997627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7376258" y="1450997"/>
              <a:ext cx="0" cy="2771845"/>
            </a:xfrm>
            <a:prstGeom prst="line">
              <a:avLst/>
            </a:prstGeom>
            <a:ln w="28575" cmpd="sng">
              <a:solidFill>
                <a:srgbClr val="80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829192" y="1225215"/>
              <a:ext cx="0" cy="236992"/>
            </a:xfrm>
            <a:prstGeom prst="line">
              <a:avLst/>
            </a:prstGeom>
            <a:ln w="28575" cmpd="sng">
              <a:solidFill>
                <a:srgbClr val="80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12686" y="1462207"/>
              <a:ext cx="573004" cy="0"/>
            </a:xfrm>
            <a:prstGeom prst="line">
              <a:avLst/>
            </a:prstGeom>
            <a:ln w="28575" cmpd="sng">
              <a:solidFill>
                <a:srgbClr val="80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41" name="Group 47"/>
          <p:cNvGrpSpPr>
            <a:grpSpLocks/>
          </p:cNvGrpSpPr>
          <p:nvPr/>
        </p:nvGrpSpPr>
        <p:grpSpPr bwMode="auto">
          <a:xfrm>
            <a:off x="7537450" y="889000"/>
            <a:ext cx="625475" cy="439738"/>
            <a:chOff x="7704921" y="799553"/>
            <a:chExt cx="625474" cy="439342"/>
          </a:xfrm>
        </p:grpSpPr>
        <p:sp>
          <p:nvSpPr>
            <p:cNvPr id="48148" name="Oval 124"/>
            <p:cNvSpPr>
              <a:spLocks noChangeArrowheads="1"/>
            </p:cNvSpPr>
            <p:nvPr/>
          </p:nvSpPr>
          <p:spPr bwMode="auto">
            <a:xfrm>
              <a:off x="7949395" y="898376"/>
              <a:ext cx="381000" cy="340519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325C8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00"/>
              <a:endParaRPr lang="en-US" altLang="en-US" sz="1600" dirty="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48149" name="Oval 125"/>
            <p:cNvSpPr>
              <a:spLocks noChangeArrowheads="1"/>
            </p:cNvSpPr>
            <p:nvPr/>
          </p:nvSpPr>
          <p:spPr bwMode="auto">
            <a:xfrm>
              <a:off x="7827158" y="799553"/>
              <a:ext cx="381000" cy="340519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325C8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00"/>
              <a:endParaRPr lang="en-US" altLang="en-US" sz="1600" dirty="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48150" name="Oval 126"/>
            <p:cNvSpPr>
              <a:spLocks noChangeArrowheads="1"/>
            </p:cNvSpPr>
            <p:nvPr/>
          </p:nvSpPr>
          <p:spPr bwMode="auto">
            <a:xfrm>
              <a:off x="7704921" y="919806"/>
              <a:ext cx="327025" cy="308372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325C8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00"/>
              <a:endParaRPr lang="en-US" altLang="en-US" sz="1600" dirty="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48151" name="Oval 128"/>
            <p:cNvSpPr>
              <a:spLocks noChangeArrowheads="1"/>
            </p:cNvSpPr>
            <p:nvPr/>
          </p:nvSpPr>
          <p:spPr bwMode="auto">
            <a:xfrm rot="-4570763">
              <a:off x="8004958" y="858291"/>
              <a:ext cx="242888" cy="3444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00"/>
              <a:endParaRPr lang="en-US" altLang="en-US" sz="1600" dirty="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48152" name="Oval 123"/>
            <p:cNvSpPr>
              <a:spLocks noChangeArrowheads="1"/>
            </p:cNvSpPr>
            <p:nvPr/>
          </p:nvSpPr>
          <p:spPr bwMode="auto">
            <a:xfrm rot="409735">
              <a:off x="7852559" y="835272"/>
              <a:ext cx="287337" cy="25479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00"/>
              <a:endParaRPr lang="en-US" altLang="en-US" sz="1600" dirty="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48153" name="Oval 121"/>
            <p:cNvSpPr>
              <a:spLocks noChangeArrowheads="1"/>
            </p:cNvSpPr>
            <p:nvPr/>
          </p:nvSpPr>
          <p:spPr bwMode="auto">
            <a:xfrm rot="-3364057">
              <a:off x="7969438" y="898177"/>
              <a:ext cx="244078" cy="3444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00"/>
              <a:endParaRPr lang="en-US" altLang="en-US" sz="1600" dirty="0">
                <a:solidFill>
                  <a:srgbClr val="000000"/>
                </a:solidFill>
                <a:latin typeface="Helvetica Neue" charset="0"/>
              </a:endParaRPr>
            </a:p>
          </p:txBody>
        </p:sp>
        <p:sp>
          <p:nvSpPr>
            <p:cNvPr id="48154" name="Rectangle 118"/>
            <p:cNvSpPr>
              <a:spLocks noChangeArrowheads="1"/>
            </p:cNvSpPr>
            <p:nvPr/>
          </p:nvSpPr>
          <p:spPr bwMode="auto">
            <a:xfrm>
              <a:off x="7743648" y="910919"/>
              <a:ext cx="56087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100" dirty="0">
                  <a:solidFill>
                    <a:srgbClr val="2A7DC0"/>
                  </a:solidFill>
                  <a:latin typeface="Helvetica Neue" charset="0"/>
                </a:rPr>
                <a:t>Cloud</a:t>
              </a:r>
            </a:p>
          </p:txBody>
        </p:sp>
      </p:grpSp>
      <p:grpSp>
        <p:nvGrpSpPr>
          <p:cNvPr id="48142" name="Group 113"/>
          <p:cNvGrpSpPr>
            <a:grpSpLocks/>
          </p:cNvGrpSpPr>
          <p:nvPr/>
        </p:nvGrpSpPr>
        <p:grpSpPr bwMode="auto">
          <a:xfrm flipH="1">
            <a:off x="7748588" y="1317625"/>
            <a:ext cx="838200" cy="3027363"/>
            <a:chOff x="6812686" y="918699"/>
            <a:chExt cx="573004" cy="3314229"/>
          </a:xfrm>
        </p:grpSpPr>
        <p:cxnSp>
          <p:nvCxnSpPr>
            <p:cNvPr id="82" name="Straight Connector 81"/>
            <p:cNvCxnSpPr/>
            <p:nvPr/>
          </p:nvCxnSpPr>
          <p:spPr>
            <a:xfrm flipV="1">
              <a:off x="7375923" y="1460932"/>
              <a:ext cx="0" cy="2771996"/>
            </a:xfrm>
            <a:prstGeom prst="line">
              <a:avLst/>
            </a:prstGeom>
            <a:ln w="28575" cmpd="sng">
              <a:solidFill>
                <a:srgbClr val="F37F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6821368" y="918699"/>
              <a:ext cx="0" cy="552661"/>
            </a:xfrm>
            <a:prstGeom prst="line">
              <a:avLst/>
            </a:prstGeom>
            <a:ln w="28575" cmpd="sng">
              <a:solidFill>
                <a:srgbClr val="F37F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812686" y="1460932"/>
              <a:ext cx="573004" cy="0"/>
            </a:xfrm>
            <a:prstGeom prst="line">
              <a:avLst/>
            </a:prstGeom>
            <a:ln w="28575" cmpd="sng">
              <a:solidFill>
                <a:srgbClr val="F37F2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ounded Rectangle 84"/>
          <p:cNvSpPr/>
          <p:nvPr/>
        </p:nvSpPr>
        <p:spPr>
          <a:xfrm>
            <a:off x="6251575" y="2235200"/>
            <a:ext cx="1693863" cy="36353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DFE9E9"/>
                </a:solidFill>
              </a:rPr>
              <a:t>DataPower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7123113" y="4227513"/>
            <a:ext cx="965200" cy="4826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DFE9E9"/>
                </a:solidFill>
              </a:rPr>
              <a:t>API Connect</a:t>
            </a:r>
          </a:p>
        </p:txBody>
      </p:sp>
    </p:spTree>
    <p:extLst>
      <p:ext uri="{BB962C8B-B14F-4D97-AF65-F5344CB8AC3E}">
        <p14:creationId xmlns:p14="http://schemas.microsoft.com/office/powerpoint/2010/main" val="12762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 bwMode="auto">
          <a:xfrm>
            <a:off x="479425" y="1997075"/>
            <a:ext cx="2633663" cy="996950"/>
          </a:xfrm>
          <a:prstGeom prst="roundRect">
            <a:avLst/>
          </a:prstGeom>
          <a:solidFill>
            <a:srgbClr val="69FF5D">
              <a:alpha val="5000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  <a:latin typeface="Calibri"/>
                <a:cs typeface="Calibri"/>
              </a:rPr>
              <a:t>ISAM Proxy Module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000" dirty="0">
                <a:solidFill>
                  <a:schemeClr val="tx1"/>
                </a:solidFill>
                <a:latin typeface="Calibri"/>
                <a:cs typeface="Calibri"/>
              </a:rPr>
              <a:t>User access control, session management, web SSO enforcement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000" dirty="0">
                <a:solidFill>
                  <a:schemeClr val="tx1"/>
                </a:solidFill>
                <a:latin typeface="Calibri"/>
                <a:cs typeface="Calibri"/>
              </a:rPr>
              <a:t>Advanced mobile security: mobile SSO, context-based access, one-time password, multi-factor authn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sz="10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endParaRPr lang="en-US" sz="10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endParaRPr lang="en-US" sz="1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3260725" y="2006600"/>
            <a:ext cx="2622550" cy="987425"/>
          </a:xfrm>
          <a:prstGeom prst="roundRect">
            <a:avLst/>
          </a:prstGeom>
          <a:solidFill>
            <a:srgbClr val="66CCFF">
              <a:alpha val="5000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  <a:latin typeface="Calibri"/>
                <a:cs typeface="Calibri"/>
              </a:rPr>
              <a:t>Application Optimization</a:t>
            </a:r>
          </a:p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  <a:latin typeface="Calibri"/>
                <a:cs typeface="Calibri"/>
              </a:rPr>
              <a:t>Module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000" dirty="0">
                <a:solidFill>
                  <a:schemeClr val="tx1"/>
                </a:solidFill>
                <a:latin typeface="Calibri"/>
                <a:cs typeface="Calibri"/>
              </a:rPr>
              <a:t>Frontend self-balancing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000" dirty="0">
                <a:solidFill>
                  <a:schemeClr val="tx1"/>
                </a:solidFill>
                <a:latin typeface="Calibri"/>
                <a:cs typeface="Calibri"/>
              </a:rPr>
              <a:t>Backend intelligent load distribution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000" dirty="0">
                <a:solidFill>
                  <a:schemeClr val="tx1"/>
                </a:solidFill>
                <a:latin typeface="Calibri"/>
                <a:cs typeface="Calibri"/>
              </a:rPr>
              <a:t>Session affinity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000" dirty="0">
                <a:solidFill>
                  <a:schemeClr val="tx1"/>
                </a:solidFill>
                <a:latin typeface="Calibri"/>
                <a:cs typeface="Calibri"/>
              </a:rPr>
              <a:t>z Sysplex Distributor integration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sz="1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sz="10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endParaRPr lang="en-US" sz="10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endParaRPr lang="en-US" sz="1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6046788" y="2011363"/>
            <a:ext cx="2633662" cy="982662"/>
          </a:xfrm>
          <a:prstGeom prst="roundRect">
            <a:avLst/>
          </a:prstGeom>
          <a:solidFill>
            <a:srgbClr val="FF9999">
              <a:alpha val="5000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  <a:latin typeface="Calibri"/>
                <a:cs typeface="Calibri"/>
              </a:rPr>
              <a:t>Integration </a:t>
            </a:r>
          </a:p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  <a:latin typeface="Calibri"/>
                <a:cs typeface="Calibri"/>
              </a:rPr>
              <a:t>Module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000" dirty="0">
                <a:solidFill>
                  <a:schemeClr val="tx1"/>
                </a:solidFill>
                <a:latin typeface="Calibri"/>
                <a:cs typeface="Calibri"/>
              </a:rPr>
              <a:t>Any-to-Any message transformation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000" dirty="0">
                <a:solidFill>
                  <a:schemeClr val="tx1"/>
                </a:solidFill>
                <a:latin typeface="Calibri"/>
                <a:cs typeface="Calibri"/>
              </a:rPr>
              <a:t>Database connectivity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000" dirty="0">
                <a:solidFill>
                  <a:schemeClr val="tx1"/>
                </a:solidFill>
                <a:latin typeface="Calibri"/>
                <a:cs typeface="Calibri"/>
              </a:rPr>
              <a:t>Mainframe IMS connectivity</a:t>
            </a:r>
          </a:p>
          <a:p>
            <a:pPr algn="ctr">
              <a:defRPr/>
            </a:pPr>
            <a:endParaRPr lang="en-US" sz="10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endParaRPr lang="en-US" sz="1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1884363" y="855663"/>
            <a:ext cx="2633662" cy="1087437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  <a:latin typeface="Calibri"/>
                <a:cs typeface="Calibri"/>
              </a:rPr>
              <a:t>B2B Module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900" dirty="0">
                <a:solidFill>
                  <a:schemeClr val="tx1"/>
                </a:solidFill>
                <a:latin typeface="Calibri"/>
                <a:cs typeface="Calibri"/>
              </a:rPr>
              <a:t>B2B DMZ gateway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900" dirty="0">
                <a:solidFill>
                  <a:schemeClr val="tx1"/>
                </a:solidFill>
                <a:latin typeface="Calibri"/>
                <a:cs typeface="Calibri"/>
              </a:rPr>
              <a:t>EDIINT </a:t>
            </a:r>
            <a:r>
              <a:rPr lang="en-US" sz="900" dirty="0" smtClean="0">
                <a:solidFill>
                  <a:schemeClr val="tx1"/>
                </a:solidFill>
                <a:latin typeface="Calibri"/>
                <a:cs typeface="Calibri"/>
              </a:rPr>
              <a:t>AS1,AS2,AS3,AS4,ebXML</a:t>
            </a:r>
            <a:endParaRPr lang="en-US" sz="9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900" dirty="0">
                <a:solidFill>
                  <a:schemeClr val="tx1"/>
                </a:solidFill>
                <a:latin typeface="Calibri"/>
                <a:cs typeface="Calibri"/>
              </a:rPr>
              <a:t>Partner profile management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900" dirty="0">
                <a:solidFill>
                  <a:schemeClr val="tx1"/>
                </a:solidFill>
                <a:latin typeface="Calibri"/>
                <a:cs typeface="Calibri"/>
              </a:rPr>
              <a:t>B2B transaction viewer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900" dirty="0">
                <a:solidFill>
                  <a:schemeClr val="tx1"/>
                </a:solidFill>
                <a:latin typeface="Calibri"/>
                <a:cs typeface="Calibri"/>
              </a:rPr>
              <a:t>Any-to-Any message transformation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900" dirty="0">
                <a:solidFill>
                  <a:schemeClr val="tx1"/>
                </a:solidFill>
                <a:latin typeface="Calibri"/>
                <a:cs typeface="Calibri"/>
              </a:rPr>
              <a:t>Database connectivity</a:t>
            </a:r>
          </a:p>
          <a:p>
            <a:pPr>
              <a:defRPr/>
            </a:pPr>
            <a:endParaRPr lang="en-US" sz="10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endParaRPr lang="en-US" sz="1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4659313" y="855663"/>
            <a:ext cx="2633662" cy="1087437"/>
          </a:xfrm>
          <a:prstGeom prst="roundRect">
            <a:avLst/>
          </a:prstGeom>
          <a:solidFill>
            <a:srgbClr val="FFFF99">
              <a:alpha val="49804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  <a:latin typeface="Calibri"/>
                <a:cs typeface="Calibri"/>
              </a:rPr>
              <a:t>TIBCO EMS</a:t>
            </a:r>
          </a:p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  <a:latin typeface="Calibri"/>
                <a:cs typeface="Calibri"/>
              </a:rPr>
              <a:t>Module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000" dirty="0">
                <a:solidFill>
                  <a:schemeClr val="tx1"/>
                </a:solidFill>
                <a:latin typeface="Calibri"/>
                <a:cs typeface="Calibri"/>
              </a:rPr>
              <a:t>Integrate with TIBCO EMS messaging middleware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000" dirty="0">
                <a:solidFill>
                  <a:schemeClr val="tx1"/>
                </a:solidFill>
                <a:latin typeface="Calibri"/>
                <a:cs typeface="Calibri"/>
              </a:rPr>
              <a:t>Support for queues &amp; topics</a:t>
            </a:r>
          </a:p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000" dirty="0">
                <a:solidFill>
                  <a:schemeClr val="tx1"/>
                </a:solidFill>
                <a:latin typeface="Calibri"/>
                <a:cs typeface="Calibri"/>
              </a:rPr>
              <a:t>Load balancing &amp; fault-tolerance</a:t>
            </a:r>
          </a:p>
          <a:p>
            <a:pPr>
              <a:defRPr/>
            </a:pPr>
            <a:endParaRPr lang="en-US" sz="10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endParaRPr lang="en-US" sz="1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16390" name="Group 1"/>
          <p:cNvGrpSpPr>
            <a:grpSpLocks/>
          </p:cNvGrpSpPr>
          <p:nvPr/>
        </p:nvGrpSpPr>
        <p:grpSpPr bwMode="auto">
          <a:xfrm>
            <a:off x="441325" y="3048000"/>
            <a:ext cx="8261350" cy="2025650"/>
            <a:chOff x="537811" y="4301107"/>
            <a:chExt cx="8099515" cy="2092033"/>
          </a:xfrm>
        </p:grpSpPr>
        <p:sp>
          <p:nvSpPr>
            <p:cNvPr id="4" name="Rectangle 3"/>
            <p:cNvSpPr/>
            <p:nvPr/>
          </p:nvSpPr>
          <p:spPr>
            <a:xfrm>
              <a:off x="537811" y="4301107"/>
              <a:ext cx="8099515" cy="2092033"/>
            </a:xfrm>
            <a:prstGeom prst="rect">
              <a:avLst/>
            </a:prstGeom>
            <a:solidFill>
              <a:srgbClr val="008ABF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/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Calibri"/>
                  <a:cs typeface="Calibri"/>
                </a:rPr>
                <a:t>IBM DataPower Gateway (Base)</a:t>
              </a: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559601" y="4648686"/>
              <a:ext cx="2006202" cy="1744454"/>
            </a:xfrm>
            <a:prstGeom prst="rect">
              <a:avLst/>
            </a:prstGeom>
            <a:solidFill>
              <a:srgbClr val="FFFFFF">
                <a:alpha val="74901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latin typeface="Calibri"/>
                  <a:cs typeface="Calibri"/>
                </a:rPr>
                <a:t>Secure</a:t>
              </a:r>
              <a:endParaRPr lang="en-US" b="1" dirty="0">
                <a:latin typeface="Calibri"/>
                <a:cs typeface="Calibri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latin typeface="Calibri"/>
                  <a:cs typeface="Calibri"/>
                </a:rPr>
                <a:t>Authentication, authorization</a:t>
              </a:r>
              <a:endParaRPr lang="en-US" sz="1000" dirty="0">
                <a:latin typeface="Calibri"/>
                <a:cs typeface="Calibri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>
                  <a:latin typeface="Calibri"/>
                  <a:cs typeface="Calibri"/>
                </a:rPr>
                <a:t>Security token </a:t>
              </a:r>
              <a:r>
                <a:rPr lang="en-US" sz="1000" dirty="0" smtClean="0">
                  <a:latin typeface="Calibri"/>
                  <a:cs typeface="Calibri"/>
                </a:rPr>
                <a:t>translation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latin typeface="Calibri"/>
                  <a:cs typeface="Calibri"/>
                </a:rPr>
                <a:t>Service / API virtualization</a:t>
              </a:r>
              <a:endParaRPr lang="en-US" sz="1000" dirty="0">
                <a:latin typeface="Calibri"/>
                <a:cs typeface="Calibri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>
                  <a:latin typeface="Calibri"/>
                  <a:cs typeface="Calibri"/>
                </a:rPr>
                <a:t>Threat protection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latin typeface="Calibri"/>
                  <a:cs typeface="Calibri"/>
                </a:rPr>
                <a:t>Message schema </a:t>
              </a:r>
              <a:r>
                <a:rPr lang="en-US" sz="1000" dirty="0">
                  <a:latin typeface="Calibri"/>
                  <a:cs typeface="Calibri"/>
                </a:rPr>
                <a:t>validation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>
                  <a:latin typeface="Calibri"/>
                  <a:cs typeface="Calibri"/>
                </a:rPr>
                <a:t>Message </a:t>
              </a:r>
              <a:r>
                <a:rPr lang="en-US" sz="1000" dirty="0" smtClean="0">
                  <a:latin typeface="Calibri"/>
                  <a:cs typeface="Calibri"/>
                </a:rPr>
                <a:t>filtering</a:t>
              </a:r>
              <a:endParaRPr lang="en-US" sz="1000" dirty="0">
                <a:latin typeface="Calibri"/>
                <a:cs typeface="Calibri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>
                  <a:latin typeface="Calibri"/>
                  <a:cs typeface="Calibri"/>
                </a:rPr>
                <a:t>Message digital signature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>
                  <a:latin typeface="Calibri"/>
                  <a:cs typeface="Calibri"/>
                </a:rPr>
                <a:t>Message encryption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>
                  <a:latin typeface="Calibri"/>
                  <a:cs typeface="Calibri"/>
                </a:rPr>
                <a:t>AV scanning integration</a:t>
              </a: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2600044" y="4648686"/>
              <a:ext cx="1987525" cy="1744454"/>
            </a:xfrm>
            <a:prstGeom prst="rect">
              <a:avLst/>
            </a:prstGeom>
            <a:solidFill>
              <a:srgbClr val="FFFFFF">
                <a:alpha val="74901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latin typeface="Calibri"/>
                  <a:cs typeface="Calibri"/>
                </a:rPr>
                <a:t>Integrate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latin typeface="Calibri"/>
                  <a:cs typeface="Calibri"/>
                </a:rPr>
                <a:t>Transport </a:t>
              </a:r>
              <a:r>
                <a:rPr lang="en-US" sz="1000" dirty="0">
                  <a:latin typeface="Calibri"/>
                  <a:cs typeface="Calibri"/>
                </a:rPr>
                <a:t>protocol bridging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latin typeface="Calibri"/>
                  <a:cs typeface="Calibri"/>
                </a:rPr>
                <a:t>Any-to-any message transformation 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latin typeface="Calibri"/>
                  <a:cs typeface="Calibri"/>
                </a:rPr>
                <a:t>Message enrichment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latin typeface="Calibri"/>
                  <a:cs typeface="Calibri"/>
                </a:rPr>
                <a:t>Database connectivity</a:t>
              </a:r>
              <a:endParaRPr lang="en-US" sz="1000" dirty="0">
                <a:latin typeface="Calibri"/>
                <a:cs typeface="Calibri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latin typeface="Calibri"/>
                  <a:cs typeface="Calibri"/>
                </a:rPr>
                <a:t>Mainframe connectivity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latin typeface="Calibri"/>
                  <a:cs typeface="Calibri"/>
                </a:rPr>
                <a:t>B2B partner connectivity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latin typeface="Calibri"/>
                  <a:cs typeface="Calibri"/>
                </a:rPr>
                <a:t>Hybrid cloud connectivity</a:t>
              </a:r>
              <a:endParaRPr lang="en-US" sz="1000" dirty="0">
                <a:latin typeface="Calibri"/>
                <a:cs typeface="Calibri"/>
              </a:endParaRPr>
            </a:p>
            <a:p>
              <a:pPr algn="ctr">
                <a:defRPr/>
              </a:pP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4618697" y="4648686"/>
              <a:ext cx="1987526" cy="1744454"/>
            </a:xfrm>
            <a:prstGeom prst="rect">
              <a:avLst/>
            </a:prstGeom>
            <a:solidFill>
              <a:srgbClr val="FFFFFF">
                <a:alpha val="74901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b="1" dirty="0">
                  <a:latin typeface="Calibri"/>
                  <a:cs typeface="Calibri"/>
                </a:rPr>
                <a:t>Control &amp; Manage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latin typeface="Calibri"/>
                  <a:cs typeface="Calibri"/>
                </a:rPr>
                <a:t>Quota &amp; rate enforcement</a:t>
              </a:r>
              <a:endParaRPr lang="en-US" sz="1000" dirty="0">
                <a:latin typeface="Calibri"/>
                <a:cs typeface="Calibri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>
                  <a:latin typeface="Calibri"/>
                  <a:cs typeface="Calibri"/>
                </a:rPr>
                <a:t>Content-based routing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>
                  <a:latin typeface="Calibri"/>
                  <a:cs typeface="Calibri"/>
                </a:rPr>
                <a:t>Message </a:t>
              </a:r>
              <a:r>
                <a:rPr lang="en-US" sz="1000" dirty="0" smtClean="0">
                  <a:latin typeface="Calibri"/>
                  <a:cs typeface="Calibri"/>
                </a:rPr>
                <a:t>accounting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latin typeface="Calibri"/>
                  <a:cs typeface="Calibri"/>
                </a:rPr>
                <a:t>B2B partner management</a:t>
              </a:r>
              <a:endParaRPr lang="en-US" sz="1000" dirty="0">
                <a:latin typeface="Calibri"/>
                <a:cs typeface="Calibri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>
                  <a:latin typeface="Calibri"/>
                  <a:cs typeface="Calibri"/>
                </a:rPr>
                <a:t>Integration w/ </a:t>
              </a:r>
              <a:r>
                <a:rPr lang="en-US" sz="1000" dirty="0" smtClean="0">
                  <a:latin typeface="Calibri"/>
                  <a:cs typeface="Calibri"/>
                </a:rPr>
                <a:t>governance, management </a:t>
              </a:r>
              <a:r>
                <a:rPr lang="en-US" sz="1000" dirty="0">
                  <a:latin typeface="Calibri"/>
                  <a:cs typeface="Calibri"/>
                </a:rPr>
                <a:t>&amp; </a:t>
              </a:r>
              <a:r>
                <a:rPr lang="en-US" sz="1000" dirty="0" smtClean="0">
                  <a:latin typeface="Calibri"/>
                  <a:cs typeface="Calibri"/>
                </a:rPr>
                <a:t>monitoring platforms </a:t>
              </a:r>
              <a:r>
                <a:rPr lang="en-US" sz="1000" dirty="0">
                  <a:latin typeface="Calibri"/>
                  <a:cs typeface="Calibri"/>
                </a:rPr>
                <a:t>including IBM </a:t>
              </a:r>
              <a:r>
                <a:rPr lang="en-US" sz="1000" dirty="0" smtClean="0">
                  <a:latin typeface="Calibri"/>
                  <a:cs typeface="Calibri"/>
                </a:rPr>
                <a:t>API Connect &amp; WSRR for policy enforcement</a:t>
              </a:r>
              <a:endParaRPr lang="en-US" sz="1000" dirty="0">
                <a:latin typeface="Calibri"/>
                <a:cs typeface="Calibri"/>
              </a:endParaRPr>
            </a:p>
            <a:p>
              <a:pPr algn="ctr">
                <a:defRPr/>
              </a:pP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6628012" y="4648686"/>
              <a:ext cx="1987525" cy="1744454"/>
            </a:xfrm>
            <a:prstGeom prst="rect">
              <a:avLst/>
            </a:prstGeom>
            <a:solidFill>
              <a:srgbClr val="FFFFFF">
                <a:alpha val="74901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latin typeface="Calibri"/>
                  <a:cs typeface="Calibri"/>
                </a:rPr>
                <a:t>Optimize &amp; Offload</a:t>
              </a:r>
              <a:endParaRPr lang="en-US" b="1" dirty="0">
                <a:latin typeface="Calibri"/>
                <a:cs typeface="Calibri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latin typeface="Calibri"/>
                  <a:cs typeface="Calibri"/>
                </a:rPr>
                <a:t>HTTP/2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latin typeface="Calibri"/>
                  <a:cs typeface="Calibri"/>
                </a:rPr>
                <a:t>SSL </a:t>
              </a:r>
              <a:r>
                <a:rPr lang="en-US" sz="1000" dirty="0">
                  <a:latin typeface="Calibri"/>
                  <a:cs typeface="Calibri"/>
                </a:rPr>
                <a:t>/ TLS offload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>
                  <a:latin typeface="Calibri"/>
                  <a:cs typeface="Calibri"/>
                </a:rPr>
                <a:t>Hardware accelerated </a:t>
              </a:r>
              <a:r>
                <a:rPr lang="en-US" sz="1000" dirty="0" smtClean="0">
                  <a:latin typeface="Calibri"/>
                  <a:cs typeface="Calibri"/>
                </a:rPr>
                <a:t>crypto*</a:t>
              </a:r>
              <a:endParaRPr lang="en-US" sz="1000" dirty="0">
                <a:latin typeface="Calibri"/>
                <a:cs typeface="Calibri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>
                  <a:latin typeface="Calibri"/>
                  <a:cs typeface="Calibri"/>
                </a:rPr>
                <a:t>JSON, XML offload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>
                  <a:latin typeface="Calibri"/>
                  <a:cs typeface="Calibri"/>
                </a:rPr>
                <a:t>JavaScript, JSONiq, XSLT, XQuery acceleration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latin typeface="Calibri"/>
                  <a:cs typeface="Calibri"/>
                </a:rPr>
                <a:t>Local response caching</a:t>
              </a: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latin typeface="Calibri"/>
                  <a:cs typeface="Calibri"/>
                </a:rPr>
                <a:t>Distributed caching with WXS</a:t>
              </a:r>
              <a:endParaRPr lang="en-US" sz="1000" dirty="0">
                <a:latin typeface="Calibri"/>
                <a:cs typeface="Calibri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  <a:defRPr/>
              </a:pPr>
              <a:r>
                <a:rPr lang="en-US" sz="1000" dirty="0" smtClean="0">
                  <a:latin typeface="Calibri"/>
                  <a:cs typeface="Calibri"/>
                </a:rPr>
                <a:t>Backend load </a:t>
              </a:r>
              <a:r>
                <a:rPr lang="en-US" sz="1000" dirty="0">
                  <a:latin typeface="Calibri"/>
                  <a:cs typeface="Calibri"/>
                </a:rPr>
                <a:t>balancing</a:t>
              </a:r>
            </a:p>
            <a:p>
              <a:pPr algn="ctr">
                <a:defRPr/>
              </a:pPr>
              <a:endParaRPr lang="en-US" sz="1000" dirty="0">
                <a:latin typeface="Calibri"/>
                <a:cs typeface="Calibri"/>
              </a:endParaRPr>
            </a:p>
          </p:txBody>
        </p:sp>
      </p:grpSp>
      <p:sp>
        <p:nvSpPr>
          <p:cNvPr id="1639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Light" charset="0"/>
                <a:ea typeface="ＭＳ Ｐゴシック" charset="-128"/>
                <a:cs typeface="Calibri Light" charset="0"/>
              </a:rPr>
              <a:t>Single, modular &amp; extensible Gateway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293688" y="53975"/>
            <a:ext cx="8393112" cy="471488"/>
          </a:xfrm>
        </p:spPr>
        <p:txBody>
          <a:bodyPr/>
          <a:lstStyle/>
          <a:p>
            <a:r>
              <a:rPr lang="en-US" altLang="en-US" dirty="0">
                <a:latin typeface="Calibri Light" charset="0"/>
                <a:ea typeface="ＭＳ Ｐゴシック" charset="-128"/>
                <a:cs typeface="Calibri Light" charset="0"/>
              </a:rPr>
              <a:t>Available Form Factors: Deploy Anywhere </a:t>
            </a:r>
          </a:p>
        </p:txBody>
      </p:sp>
      <p:grpSp>
        <p:nvGrpSpPr>
          <p:cNvPr id="19458" name="Group 4"/>
          <p:cNvGrpSpPr>
            <a:grpSpLocks/>
          </p:cNvGrpSpPr>
          <p:nvPr/>
        </p:nvGrpSpPr>
        <p:grpSpPr bwMode="auto">
          <a:xfrm>
            <a:off x="0" y="514350"/>
            <a:ext cx="9144000" cy="228600"/>
            <a:chOff x="0" y="514350"/>
            <a:chExt cx="9144000" cy="228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514350"/>
              <a:ext cx="9144000" cy="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666750"/>
              <a:ext cx="9144000" cy="76200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31775" y="1965325"/>
            <a:ext cx="1870075" cy="1020763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/>
          <a:lstStyle/>
          <a:p>
            <a:pPr algn="ctr">
              <a:defRPr/>
            </a:pPr>
            <a:r>
              <a:rPr lang="en-US" sz="1200" dirty="0">
                <a:latin typeface="Calibri"/>
                <a:cs typeface="Calibri"/>
              </a:rPr>
              <a:t>Hardware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3363" y="785813"/>
            <a:ext cx="1870075" cy="117475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/>
          <a:lstStyle/>
          <a:p>
            <a:pPr algn="ctr">
              <a:defRPr/>
            </a:pPr>
            <a:r>
              <a:rPr lang="en-US" sz="1200" dirty="0">
                <a:solidFill>
                  <a:srgbClr val="FFFFFF"/>
                </a:solidFill>
                <a:latin typeface="Calibri"/>
                <a:cs typeface="Calibri"/>
              </a:rPr>
              <a:t> Gateway Image</a:t>
            </a:r>
          </a:p>
        </p:txBody>
      </p:sp>
      <p:sp>
        <p:nvSpPr>
          <p:cNvPr id="19461" name="TextBox 77"/>
          <p:cNvSpPr txBox="1">
            <a:spLocks noChangeArrowheads="1"/>
          </p:cNvSpPr>
          <p:nvPr/>
        </p:nvSpPr>
        <p:spPr bwMode="auto">
          <a:xfrm>
            <a:off x="681038" y="428625"/>
            <a:ext cx="785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1" dirty="0">
                <a:latin typeface="Calibri" charset="0"/>
              </a:rPr>
              <a:t>Physical</a:t>
            </a:r>
          </a:p>
        </p:txBody>
      </p:sp>
      <p:sp>
        <p:nvSpPr>
          <p:cNvPr id="19462" name="TextBox 78"/>
          <p:cNvSpPr txBox="1">
            <a:spLocks noChangeArrowheads="1"/>
          </p:cNvSpPr>
          <p:nvPr/>
        </p:nvSpPr>
        <p:spPr bwMode="auto">
          <a:xfrm>
            <a:off x="3062288" y="439738"/>
            <a:ext cx="80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1" dirty="0">
                <a:latin typeface="Calibri" charset="0"/>
              </a:rPr>
              <a:t>Virtual</a:t>
            </a:r>
            <a:r>
              <a:rPr lang="en-US" altLang="en-US" sz="1400" b="1" baseline="30000" dirty="0">
                <a:latin typeface="Calibri" charset="0"/>
              </a:rPr>
              <a:t>**</a:t>
            </a:r>
            <a:endParaRPr lang="en-US" altLang="en-US" sz="1400" b="1" dirty="0">
              <a:latin typeface="Calibri" charset="0"/>
            </a:endParaRPr>
          </a:p>
        </p:txBody>
      </p:sp>
      <p:sp>
        <p:nvSpPr>
          <p:cNvPr id="19463" name="TextBox 79"/>
          <p:cNvSpPr txBox="1">
            <a:spLocks noChangeArrowheads="1"/>
          </p:cNvSpPr>
          <p:nvPr/>
        </p:nvSpPr>
        <p:spPr bwMode="auto">
          <a:xfrm>
            <a:off x="5345113" y="423863"/>
            <a:ext cx="6976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1" dirty="0" smtClean="0">
                <a:latin typeface="Calibri" charset="0"/>
              </a:rPr>
              <a:t>Linux</a:t>
            </a:r>
            <a:r>
              <a:rPr lang="en-US" altLang="en-US" sz="1400" b="1" baseline="30000" dirty="0" smtClean="0">
                <a:latin typeface="Calibri" charset="0"/>
              </a:rPr>
              <a:t>**</a:t>
            </a:r>
            <a:endParaRPr lang="en-US" altLang="en-US" sz="1400" b="1" dirty="0">
              <a:latin typeface="Calibri" charset="0"/>
            </a:endParaRPr>
          </a:p>
        </p:txBody>
      </p:sp>
      <p:sp>
        <p:nvSpPr>
          <p:cNvPr id="19464" name="TextBox 80"/>
          <p:cNvSpPr txBox="1">
            <a:spLocks noChangeArrowheads="1"/>
          </p:cNvSpPr>
          <p:nvPr/>
        </p:nvSpPr>
        <p:spPr bwMode="auto">
          <a:xfrm>
            <a:off x="7513638" y="428625"/>
            <a:ext cx="824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b="1" dirty="0">
                <a:solidFill>
                  <a:srgbClr val="000000"/>
                </a:solidFill>
                <a:latin typeface="Calibri" charset="0"/>
              </a:rPr>
              <a:t>Docker</a:t>
            </a:r>
            <a:r>
              <a:rPr lang="en-US" altLang="en-US" sz="1400" b="1" baseline="30000" dirty="0" smtClean="0">
                <a:solidFill>
                  <a:srgbClr val="000000"/>
                </a:solidFill>
                <a:latin typeface="Calibri" charset="0"/>
              </a:rPr>
              <a:t>**</a:t>
            </a:r>
            <a:endParaRPr lang="en-US" altLang="en-US" sz="1400" b="1" dirty="0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19465" name="Group 85"/>
          <p:cNvGrpSpPr>
            <a:grpSpLocks/>
          </p:cNvGrpSpPr>
          <p:nvPr/>
        </p:nvGrpSpPr>
        <p:grpSpPr bwMode="auto">
          <a:xfrm>
            <a:off x="314325" y="2611438"/>
            <a:ext cx="1700213" cy="338137"/>
            <a:chOff x="-892" y="-18"/>
            <a:chExt cx="1229" cy="408"/>
          </a:xfrm>
        </p:grpSpPr>
        <p:sp>
          <p:nvSpPr>
            <p:cNvPr id="19504" name="Rectangle 83"/>
            <p:cNvSpPr>
              <a:spLocks/>
            </p:cNvSpPr>
            <p:nvPr/>
          </p:nvSpPr>
          <p:spPr bwMode="auto">
            <a:xfrm>
              <a:off x="-892" y="-18"/>
              <a:ext cx="1229" cy="408"/>
            </a:xfrm>
            <a:prstGeom prst="rect">
              <a:avLst/>
            </a:prstGeom>
            <a:gradFill rotWithShape="0">
              <a:gsLst>
                <a:gs pos="0">
                  <a:srgbClr val="4188FF"/>
                </a:gs>
                <a:gs pos="100000">
                  <a:srgbClr val="2748CB"/>
                </a:gs>
              </a:gsLst>
              <a:lin ang="54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="1" dirty="0">
                <a:solidFill>
                  <a:schemeClr val="bg1"/>
                </a:solidFill>
                <a:latin typeface="Calibri" charset="0"/>
                <a:ea typeface="ヒラギノ角ゴ ProN W3" charset="-128"/>
                <a:sym typeface="Helvetica Neue Light" charset="0"/>
              </a:endParaRPr>
            </a:p>
          </p:txBody>
        </p:sp>
        <p:sp>
          <p:nvSpPr>
            <p:cNvPr id="19505" name="Rectangle 84"/>
            <p:cNvSpPr>
              <a:spLocks/>
            </p:cNvSpPr>
            <p:nvPr/>
          </p:nvSpPr>
          <p:spPr bwMode="auto">
            <a:xfrm>
              <a:off x="-755" y="50"/>
              <a:ext cx="90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8" bIns="0" anchor="ctr"/>
            <a:lstStyle>
              <a:lvl1pPr marL="39688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100" b="1" dirty="0">
                  <a:solidFill>
                    <a:schemeClr val="bg1"/>
                  </a:solidFill>
                  <a:latin typeface="Calibri" charset="0"/>
                  <a:sym typeface="Arial Bold" charset="0"/>
                </a:rPr>
                <a:t>Crypto Acceleration</a:t>
              </a:r>
            </a:p>
          </p:txBody>
        </p:sp>
      </p:grpSp>
      <p:grpSp>
        <p:nvGrpSpPr>
          <p:cNvPr id="19466" name="Group 85"/>
          <p:cNvGrpSpPr>
            <a:grpSpLocks/>
          </p:cNvGrpSpPr>
          <p:nvPr/>
        </p:nvGrpSpPr>
        <p:grpSpPr bwMode="auto">
          <a:xfrm>
            <a:off x="311150" y="2189163"/>
            <a:ext cx="773113" cy="374650"/>
            <a:chOff x="-892" y="17"/>
            <a:chExt cx="1229" cy="373"/>
          </a:xfrm>
        </p:grpSpPr>
        <p:sp>
          <p:nvSpPr>
            <p:cNvPr id="19502" name="Rectangle 83"/>
            <p:cNvSpPr>
              <a:spLocks/>
            </p:cNvSpPr>
            <p:nvPr/>
          </p:nvSpPr>
          <p:spPr bwMode="auto">
            <a:xfrm>
              <a:off x="-892" y="17"/>
              <a:ext cx="1229" cy="373"/>
            </a:xfrm>
            <a:prstGeom prst="rect">
              <a:avLst/>
            </a:prstGeom>
            <a:gradFill rotWithShape="0">
              <a:gsLst>
                <a:gs pos="0">
                  <a:srgbClr val="4188FF"/>
                </a:gs>
                <a:gs pos="100000">
                  <a:srgbClr val="2748CB"/>
                </a:gs>
              </a:gsLst>
              <a:lin ang="54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="1" dirty="0">
                <a:solidFill>
                  <a:schemeClr val="bg1"/>
                </a:solidFill>
                <a:latin typeface="Calibri" charset="0"/>
                <a:ea typeface="ヒラギノ角ゴ ProN W3" charset="-128"/>
                <a:sym typeface="Helvetica Neue Light" charset="0"/>
              </a:endParaRPr>
            </a:p>
          </p:txBody>
        </p:sp>
        <p:sp>
          <p:nvSpPr>
            <p:cNvPr id="19503" name="Rectangle 84"/>
            <p:cNvSpPr>
              <a:spLocks/>
            </p:cNvSpPr>
            <p:nvPr/>
          </p:nvSpPr>
          <p:spPr bwMode="auto">
            <a:xfrm>
              <a:off x="-755" y="50"/>
              <a:ext cx="90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8" bIns="0" anchor="ctr"/>
            <a:lstStyle>
              <a:lvl1pPr marL="39688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800" b="1" dirty="0">
                  <a:solidFill>
                    <a:schemeClr val="bg1"/>
                  </a:solidFill>
                  <a:latin typeface="Calibri" charset="0"/>
                  <a:sym typeface="Arial Bold" charset="0"/>
                </a:rPr>
                <a:t>Trusted Platform Module</a:t>
              </a:r>
            </a:p>
          </p:txBody>
        </p:sp>
      </p:grpSp>
      <p:sp>
        <p:nvSpPr>
          <p:cNvPr id="19467" name="TextBox 1"/>
          <p:cNvSpPr txBox="1">
            <a:spLocks noChangeArrowheads="1"/>
          </p:cNvSpPr>
          <p:nvPr/>
        </p:nvSpPr>
        <p:spPr bwMode="auto">
          <a:xfrm>
            <a:off x="7424738" y="142875"/>
            <a:ext cx="1312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dirty="0">
                <a:latin typeface="Calibri" charset="0"/>
              </a:rPr>
              <a:t>IBM Provided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8691563" y="242888"/>
            <a:ext cx="280987" cy="1555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400" dirty="0">
              <a:solidFill>
                <a:srgbClr val="00649D">
                  <a:lumMod val="75000"/>
                </a:srgbClr>
              </a:solidFill>
              <a:latin typeface="Calibri"/>
              <a:cs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01900" y="2387600"/>
            <a:ext cx="1870075" cy="598488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dirty="0">
                <a:latin typeface="Calibri"/>
                <a:cs typeface="Calibri"/>
              </a:rPr>
              <a:t>Hardware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503488" y="785813"/>
            <a:ext cx="1870075" cy="1173162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/>
          <a:lstStyle/>
          <a:p>
            <a:pPr algn="ctr">
              <a:defRPr/>
            </a:pPr>
            <a:r>
              <a:rPr lang="en-US" sz="1200" dirty="0">
                <a:solidFill>
                  <a:srgbClr val="FFFFFF"/>
                </a:solidFill>
                <a:latin typeface="Calibri"/>
                <a:cs typeface="Calibri"/>
              </a:rPr>
              <a:t>Gateway Image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03488" y="1976438"/>
            <a:ext cx="1870075" cy="387350"/>
          </a:xfrm>
          <a:prstGeom prst="rect">
            <a:avLst/>
          </a:prstGeom>
          <a:solidFill>
            <a:srgbClr val="3366F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dirty="0">
                <a:latin typeface="Calibri"/>
                <a:cs typeface="Calibri"/>
              </a:rPr>
              <a:t>Hypervisor</a:t>
            </a:r>
            <a:r>
              <a:rPr lang="en-US" sz="1200" baseline="30000" dirty="0">
                <a:latin typeface="Calibri"/>
                <a:cs typeface="Calibri"/>
              </a:rPr>
              <a:t>1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977063" y="2387600"/>
            <a:ext cx="1870075" cy="5969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dirty="0" smtClean="0">
                <a:latin typeface="Calibri"/>
                <a:cs typeface="Calibri"/>
              </a:rPr>
              <a:t>Hardware / Hypervisor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977064" y="785813"/>
            <a:ext cx="1871662" cy="1173162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/>
          <a:lstStyle/>
          <a:p>
            <a:pPr algn="ctr">
              <a:defRPr/>
            </a:pPr>
            <a:r>
              <a:rPr lang="en-US" sz="1200" dirty="0">
                <a:solidFill>
                  <a:srgbClr val="FFFFFF"/>
                </a:solidFill>
                <a:latin typeface="Calibri"/>
                <a:cs typeface="Calibri"/>
              </a:rPr>
              <a:t>Gateway </a:t>
            </a:r>
            <a:r>
              <a:rPr lang="en-US" sz="1200" dirty="0" smtClean="0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endParaRPr lang="en-US" sz="12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77063" y="1568451"/>
            <a:ext cx="1857375" cy="387349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>
              <a:defRPr/>
            </a:pPr>
            <a:r>
              <a:rPr lang="en-US" sz="1200" dirty="0" smtClean="0">
                <a:latin typeface="Calibri"/>
                <a:cs typeface="Calibri"/>
              </a:rPr>
              <a:t>Docker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977063" y="1976438"/>
            <a:ext cx="1871662" cy="387350"/>
          </a:xfrm>
          <a:prstGeom prst="rect">
            <a:avLst/>
          </a:prstGeom>
          <a:solidFill>
            <a:srgbClr val="3366F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dirty="0" smtClean="0">
                <a:latin typeface="Calibri"/>
                <a:cs typeface="Calibri"/>
              </a:rPr>
              <a:t>Operating System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19478" name="TextBox 109"/>
          <p:cNvSpPr txBox="1">
            <a:spLocks noChangeArrowheads="1"/>
          </p:cNvSpPr>
          <p:nvPr/>
        </p:nvSpPr>
        <p:spPr bwMode="auto">
          <a:xfrm>
            <a:off x="120650" y="3022600"/>
            <a:ext cx="2124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 b="1" dirty="0"/>
              <a:t>All in one solution</a:t>
            </a:r>
            <a:r>
              <a:rPr lang="en-US" altLang="en-US" sz="1000" dirty="0"/>
              <a:t> (HW / SW) </a:t>
            </a:r>
          </a:p>
          <a:p>
            <a:r>
              <a:rPr lang="en-US" altLang="en-US" sz="1000" dirty="0"/>
              <a:t>  * Physical security</a:t>
            </a:r>
          </a:p>
          <a:p>
            <a:r>
              <a:rPr lang="en-US" altLang="en-US" sz="1000" dirty="0"/>
              <a:t>  * Drop-in deployment &amp; mgmt</a:t>
            </a:r>
          </a:p>
          <a:p>
            <a:r>
              <a:rPr lang="en-US" altLang="en-US" sz="1000" dirty="0"/>
              <a:t>  * Performance including HW   </a:t>
            </a:r>
          </a:p>
          <a:p>
            <a:r>
              <a:rPr lang="en-US" altLang="en-US" sz="1000" dirty="0"/>
              <a:t>    crypto acceleration</a:t>
            </a:r>
          </a:p>
          <a:p>
            <a:r>
              <a:rPr lang="en-US" altLang="en-US" sz="1000" dirty="0"/>
              <a:t>  * </a:t>
            </a:r>
            <a:r>
              <a:rPr lang="en-US" altLang="en-US" sz="1000" dirty="0" smtClean="0"/>
              <a:t>DMZ drop-in</a:t>
            </a:r>
            <a:endParaRPr lang="en-US" altLang="en-US" sz="1000" dirty="0"/>
          </a:p>
          <a:p>
            <a:r>
              <a:rPr lang="en-US" altLang="en-US" sz="1000" dirty="0"/>
              <a:t>Embedded HSM option (FIPS 140-2 certified)</a:t>
            </a:r>
          </a:p>
        </p:txBody>
      </p:sp>
      <p:sp>
        <p:nvSpPr>
          <p:cNvPr id="19479" name="TextBox 110"/>
          <p:cNvSpPr txBox="1">
            <a:spLocks noChangeArrowheads="1"/>
          </p:cNvSpPr>
          <p:nvPr/>
        </p:nvSpPr>
        <p:spPr bwMode="auto">
          <a:xfrm>
            <a:off x="2330450" y="3027363"/>
            <a:ext cx="230346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 dirty="0"/>
              <a:t>Software solution (</a:t>
            </a:r>
            <a:r>
              <a:rPr lang="en-US" altLang="en-US" sz="1000" b="1" dirty="0"/>
              <a:t>Virtual machine</a:t>
            </a:r>
            <a:r>
              <a:rPr lang="en-US" altLang="en-US" sz="1000" dirty="0"/>
              <a:t>)</a:t>
            </a:r>
          </a:p>
          <a:p>
            <a:r>
              <a:rPr lang="en-US" altLang="en-US" sz="1000" dirty="0"/>
              <a:t> </a:t>
            </a:r>
            <a:r>
              <a:rPr lang="en-US" altLang="en-US" sz="1000" dirty="0" smtClean="0"/>
              <a:t> * </a:t>
            </a:r>
            <a:r>
              <a:rPr lang="en-US" altLang="en-US" sz="1000" dirty="0"/>
              <a:t>User responsible for providing &amp;</a:t>
            </a:r>
          </a:p>
          <a:p>
            <a:r>
              <a:rPr lang="en-US" altLang="en-US" sz="1000" dirty="0"/>
              <a:t>     securing HW and Hypervisor</a:t>
            </a:r>
          </a:p>
          <a:p>
            <a:r>
              <a:rPr lang="en-US" altLang="en-US" sz="1000" dirty="0"/>
              <a:t>Flexible deployment</a:t>
            </a:r>
          </a:p>
          <a:p>
            <a:r>
              <a:rPr lang="en-US" altLang="en-US" sz="1000" dirty="0"/>
              <a:t>Flexible resource </a:t>
            </a:r>
            <a:r>
              <a:rPr lang="en-US" altLang="en-US" sz="1000" dirty="0" smtClean="0"/>
              <a:t>allocations</a:t>
            </a:r>
            <a:endParaRPr lang="en-US" altLang="en-US" sz="1000" dirty="0"/>
          </a:p>
        </p:txBody>
      </p:sp>
      <p:sp>
        <p:nvSpPr>
          <p:cNvPr id="19480" name="TextBox 111"/>
          <p:cNvSpPr txBox="1">
            <a:spLocks noChangeArrowheads="1"/>
          </p:cNvSpPr>
          <p:nvPr/>
        </p:nvSpPr>
        <p:spPr bwMode="auto">
          <a:xfrm>
            <a:off x="4591050" y="3022600"/>
            <a:ext cx="225742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 dirty="0"/>
              <a:t>Software solution (</a:t>
            </a:r>
            <a:r>
              <a:rPr lang="en-US" altLang="en-US" sz="1000" b="1" dirty="0"/>
              <a:t>Application</a:t>
            </a:r>
            <a:r>
              <a:rPr lang="en-US" altLang="en-US" sz="1000" dirty="0"/>
              <a:t>)</a:t>
            </a:r>
          </a:p>
          <a:p>
            <a:r>
              <a:rPr lang="en-US" altLang="en-US" sz="1000" dirty="0"/>
              <a:t> </a:t>
            </a:r>
            <a:r>
              <a:rPr lang="en-US" altLang="en-US" sz="1000" dirty="0" smtClean="0"/>
              <a:t> * User responsible for providing </a:t>
            </a:r>
          </a:p>
          <a:p>
            <a:r>
              <a:rPr lang="en-US" altLang="en-US" sz="1000" dirty="0"/>
              <a:t> </a:t>
            </a:r>
            <a:r>
              <a:rPr lang="en-US" altLang="en-US" sz="1000" dirty="0" smtClean="0"/>
              <a:t>    &amp; securing HW, Hypervisor, OS</a:t>
            </a:r>
            <a:endParaRPr lang="en-US" altLang="en-US" sz="1000" dirty="0"/>
          </a:p>
          <a:p>
            <a:r>
              <a:rPr lang="en-US" altLang="en-US" sz="1000" dirty="0" smtClean="0"/>
              <a:t>Public &amp; private Cloud </a:t>
            </a:r>
            <a:r>
              <a:rPr lang="en-US" altLang="en-US" sz="1000" dirty="0"/>
              <a:t>deployments</a:t>
            </a:r>
          </a:p>
          <a:p>
            <a:r>
              <a:rPr lang="en-US" altLang="en-US" sz="1000" dirty="0"/>
              <a:t>Rapid scale up/down</a:t>
            </a:r>
          </a:p>
          <a:p>
            <a:r>
              <a:rPr lang="en-US" altLang="en-US" sz="1000" dirty="0"/>
              <a:t>First class Cloud </a:t>
            </a:r>
            <a:r>
              <a:rPr lang="en-US" altLang="en-US" sz="1000" dirty="0" smtClean="0"/>
              <a:t>citizen</a:t>
            </a:r>
          </a:p>
          <a:p>
            <a:r>
              <a:rPr lang="en-US" altLang="en-US" sz="1000" dirty="0" smtClean="0"/>
              <a:t>Physical server deployment</a:t>
            </a:r>
            <a:endParaRPr lang="en-US" altLang="en-US" sz="1000" dirty="0"/>
          </a:p>
        </p:txBody>
      </p:sp>
      <p:sp>
        <p:nvSpPr>
          <p:cNvPr id="113" name="Rounded Rectangle 112"/>
          <p:cNvSpPr/>
          <p:nvPr/>
        </p:nvSpPr>
        <p:spPr>
          <a:xfrm>
            <a:off x="92075" y="695325"/>
            <a:ext cx="2130425" cy="23637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400" dirty="0">
              <a:solidFill>
                <a:srgbClr val="00649D">
                  <a:lumMod val="75000"/>
                </a:srgbClr>
              </a:solidFill>
              <a:latin typeface="Calibri"/>
              <a:cs typeface="Calibri"/>
            </a:endParaRPr>
          </a:p>
        </p:txBody>
      </p:sp>
      <p:sp>
        <p:nvSpPr>
          <p:cNvPr id="19482" name="TextBox 113"/>
          <p:cNvSpPr txBox="1">
            <a:spLocks noChangeArrowheads="1"/>
          </p:cNvSpPr>
          <p:nvPr/>
        </p:nvSpPr>
        <p:spPr bwMode="auto">
          <a:xfrm>
            <a:off x="6861175" y="3013075"/>
            <a:ext cx="22828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 dirty="0"/>
              <a:t>Software solution (</a:t>
            </a:r>
            <a:r>
              <a:rPr lang="en-US" altLang="en-US" sz="1000" b="1" dirty="0"/>
              <a:t>Container</a:t>
            </a:r>
            <a:r>
              <a:rPr lang="en-US" altLang="en-US" sz="1000" dirty="0"/>
              <a:t>)</a:t>
            </a:r>
          </a:p>
          <a:p>
            <a:r>
              <a:rPr lang="en-US" altLang="en-US" sz="1000" dirty="0" smtClean="0"/>
              <a:t>  * </a:t>
            </a:r>
            <a:r>
              <a:rPr lang="en-US" altLang="en-US" sz="1000" dirty="0"/>
              <a:t>User responsible for providing </a:t>
            </a:r>
          </a:p>
          <a:p>
            <a:r>
              <a:rPr lang="en-US" altLang="en-US" sz="1000" dirty="0"/>
              <a:t>     &amp; securing HW, Hypervisor, </a:t>
            </a:r>
            <a:r>
              <a:rPr lang="en-US" altLang="en-US" sz="1000" dirty="0" smtClean="0"/>
              <a:t>OS</a:t>
            </a:r>
          </a:p>
          <a:p>
            <a:r>
              <a:rPr lang="en-US" altLang="en-US" sz="1000" dirty="0" smtClean="0"/>
              <a:t>Docker </a:t>
            </a:r>
            <a:r>
              <a:rPr lang="en-US" altLang="en-US" sz="1000" dirty="0"/>
              <a:t>optimized image</a:t>
            </a:r>
          </a:p>
          <a:p>
            <a:r>
              <a:rPr lang="en-US" altLang="en-US" sz="1000" dirty="0"/>
              <a:t>  * Apply your DevOps tools &amp;</a:t>
            </a:r>
          </a:p>
          <a:p>
            <a:r>
              <a:rPr lang="en-US" altLang="en-US" sz="1000" dirty="0"/>
              <a:t>    processes</a:t>
            </a:r>
          </a:p>
          <a:p>
            <a:r>
              <a:rPr lang="en-US" altLang="en-US" sz="1000" dirty="0"/>
              <a:t>  * </a:t>
            </a:r>
            <a:r>
              <a:rPr lang="en-US" altLang="en-US" sz="1000" dirty="0" smtClean="0"/>
              <a:t>Use Docker Volumes &amp; Docker </a:t>
            </a:r>
          </a:p>
          <a:p>
            <a:r>
              <a:rPr lang="en-US" altLang="en-US" sz="1000" dirty="0"/>
              <a:t> </a:t>
            </a:r>
            <a:r>
              <a:rPr lang="en-US" altLang="en-US" sz="1000" dirty="0" smtClean="0"/>
              <a:t>    Build to manage gateway config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2417763" y="701675"/>
            <a:ext cx="2033587" cy="1276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400" dirty="0">
              <a:solidFill>
                <a:srgbClr val="00649D">
                  <a:lumMod val="75000"/>
                </a:srgbClr>
              </a:solidFill>
              <a:latin typeface="Calibri"/>
              <a:cs typeface="Calibri"/>
            </a:endParaRPr>
          </a:p>
        </p:txBody>
      </p:sp>
      <p:sp>
        <p:nvSpPr>
          <p:cNvPr id="19484" name="TextBox 3"/>
          <p:cNvSpPr txBox="1">
            <a:spLocks noChangeArrowheads="1"/>
          </p:cNvSpPr>
          <p:nvPr/>
        </p:nvSpPr>
        <p:spPr bwMode="auto">
          <a:xfrm>
            <a:off x="-6919" y="4442387"/>
            <a:ext cx="520306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 baseline="30000" dirty="0">
                <a:latin typeface="Calibri" charset="0"/>
              </a:rPr>
              <a:t>1</a:t>
            </a:r>
            <a:r>
              <a:rPr lang="en-US" altLang="en-US" sz="1000" dirty="0">
                <a:latin typeface="Calibri" charset="0"/>
              </a:rPr>
              <a:t> Supported on </a:t>
            </a:r>
            <a:r>
              <a:rPr lang="en-US" altLang="en-US" sz="1000" b="1" dirty="0">
                <a:latin typeface="Calibri" charset="0"/>
              </a:rPr>
              <a:t>VMware</a:t>
            </a:r>
            <a:r>
              <a:rPr lang="en-US" altLang="en-US" sz="1000" dirty="0">
                <a:latin typeface="Calibri" charset="0"/>
              </a:rPr>
              <a:t> &amp; Citrix </a:t>
            </a:r>
            <a:r>
              <a:rPr lang="en-US" altLang="en-US" sz="1000" b="1" dirty="0" smtClean="0">
                <a:latin typeface="Calibri" charset="0"/>
              </a:rPr>
              <a:t>XenServer</a:t>
            </a:r>
            <a:r>
              <a:rPr lang="en-US" altLang="en-US" sz="1000" dirty="0" smtClean="0">
                <a:latin typeface="Calibri" charset="0"/>
              </a:rPr>
              <a:t> hypervisors</a:t>
            </a:r>
            <a:r>
              <a:rPr lang="en-US" altLang="en-US" sz="1000" dirty="0">
                <a:latin typeface="Calibri" charset="0"/>
              </a:rPr>
              <a:t>.</a:t>
            </a:r>
          </a:p>
          <a:p>
            <a:r>
              <a:rPr lang="en-US" altLang="en-US" sz="1000" baseline="30000" dirty="0">
                <a:latin typeface="Calibri" charset="0"/>
              </a:rPr>
              <a:t>2</a:t>
            </a:r>
            <a:r>
              <a:rPr lang="en-US" altLang="en-US" sz="1000" dirty="0">
                <a:latin typeface="Calibri" charset="0"/>
              </a:rPr>
              <a:t> Supported via </a:t>
            </a:r>
            <a:r>
              <a:rPr lang="en-US" altLang="en-US" sz="1000" b="1" dirty="0">
                <a:latin typeface="Calibri" charset="0"/>
              </a:rPr>
              <a:t>RHEL &amp; Ubuntu </a:t>
            </a:r>
            <a:r>
              <a:rPr lang="en-US" altLang="en-US" sz="1000" dirty="0" smtClean="0">
                <a:latin typeface="Calibri" charset="0"/>
              </a:rPr>
              <a:t>operating systems anywhere, including </a:t>
            </a:r>
            <a:r>
              <a:rPr lang="en-US" altLang="en-US" sz="1000" b="1" dirty="0" smtClean="0">
                <a:latin typeface="Calibri" charset="0"/>
              </a:rPr>
              <a:t>bare-metal </a:t>
            </a:r>
            <a:r>
              <a:rPr lang="en-US" altLang="en-US" sz="1000" dirty="0" smtClean="0">
                <a:latin typeface="Calibri" charset="0"/>
              </a:rPr>
              <a:t>physical servers, hypervisors (</a:t>
            </a:r>
            <a:r>
              <a:rPr lang="en-US" altLang="en-US" sz="1000" b="1" dirty="0" smtClean="0">
                <a:latin typeface="Calibri" charset="0"/>
              </a:rPr>
              <a:t>Hyper-V, KVM, </a:t>
            </a:r>
            <a:r>
              <a:rPr lang="en-US" altLang="en-US" sz="1000" dirty="0" smtClean="0">
                <a:latin typeface="Calibri" charset="0"/>
              </a:rPr>
              <a:t>VMware, XenServer) and cloud platforms (</a:t>
            </a:r>
            <a:r>
              <a:rPr lang="en-US" altLang="en-US" sz="1000" b="1" dirty="0" smtClean="0">
                <a:latin typeface="Calibri" charset="0"/>
              </a:rPr>
              <a:t>Amazon </a:t>
            </a:r>
            <a:r>
              <a:rPr lang="en-US" altLang="en-US" sz="1000" b="1" dirty="0">
                <a:latin typeface="Calibri" charset="0"/>
              </a:rPr>
              <a:t>EC2, Microsoft Azure, IBM </a:t>
            </a:r>
            <a:r>
              <a:rPr lang="en-US" altLang="en-US" sz="1000" b="1" dirty="0" smtClean="0">
                <a:latin typeface="Calibri" charset="0"/>
              </a:rPr>
              <a:t>SoftLayer, Cloud Foundry, OpenShift, </a:t>
            </a:r>
            <a:r>
              <a:rPr lang="en-US" altLang="en-US" sz="1000" dirty="0" smtClean="0">
                <a:latin typeface="Calibri" charset="0"/>
              </a:rPr>
              <a:t>others).</a:t>
            </a:r>
            <a:r>
              <a:rPr lang="en-US" altLang="en-US" sz="1000" dirty="0">
                <a:latin typeface="Calibri" charset="0"/>
              </a:rPr>
              <a:t>	</a:t>
            </a:r>
          </a:p>
        </p:txBody>
      </p:sp>
      <p:grpSp>
        <p:nvGrpSpPr>
          <p:cNvPr id="19486" name="Group 85"/>
          <p:cNvGrpSpPr>
            <a:grpSpLocks/>
          </p:cNvGrpSpPr>
          <p:nvPr/>
        </p:nvGrpSpPr>
        <p:grpSpPr bwMode="auto">
          <a:xfrm>
            <a:off x="1233488" y="2189163"/>
            <a:ext cx="773112" cy="374650"/>
            <a:chOff x="-892" y="17"/>
            <a:chExt cx="1229" cy="373"/>
          </a:xfrm>
        </p:grpSpPr>
        <p:sp>
          <p:nvSpPr>
            <p:cNvPr id="19500" name="Rectangle 83"/>
            <p:cNvSpPr>
              <a:spLocks/>
            </p:cNvSpPr>
            <p:nvPr/>
          </p:nvSpPr>
          <p:spPr bwMode="auto">
            <a:xfrm>
              <a:off x="-892" y="17"/>
              <a:ext cx="1229" cy="373"/>
            </a:xfrm>
            <a:prstGeom prst="rect">
              <a:avLst/>
            </a:prstGeom>
            <a:gradFill rotWithShape="0">
              <a:gsLst>
                <a:gs pos="0">
                  <a:srgbClr val="4188FF"/>
                </a:gs>
                <a:gs pos="100000">
                  <a:srgbClr val="2748CB"/>
                </a:gs>
              </a:gsLst>
              <a:lin ang="54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="1" dirty="0">
                <a:solidFill>
                  <a:schemeClr val="bg1"/>
                </a:solidFill>
                <a:latin typeface="Calibri" charset="0"/>
                <a:ea typeface="ヒラギノ角ゴ ProN W3" charset="-128"/>
                <a:sym typeface="Helvetica Neue Light" charset="0"/>
              </a:endParaRPr>
            </a:p>
          </p:txBody>
        </p:sp>
        <p:sp>
          <p:nvSpPr>
            <p:cNvPr id="19501" name="Rectangle 84"/>
            <p:cNvSpPr>
              <a:spLocks/>
            </p:cNvSpPr>
            <p:nvPr/>
          </p:nvSpPr>
          <p:spPr bwMode="auto">
            <a:xfrm>
              <a:off x="-755" y="50"/>
              <a:ext cx="90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8" bIns="0" anchor="ctr"/>
            <a:lstStyle>
              <a:lvl1pPr marL="39688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642938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800" b="1" dirty="0">
                  <a:solidFill>
                    <a:schemeClr val="bg1"/>
                  </a:solidFill>
                  <a:latin typeface="Calibri" charset="0"/>
                  <a:sym typeface="Arial Bold" charset="0"/>
                </a:rPr>
                <a:t>Hardware Security Module</a:t>
              </a:r>
            </a:p>
          </p:txBody>
        </p:sp>
      </p:grpSp>
      <p:grpSp>
        <p:nvGrpSpPr>
          <p:cNvPr id="71" name="Group 85"/>
          <p:cNvGrpSpPr>
            <a:grpSpLocks/>
          </p:cNvGrpSpPr>
          <p:nvPr/>
        </p:nvGrpSpPr>
        <p:grpSpPr bwMode="auto">
          <a:xfrm>
            <a:off x="2594393" y="993801"/>
            <a:ext cx="1691405" cy="935430"/>
            <a:chOff x="-871" y="-18"/>
            <a:chExt cx="1174" cy="408"/>
          </a:xfrm>
          <a:solidFill>
            <a:srgbClr val="144989"/>
          </a:solidFill>
        </p:grpSpPr>
        <p:sp>
          <p:nvSpPr>
            <p:cNvPr id="72" name="Rectangle 83"/>
            <p:cNvSpPr>
              <a:spLocks/>
            </p:cNvSpPr>
            <p:nvPr/>
          </p:nvSpPr>
          <p:spPr bwMode="auto">
            <a:xfrm>
              <a:off x="-871" y="-18"/>
              <a:ext cx="1174" cy="408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642938">
                <a:defRPr/>
              </a:pPr>
              <a:endParaRPr lang="en-US" b="1" dirty="0">
                <a:solidFill>
                  <a:schemeClr val="bg1"/>
                </a:solidFill>
                <a:latin typeface="Calibri" charset="0"/>
                <a:ea typeface="ヒラギノ角ゴ ProN W3" charset="0"/>
                <a:cs typeface="ＭＳ Ｐゴシック" charset="0"/>
                <a:sym typeface="Helvetica Neue Light" charset="0"/>
              </a:endParaRPr>
            </a:p>
          </p:txBody>
        </p:sp>
        <p:sp>
          <p:nvSpPr>
            <p:cNvPr id="73" name="Rectangle 84"/>
            <p:cNvSpPr>
              <a:spLocks/>
            </p:cNvSpPr>
            <p:nvPr/>
          </p:nvSpPr>
          <p:spPr bwMode="auto">
            <a:xfrm>
              <a:off x="-755" y="-9"/>
              <a:ext cx="904" cy="1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 lIns="0" tIns="0" rIns="40638" bIns="0"/>
            <a:lstStyle/>
            <a:p>
              <a:pPr marL="39688" algn="ctr" defTabSz="642938">
                <a:defRPr/>
              </a:pPr>
              <a:r>
                <a:rPr lang="en-US" sz="1000" dirty="0">
                  <a:solidFill>
                    <a:schemeClr val="bg1"/>
                  </a:solidFill>
                  <a:latin typeface="Calibri" charset="0"/>
                  <a:ea typeface="ＭＳ Ｐゴシック" charset="0"/>
                  <a:cs typeface="Calibri" charset="0"/>
                  <a:sym typeface="Arial Bold" charset="0"/>
                </a:rPr>
                <a:t>Signed &amp; Encrypted Gateway Stack</a:t>
              </a:r>
            </a:p>
          </p:txBody>
        </p:sp>
      </p:grpSp>
      <p:grpSp>
        <p:nvGrpSpPr>
          <p:cNvPr id="74" name="Group 85"/>
          <p:cNvGrpSpPr>
            <a:grpSpLocks/>
          </p:cNvGrpSpPr>
          <p:nvPr/>
        </p:nvGrpSpPr>
        <p:grpSpPr bwMode="auto">
          <a:xfrm>
            <a:off x="2655964" y="1526488"/>
            <a:ext cx="1563051" cy="348039"/>
            <a:chOff x="-882" y="-520"/>
            <a:chExt cx="1229" cy="408"/>
          </a:xfrm>
          <a:solidFill>
            <a:srgbClr val="008778"/>
          </a:solidFill>
        </p:grpSpPr>
        <p:sp>
          <p:nvSpPr>
            <p:cNvPr id="75" name="Rectangle 83"/>
            <p:cNvSpPr>
              <a:spLocks/>
            </p:cNvSpPr>
            <p:nvPr/>
          </p:nvSpPr>
          <p:spPr bwMode="auto">
            <a:xfrm>
              <a:off x="-882" y="-520"/>
              <a:ext cx="1229" cy="408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642938">
                <a:defRPr/>
              </a:pPr>
              <a:endParaRPr lang="en-US" b="1" dirty="0">
                <a:solidFill>
                  <a:schemeClr val="bg1"/>
                </a:solidFill>
                <a:latin typeface="Calibri" charset="0"/>
                <a:ea typeface="ヒラギノ角ゴ ProN W3" charset="0"/>
                <a:cs typeface="ＭＳ Ｐゴシック" charset="0"/>
                <a:sym typeface="Helvetica Neue Light" charset="0"/>
              </a:endParaRPr>
            </a:p>
          </p:txBody>
        </p:sp>
        <p:sp>
          <p:nvSpPr>
            <p:cNvPr id="76" name="Rectangle 84"/>
            <p:cNvSpPr>
              <a:spLocks/>
            </p:cNvSpPr>
            <p:nvPr/>
          </p:nvSpPr>
          <p:spPr bwMode="auto">
            <a:xfrm>
              <a:off x="-745" y="-452"/>
              <a:ext cx="904" cy="2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 lIns="0" tIns="0" rIns="40638" bIns="0" anchor="ctr"/>
            <a:lstStyle/>
            <a:p>
              <a:pPr marL="39688" algn="ctr" defTabSz="642938">
                <a:defRPr/>
              </a:pPr>
              <a:r>
                <a:rPr lang="en-US" sz="1000" dirty="0">
                  <a:solidFill>
                    <a:schemeClr val="bg1"/>
                  </a:solidFill>
                  <a:latin typeface="Calibri" charset="0"/>
                  <a:ea typeface="ＭＳ Ｐゴシック" charset="0"/>
                  <a:cs typeface="Calibri" charset="0"/>
                  <a:sym typeface="Arial Bold" charset="0"/>
                </a:rPr>
                <a:t>IBM Optimized Embedded OS</a:t>
              </a:r>
            </a:p>
          </p:txBody>
        </p:sp>
      </p:grpSp>
      <p:grpSp>
        <p:nvGrpSpPr>
          <p:cNvPr id="89" name="Group 85"/>
          <p:cNvGrpSpPr>
            <a:grpSpLocks/>
          </p:cNvGrpSpPr>
          <p:nvPr/>
        </p:nvGrpSpPr>
        <p:grpSpPr bwMode="auto">
          <a:xfrm>
            <a:off x="316737" y="993552"/>
            <a:ext cx="1691405" cy="935430"/>
            <a:chOff x="-871" y="-18"/>
            <a:chExt cx="1174" cy="408"/>
          </a:xfrm>
          <a:solidFill>
            <a:srgbClr val="144989"/>
          </a:solidFill>
        </p:grpSpPr>
        <p:sp>
          <p:nvSpPr>
            <p:cNvPr id="90" name="Rectangle 83"/>
            <p:cNvSpPr>
              <a:spLocks/>
            </p:cNvSpPr>
            <p:nvPr/>
          </p:nvSpPr>
          <p:spPr bwMode="auto">
            <a:xfrm>
              <a:off x="-871" y="-18"/>
              <a:ext cx="1174" cy="408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642938">
                <a:defRPr/>
              </a:pPr>
              <a:endParaRPr lang="en-US" b="1" dirty="0">
                <a:solidFill>
                  <a:schemeClr val="bg1"/>
                </a:solidFill>
                <a:latin typeface="Calibri" charset="0"/>
                <a:ea typeface="ヒラギノ角ゴ ProN W3" charset="0"/>
                <a:cs typeface="ＭＳ Ｐゴシック" charset="0"/>
                <a:sym typeface="Helvetica Neue Light" charset="0"/>
              </a:endParaRPr>
            </a:p>
          </p:txBody>
        </p:sp>
        <p:sp>
          <p:nvSpPr>
            <p:cNvPr id="92" name="Rectangle 84"/>
            <p:cNvSpPr>
              <a:spLocks/>
            </p:cNvSpPr>
            <p:nvPr/>
          </p:nvSpPr>
          <p:spPr bwMode="auto">
            <a:xfrm>
              <a:off x="-755" y="-9"/>
              <a:ext cx="904" cy="1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 lIns="0" tIns="0" rIns="40638" bIns="0"/>
            <a:lstStyle/>
            <a:p>
              <a:pPr marL="39688" algn="ctr" defTabSz="642938">
                <a:defRPr/>
              </a:pPr>
              <a:r>
                <a:rPr lang="en-US" sz="1000" dirty="0">
                  <a:solidFill>
                    <a:schemeClr val="bg1"/>
                  </a:solidFill>
                  <a:latin typeface="Calibri" charset="0"/>
                  <a:ea typeface="ＭＳ Ｐゴシック" charset="0"/>
                  <a:cs typeface="Calibri" charset="0"/>
                  <a:sym typeface="Arial Bold" charset="0"/>
                </a:rPr>
                <a:t>Signed &amp; Encrypted Gateway Stack</a:t>
              </a:r>
            </a:p>
          </p:txBody>
        </p:sp>
      </p:grpSp>
      <p:grpSp>
        <p:nvGrpSpPr>
          <p:cNvPr id="93" name="Group 85"/>
          <p:cNvGrpSpPr>
            <a:grpSpLocks/>
          </p:cNvGrpSpPr>
          <p:nvPr/>
        </p:nvGrpSpPr>
        <p:grpSpPr bwMode="auto">
          <a:xfrm>
            <a:off x="378308" y="1526239"/>
            <a:ext cx="1563051" cy="348039"/>
            <a:chOff x="-882" y="-520"/>
            <a:chExt cx="1229" cy="408"/>
          </a:xfrm>
          <a:solidFill>
            <a:srgbClr val="008778"/>
          </a:solidFill>
        </p:grpSpPr>
        <p:sp>
          <p:nvSpPr>
            <p:cNvPr id="94" name="Rectangle 83"/>
            <p:cNvSpPr>
              <a:spLocks/>
            </p:cNvSpPr>
            <p:nvPr/>
          </p:nvSpPr>
          <p:spPr bwMode="auto">
            <a:xfrm>
              <a:off x="-882" y="-520"/>
              <a:ext cx="1229" cy="408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642938">
                <a:defRPr/>
              </a:pPr>
              <a:endParaRPr lang="en-US" b="1" dirty="0">
                <a:solidFill>
                  <a:schemeClr val="bg1"/>
                </a:solidFill>
                <a:latin typeface="Calibri" charset="0"/>
                <a:ea typeface="ヒラギノ角ゴ ProN W3" charset="0"/>
                <a:cs typeface="ＭＳ Ｐゴシック" charset="0"/>
                <a:sym typeface="Helvetica Neue Light" charset="0"/>
              </a:endParaRPr>
            </a:p>
          </p:txBody>
        </p:sp>
        <p:sp>
          <p:nvSpPr>
            <p:cNvPr id="105" name="Rectangle 84"/>
            <p:cNvSpPr>
              <a:spLocks/>
            </p:cNvSpPr>
            <p:nvPr/>
          </p:nvSpPr>
          <p:spPr bwMode="auto">
            <a:xfrm>
              <a:off x="-745" y="-452"/>
              <a:ext cx="904" cy="2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 lIns="0" tIns="0" rIns="40638" bIns="0" anchor="ctr"/>
            <a:lstStyle/>
            <a:p>
              <a:pPr marL="39688" algn="ctr" defTabSz="642938">
                <a:defRPr/>
              </a:pPr>
              <a:r>
                <a:rPr lang="en-US" sz="1000" dirty="0">
                  <a:solidFill>
                    <a:schemeClr val="bg1"/>
                  </a:solidFill>
                  <a:latin typeface="Calibri" charset="0"/>
                  <a:ea typeface="ＭＳ Ｐゴシック" charset="0"/>
                  <a:cs typeface="Calibri" charset="0"/>
                  <a:sym typeface="Arial Bold" charset="0"/>
                </a:rPr>
                <a:t>IBM Optimized Embedded OS</a:t>
              </a:r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6923088" y="701675"/>
            <a:ext cx="1984375" cy="8778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400" dirty="0">
              <a:solidFill>
                <a:srgbClr val="00649D">
                  <a:lumMod val="75000"/>
                </a:srgbClr>
              </a:solidFill>
              <a:latin typeface="Calibri"/>
              <a:cs typeface="Calibri"/>
            </a:endParaRPr>
          </a:p>
        </p:txBody>
      </p:sp>
      <p:sp>
        <p:nvSpPr>
          <p:cNvPr id="19499" name="Rectangle 2"/>
          <p:cNvSpPr>
            <a:spLocks noChangeArrowheads="1"/>
          </p:cNvSpPr>
          <p:nvPr/>
        </p:nvSpPr>
        <p:spPr bwMode="auto">
          <a:xfrm>
            <a:off x="5284580" y="4397845"/>
            <a:ext cx="38594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 b="1" i="1" baseline="30000" dirty="0">
                <a:latin typeface="Calibri" charset="0"/>
              </a:rPr>
              <a:t>**</a:t>
            </a:r>
            <a:r>
              <a:rPr lang="en-US" altLang="en-US" sz="1000" b="1" i="1" dirty="0">
                <a:latin typeface="Calibri" charset="0"/>
              </a:rPr>
              <a:t> “Once deployed, it’s </a:t>
            </a:r>
            <a:r>
              <a:rPr lang="en-US" altLang="en-US" sz="1000" b="1" i="1" dirty="0" smtClean="0">
                <a:latin typeface="Calibri" charset="0"/>
              </a:rPr>
              <a:t>DataPower Gateway”</a:t>
            </a:r>
          </a:p>
          <a:p>
            <a:r>
              <a:rPr lang="en-US" altLang="en-US" sz="1000" b="1" i="1" baseline="30000" dirty="0" smtClean="0">
                <a:latin typeface="Calibri" charset="0"/>
              </a:rPr>
              <a:t>** </a:t>
            </a:r>
            <a:r>
              <a:rPr lang="en-US" altLang="en-US" sz="1000" b="1" i="1" dirty="0" smtClean="0">
                <a:latin typeface="Calibri" charset="0"/>
              </a:rPr>
              <a:t>”</a:t>
            </a:r>
            <a:r>
              <a:rPr lang="en-US" altLang="en-US" sz="1000" i="1" dirty="0" smtClean="0">
                <a:latin typeface="Calibri" charset="0"/>
              </a:rPr>
              <a:t>Available in Production, Non-prod &amp; Developer edition on </a:t>
            </a:r>
            <a:r>
              <a:rPr lang="en-US" altLang="en-US" sz="1000" b="1" i="1" dirty="0" smtClean="0">
                <a:latin typeface="Calibri" charset="0"/>
              </a:rPr>
              <a:t>X86_64</a:t>
            </a:r>
            <a:r>
              <a:rPr lang="en-US" altLang="en-US" sz="1000" i="1" dirty="0" smtClean="0">
                <a:latin typeface="Calibri" charset="0"/>
              </a:rPr>
              <a:t>”</a:t>
            </a:r>
            <a:endParaRPr lang="en-US" altLang="en-US" sz="1000" i="1" baseline="30000" dirty="0">
              <a:latin typeface="Calibri" charset="0"/>
            </a:endParaRPr>
          </a:p>
        </p:txBody>
      </p:sp>
      <p:pic>
        <p:nvPicPr>
          <p:cNvPr id="82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1" y="2222308"/>
            <a:ext cx="728315" cy="1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 descr="http://hostbillapp.com/image/integration_icons/x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453" y="2222307"/>
            <a:ext cx="748060" cy="13745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77" name="Rectangle 76"/>
          <p:cNvSpPr/>
          <p:nvPr/>
        </p:nvSpPr>
        <p:spPr>
          <a:xfrm>
            <a:off x="4753931" y="2392027"/>
            <a:ext cx="1870075" cy="598488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dirty="0" smtClean="0">
                <a:latin typeface="Calibri"/>
                <a:cs typeface="Calibri"/>
              </a:rPr>
              <a:t>Hardware / Hypervisor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55519" y="790240"/>
            <a:ext cx="1870075" cy="1173162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/>
          <a:lstStyle/>
          <a:p>
            <a:pPr algn="ctr">
              <a:defRPr/>
            </a:pPr>
            <a:r>
              <a:rPr lang="en-US" sz="1200" dirty="0">
                <a:solidFill>
                  <a:srgbClr val="FFFFFF"/>
                </a:solidFill>
                <a:latin typeface="Calibri"/>
                <a:cs typeface="Calibri"/>
              </a:rPr>
              <a:t>Gateway Image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755519" y="1980865"/>
            <a:ext cx="1870075" cy="387350"/>
          </a:xfrm>
          <a:prstGeom prst="rect">
            <a:avLst/>
          </a:prstGeom>
          <a:solidFill>
            <a:srgbClr val="3366FF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200" dirty="0" smtClean="0">
                <a:latin typeface="Calibri"/>
                <a:cs typeface="Calibri"/>
              </a:rPr>
              <a:t>Operating System</a:t>
            </a:r>
            <a:r>
              <a:rPr lang="en-US" sz="1200" baseline="30000" dirty="0">
                <a:latin typeface="Calibri"/>
                <a:cs typeface="Calibri"/>
              </a:rPr>
              <a:t>2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669794" y="706102"/>
            <a:ext cx="2033587" cy="1276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400" dirty="0">
              <a:solidFill>
                <a:srgbClr val="00649D">
                  <a:lumMod val="75000"/>
                </a:srgbClr>
              </a:solidFill>
              <a:latin typeface="Calibri"/>
              <a:cs typeface="Calibri"/>
            </a:endParaRPr>
          </a:p>
        </p:txBody>
      </p:sp>
      <p:grpSp>
        <p:nvGrpSpPr>
          <p:cNvPr id="81" name="Group 85"/>
          <p:cNvGrpSpPr>
            <a:grpSpLocks/>
          </p:cNvGrpSpPr>
          <p:nvPr/>
        </p:nvGrpSpPr>
        <p:grpSpPr bwMode="auto">
          <a:xfrm>
            <a:off x="4846424" y="998228"/>
            <a:ext cx="1691405" cy="935430"/>
            <a:chOff x="-871" y="-18"/>
            <a:chExt cx="1174" cy="408"/>
          </a:xfrm>
          <a:solidFill>
            <a:srgbClr val="144989"/>
          </a:solidFill>
        </p:grpSpPr>
        <p:sp>
          <p:nvSpPr>
            <p:cNvPr id="83" name="Rectangle 83"/>
            <p:cNvSpPr>
              <a:spLocks/>
            </p:cNvSpPr>
            <p:nvPr/>
          </p:nvSpPr>
          <p:spPr bwMode="auto">
            <a:xfrm>
              <a:off x="-871" y="-18"/>
              <a:ext cx="1174" cy="408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642938">
                <a:defRPr/>
              </a:pPr>
              <a:endParaRPr lang="en-US" b="1" dirty="0">
                <a:solidFill>
                  <a:schemeClr val="bg1"/>
                </a:solidFill>
                <a:latin typeface="Calibri" charset="0"/>
                <a:ea typeface="ヒラギノ角ゴ ProN W3" charset="0"/>
                <a:cs typeface="ＭＳ Ｐゴシック" charset="0"/>
                <a:sym typeface="Helvetica Neue Light" charset="0"/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-755" y="-9"/>
              <a:ext cx="904" cy="1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 lIns="0" tIns="0" rIns="40638" bIns="0"/>
            <a:lstStyle/>
            <a:p>
              <a:pPr marL="39688" algn="ctr" defTabSz="642938">
                <a:defRPr/>
              </a:pPr>
              <a:r>
                <a:rPr lang="en-US" sz="1000" dirty="0">
                  <a:solidFill>
                    <a:schemeClr val="bg1"/>
                  </a:solidFill>
                  <a:latin typeface="Calibri" charset="0"/>
                  <a:ea typeface="ＭＳ Ｐゴシック" charset="0"/>
                  <a:cs typeface="Calibri" charset="0"/>
                  <a:sym typeface="Arial Bold" charset="0"/>
                </a:rPr>
                <a:t>Signed &amp; Encrypted Gateway Stack</a:t>
              </a:r>
            </a:p>
          </p:txBody>
        </p:sp>
      </p:grpSp>
      <p:grpSp>
        <p:nvGrpSpPr>
          <p:cNvPr id="87" name="Group 85"/>
          <p:cNvGrpSpPr>
            <a:grpSpLocks/>
          </p:cNvGrpSpPr>
          <p:nvPr/>
        </p:nvGrpSpPr>
        <p:grpSpPr bwMode="auto">
          <a:xfrm>
            <a:off x="4907995" y="1530915"/>
            <a:ext cx="1563051" cy="348039"/>
            <a:chOff x="-882" y="-520"/>
            <a:chExt cx="1229" cy="408"/>
          </a:xfrm>
          <a:solidFill>
            <a:srgbClr val="008778"/>
          </a:solidFill>
        </p:grpSpPr>
        <p:sp>
          <p:nvSpPr>
            <p:cNvPr id="88" name="Rectangle 83"/>
            <p:cNvSpPr>
              <a:spLocks/>
            </p:cNvSpPr>
            <p:nvPr/>
          </p:nvSpPr>
          <p:spPr bwMode="auto">
            <a:xfrm>
              <a:off x="-882" y="-520"/>
              <a:ext cx="1229" cy="408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642938">
                <a:defRPr/>
              </a:pPr>
              <a:endParaRPr lang="en-US" b="1" dirty="0">
                <a:solidFill>
                  <a:schemeClr val="bg1"/>
                </a:solidFill>
                <a:latin typeface="Calibri" charset="0"/>
                <a:ea typeface="ヒラギノ角ゴ ProN W3" charset="0"/>
                <a:cs typeface="ＭＳ Ｐゴシック" charset="0"/>
                <a:sym typeface="Helvetica Neue Light" charset="0"/>
              </a:endParaRPr>
            </a:p>
          </p:txBody>
        </p:sp>
        <p:sp>
          <p:nvSpPr>
            <p:cNvPr id="97" name="Rectangle 84"/>
            <p:cNvSpPr>
              <a:spLocks/>
            </p:cNvSpPr>
            <p:nvPr/>
          </p:nvSpPr>
          <p:spPr bwMode="auto">
            <a:xfrm>
              <a:off x="-745" y="-452"/>
              <a:ext cx="904" cy="2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 lIns="0" tIns="0" rIns="40638" bIns="0" anchor="ctr"/>
            <a:lstStyle/>
            <a:p>
              <a:pPr marL="39688" algn="ctr" defTabSz="642938">
                <a:defRPr/>
              </a:pPr>
              <a:r>
                <a:rPr lang="en-US" sz="1000" dirty="0">
                  <a:solidFill>
                    <a:schemeClr val="bg1"/>
                  </a:solidFill>
                  <a:latin typeface="Calibri" charset="0"/>
                  <a:ea typeface="ＭＳ Ｐゴシック" charset="0"/>
                  <a:cs typeface="Calibri" charset="0"/>
                  <a:sym typeface="Arial Bold" charset="0"/>
                </a:rPr>
                <a:t>IBM Optimized </a:t>
              </a:r>
              <a:r>
                <a:rPr lang="en-US" sz="1000" dirty="0" smtClean="0">
                  <a:solidFill>
                    <a:schemeClr val="bg1"/>
                  </a:solidFill>
                  <a:latin typeface="Calibri" charset="0"/>
                  <a:ea typeface="ＭＳ Ｐゴシック" charset="0"/>
                  <a:cs typeface="Calibri" charset="0"/>
                  <a:sym typeface="Arial Bold" charset="0"/>
                </a:rPr>
                <a:t>Application Layer</a:t>
              </a:r>
              <a:endParaRPr lang="en-US" sz="1000" dirty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  <a:sym typeface="Arial Bold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69" y="2201432"/>
            <a:ext cx="591182" cy="1614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638" y="2201432"/>
            <a:ext cx="634367" cy="159596"/>
          </a:xfrm>
          <a:prstGeom prst="rect">
            <a:avLst/>
          </a:prstGeom>
        </p:spPr>
      </p:pic>
      <p:sp>
        <p:nvSpPr>
          <p:cNvPr id="122" name="Rectangle 83"/>
          <p:cNvSpPr>
            <a:spLocks/>
          </p:cNvSpPr>
          <p:nvPr/>
        </p:nvSpPr>
        <p:spPr bwMode="auto">
          <a:xfrm>
            <a:off x="7074652" y="979724"/>
            <a:ext cx="1691405" cy="563675"/>
          </a:xfrm>
          <a:prstGeom prst="rect">
            <a:avLst/>
          </a:prstGeom>
          <a:solidFill>
            <a:srgbClr val="144989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defTabSz="642938">
              <a:defRPr/>
            </a:pPr>
            <a:endParaRPr lang="en-US" b="1" dirty="0">
              <a:solidFill>
                <a:schemeClr val="bg1"/>
              </a:solidFill>
              <a:latin typeface="Calibri" charset="0"/>
              <a:ea typeface="ヒラギノ角ゴ ProN W3" charset="0"/>
              <a:cs typeface="ＭＳ Ｐゴシック" charset="0"/>
              <a:sym typeface="Helvetica Neue Light" charset="0"/>
            </a:endParaRPr>
          </a:p>
        </p:txBody>
      </p:sp>
      <p:grpSp>
        <p:nvGrpSpPr>
          <p:cNvPr id="124" name="Group 85"/>
          <p:cNvGrpSpPr>
            <a:grpSpLocks/>
          </p:cNvGrpSpPr>
          <p:nvPr/>
        </p:nvGrpSpPr>
        <p:grpSpPr bwMode="auto">
          <a:xfrm>
            <a:off x="7141435" y="1164128"/>
            <a:ext cx="1563051" cy="348039"/>
            <a:chOff x="-882" y="-520"/>
            <a:chExt cx="1229" cy="408"/>
          </a:xfrm>
          <a:solidFill>
            <a:srgbClr val="008778"/>
          </a:solidFill>
        </p:grpSpPr>
        <p:sp>
          <p:nvSpPr>
            <p:cNvPr id="126" name="Rectangle 83"/>
            <p:cNvSpPr>
              <a:spLocks/>
            </p:cNvSpPr>
            <p:nvPr/>
          </p:nvSpPr>
          <p:spPr bwMode="auto">
            <a:xfrm>
              <a:off x="-882" y="-520"/>
              <a:ext cx="1229" cy="408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 defTabSz="642938">
                <a:defRPr/>
              </a:pPr>
              <a:endParaRPr lang="en-US" b="1" dirty="0">
                <a:solidFill>
                  <a:schemeClr val="bg1"/>
                </a:solidFill>
                <a:latin typeface="Calibri" charset="0"/>
                <a:ea typeface="ヒラギノ角ゴ ProN W3" charset="0"/>
                <a:cs typeface="ＭＳ Ｐゴシック" charset="0"/>
                <a:sym typeface="Helvetica Neue Light" charset="0"/>
              </a:endParaRPr>
            </a:p>
          </p:txBody>
        </p:sp>
        <p:sp>
          <p:nvSpPr>
            <p:cNvPr id="127" name="Rectangle 84"/>
            <p:cNvSpPr>
              <a:spLocks/>
            </p:cNvSpPr>
            <p:nvPr/>
          </p:nvSpPr>
          <p:spPr bwMode="auto">
            <a:xfrm>
              <a:off x="-745" y="-452"/>
              <a:ext cx="904" cy="2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  <p:txBody>
            <a:bodyPr lIns="0" tIns="0" rIns="40638" bIns="0" anchor="ctr"/>
            <a:lstStyle/>
            <a:p>
              <a:pPr marL="39688" algn="ctr" defTabSz="642938">
                <a:defRPr/>
              </a:pPr>
              <a:r>
                <a:rPr lang="en-US" sz="1000" dirty="0">
                  <a:solidFill>
                    <a:schemeClr val="bg1"/>
                  </a:solidFill>
                  <a:latin typeface="Calibri" charset="0"/>
                  <a:ea typeface="ＭＳ Ｐゴシック" charset="0"/>
                  <a:cs typeface="Calibri" charset="0"/>
                  <a:sym typeface="Arial Bold" charset="0"/>
                </a:rPr>
                <a:t>IBM Optimized </a:t>
              </a:r>
              <a:r>
                <a:rPr lang="en-US" sz="1000" dirty="0" smtClean="0">
                  <a:solidFill>
                    <a:schemeClr val="bg1"/>
                  </a:solidFill>
                  <a:latin typeface="Calibri" charset="0"/>
                  <a:ea typeface="ＭＳ Ｐゴシック" charset="0"/>
                  <a:cs typeface="Calibri" charset="0"/>
                  <a:sym typeface="Arial Bold" charset="0"/>
                </a:rPr>
                <a:t>Application Layer</a:t>
              </a:r>
              <a:endParaRPr lang="en-US" sz="1000" dirty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  <a:sym typeface="Arial Bold" charset="0"/>
              </a:endParaRPr>
            </a:p>
          </p:txBody>
        </p:sp>
      </p:grpSp>
      <p:sp>
        <p:nvSpPr>
          <p:cNvPr id="128" name="Rectangle 127"/>
          <p:cNvSpPr>
            <a:spLocks/>
          </p:cNvSpPr>
          <p:nvPr/>
        </p:nvSpPr>
        <p:spPr bwMode="auto">
          <a:xfrm>
            <a:off x="7306987" y="992357"/>
            <a:ext cx="1302411" cy="120590"/>
          </a:xfrm>
          <a:prstGeom prst="rect">
            <a:avLst/>
          </a:prstGeom>
          <a:solidFill>
            <a:srgbClr val="144989"/>
          </a:solidFill>
          <a:ln>
            <a:noFill/>
          </a:ln>
          <a:extLst>
            <a:ext uri="{91240B29-F687-4f45-9708-019B960494DF}"/>
          </a:extLst>
        </p:spPr>
        <p:txBody>
          <a:bodyPr lIns="0" tIns="0" rIns="40638" bIns="0"/>
          <a:lstStyle/>
          <a:p>
            <a:pPr marL="39688" algn="ctr" defTabSz="642938">
              <a:defRPr/>
            </a:pPr>
            <a:r>
              <a:rPr lang="en-US" sz="1000" dirty="0" smtClean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  <a:sym typeface="Arial Bold" charset="0"/>
              </a:rPr>
              <a:t>Gateway </a:t>
            </a:r>
            <a:r>
              <a:rPr lang="en-US" sz="1000" dirty="0">
                <a:solidFill>
                  <a:schemeClr val="bg1"/>
                </a:solidFill>
                <a:latin typeface="Calibri" charset="0"/>
                <a:ea typeface="ＭＳ Ｐゴシック" charset="0"/>
                <a:cs typeface="Calibri" charset="0"/>
                <a:sym typeface="Arial Bold" charset="0"/>
              </a:rPr>
              <a:t>Stack</a:t>
            </a:r>
          </a:p>
        </p:txBody>
      </p:sp>
      <p:sp>
        <p:nvSpPr>
          <p:cNvPr id="96" name="Rectangle 2"/>
          <p:cNvSpPr>
            <a:spLocks noChangeArrowheads="1"/>
          </p:cNvSpPr>
          <p:nvPr/>
        </p:nvSpPr>
        <p:spPr bwMode="auto">
          <a:xfrm>
            <a:off x="5284580" y="4759261"/>
            <a:ext cx="38594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171450" indent="-171450">
              <a:buFont typeface="Wingdings" charset="2"/>
              <a:buChar char="ü"/>
            </a:pPr>
            <a:r>
              <a:rPr lang="en-US" altLang="en-US" sz="1000" dirty="0" smtClean="0">
                <a:latin typeface="Calibri" charset="0"/>
              </a:rPr>
              <a:t>Available </a:t>
            </a:r>
            <a:r>
              <a:rPr lang="en-US" altLang="en-US" sz="1000" b="1" dirty="0" smtClean="0">
                <a:latin typeface="Calibri" charset="0"/>
              </a:rPr>
              <a:t>free of charge for Development use</a:t>
            </a:r>
            <a:r>
              <a:rPr lang="en-US" altLang="en-US" sz="1000" i="1" dirty="0" smtClean="0">
                <a:latin typeface="Calibri" charset="0"/>
              </a:rPr>
              <a:t>: </a:t>
            </a:r>
            <a:r>
              <a:rPr lang="en-US" altLang="en-US" sz="1000" b="1" i="1" dirty="0" smtClean="0">
                <a:latin typeface="Calibri" charset="0"/>
                <a:hlinkClick r:id="rId6"/>
              </a:rPr>
              <a:t>https://hub.docker.com/r/ibmcom/datapower/</a:t>
            </a:r>
            <a:r>
              <a:rPr lang="en-US" altLang="en-US" sz="1000" b="1" i="1" dirty="0" smtClean="0">
                <a:latin typeface="Calibri" charset="0"/>
              </a:rPr>
              <a:t> </a:t>
            </a:r>
            <a:endParaRPr lang="en-US" altLang="en-US" sz="1000" b="1" i="1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3970</Words>
  <Application>Microsoft Macintosh PowerPoint</Application>
  <PresentationFormat>On-screen Show (16:9)</PresentationFormat>
  <Paragraphs>720</Paragraphs>
  <Slides>37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Arial Bold</vt:lpstr>
      <vt:lpstr>Arial Rounded MT Bold</vt:lpstr>
      <vt:lpstr>Calibri</vt:lpstr>
      <vt:lpstr>Calibri Light</vt:lpstr>
      <vt:lpstr>Dotum</vt:lpstr>
      <vt:lpstr>Helvetica Neue</vt:lpstr>
      <vt:lpstr>Helvetica Neue Light</vt:lpstr>
      <vt:lpstr>MS Gothic</vt:lpstr>
      <vt:lpstr>MS PGothic</vt:lpstr>
      <vt:lpstr>ＭＳ Ｐゴシック</vt:lpstr>
      <vt:lpstr>SimSun</vt:lpstr>
      <vt:lpstr>Times New Roman</vt:lpstr>
      <vt:lpstr>Wide Latin</vt:lpstr>
      <vt:lpstr>Wingdings</vt:lpstr>
      <vt:lpstr>ヒラギノ角ゴ ProN W3</vt:lpstr>
      <vt:lpstr>Arial</vt:lpstr>
      <vt:lpstr>Office Theme</vt:lpstr>
      <vt:lpstr>Visio</vt:lpstr>
      <vt:lpstr>IBM DataPower Gateway Overview &amp; What’s New in V7.5.2</vt:lpstr>
      <vt:lpstr>Agenda</vt:lpstr>
      <vt:lpstr>PowerPoint Presentation</vt:lpstr>
      <vt:lpstr>Secure, control &amp; accelerate Today’s Digital workloads</vt:lpstr>
      <vt:lpstr>PowerPoint Presentation</vt:lpstr>
      <vt:lpstr>Common Use Cases</vt:lpstr>
      <vt:lpstr>Single Gateway for API &amp; Mobile policy enforcement</vt:lpstr>
      <vt:lpstr>Single, modular &amp; extensible Gateway platform</vt:lpstr>
      <vt:lpstr>Available Form Factors: Deploy Anywhere </vt:lpstr>
      <vt:lpstr>PowerPoint Presentation</vt:lpstr>
      <vt:lpstr>How DataPower Gateways are unique?</vt:lpstr>
      <vt:lpstr>Simple &amp; Secure Architecture</vt:lpstr>
      <vt:lpstr>GatewayScriptTM: Secure &amp; optimized JavaScript runtime</vt:lpstr>
      <vt:lpstr>PowerPoint Presentation</vt:lpstr>
      <vt:lpstr>PowerPoint Presentation</vt:lpstr>
      <vt:lpstr>DataPower’ing IBM Bluemix!!!</vt:lpstr>
      <vt:lpstr>DataPower Gateway V7.5.2: Supported standards &amp; protocols</vt:lpstr>
      <vt:lpstr>PowerPoint Presentation</vt:lpstr>
      <vt:lpstr>Agenda</vt:lpstr>
      <vt:lpstr>DataPower Operations Dashboard Overview</vt:lpstr>
      <vt:lpstr>DataPower Operations Dashboard Features</vt:lpstr>
      <vt:lpstr>Agenda</vt:lpstr>
      <vt:lpstr>PowerPoint Presentation</vt:lpstr>
      <vt:lpstr>PowerPoint Presentation</vt:lpstr>
      <vt:lpstr>PowerPoint Presentation</vt:lpstr>
      <vt:lpstr>Agenda</vt:lpstr>
      <vt:lpstr>PowerPoint Presentation</vt:lpstr>
      <vt:lpstr>Enhanced Docker Image</vt:lpstr>
      <vt:lpstr>Deploy Anywhere using Docker containers</vt:lpstr>
      <vt:lpstr>Deploy Anywhere on Linux</vt:lpstr>
      <vt:lpstr>No-charge Edition for Development</vt:lpstr>
      <vt:lpstr>Enhanced B2B Integration: AS4 One-way Message Exchange Pattern</vt:lpstr>
      <vt:lpstr>New Modernized User Experience</vt:lpstr>
      <vt:lpstr>Other enhancements (1 .. 2)</vt:lpstr>
      <vt:lpstr>Other enhancements (2 .. 2)</vt:lpstr>
      <vt:lpstr>DataPower Handbook, Second Edition, Volume I, II, III, IV</vt:lpstr>
      <vt:lpstr>Where can I learn more about IBM DataPower Gateway?</vt:lpstr>
    </vt:vector>
  </TitlesOfParts>
  <Company>Creative Concepts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Malcomb</dc:creator>
  <cp:lastModifiedBy>Arif Siddiqui</cp:lastModifiedBy>
  <cp:revision>874</cp:revision>
  <dcterms:created xsi:type="dcterms:W3CDTF">2015-10-23T13:25:50Z</dcterms:created>
  <dcterms:modified xsi:type="dcterms:W3CDTF">2016-10-05T04:29:51Z</dcterms:modified>
</cp:coreProperties>
</file>