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60" r:id="rId4"/>
    <p:sldId id="271" r:id="rId5"/>
    <p:sldId id="263" r:id="rId6"/>
    <p:sldId id="261" r:id="rId7"/>
    <p:sldId id="259" r:id="rId8"/>
    <p:sldId id="264" r:id="rId9"/>
    <p:sldId id="265" r:id="rId10"/>
    <p:sldId id="266" r:id="rId11"/>
    <p:sldId id="267" r:id="rId12"/>
    <p:sldId id="268" r:id="rId13"/>
    <p:sldId id="269" r:id="rId14"/>
    <p:sldId id="270" r:id="rId15"/>
  </p:sldIdLst>
  <p:sldSz cx="18288000" cy="10287000"/>
  <p:notesSz cx="10287000" cy="1828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보통 스타일 3 - 강조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0559"/>
    <p:restoredTop sz="86369"/>
  </p:normalViewPr>
  <p:slideViewPr>
    <p:cSldViewPr>
      <p:cViewPr varScale="1">
        <p:scale>
          <a:sx n="38" d="100"/>
          <a:sy n="38" d="100"/>
        </p:scale>
        <p:origin x="224" y="19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6" d="100"/>
          <a:sy n="56" d="100"/>
        </p:scale>
        <p:origin x="5112"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457700" cy="917575"/>
          </a:xfrm>
          <a:prstGeom prst="rect">
            <a:avLst/>
          </a:prstGeom>
        </p:spPr>
        <p:txBody>
          <a:bodyPr vert="horz" lIns="91440" tIns="45720" rIns="91440" bIns="45720" rtlCol="0"/>
          <a:lstStyle>
            <a:lvl1pPr algn="l">
              <a:defRPr sz="1200"/>
            </a:lvl1pPr>
          </a:lstStyle>
          <a:p>
            <a:endParaRPr kumimoji="1" lang="ko-Kore-KR" altLang="en-US"/>
          </a:p>
        </p:txBody>
      </p:sp>
      <p:sp>
        <p:nvSpPr>
          <p:cNvPr id="3" name="날짜 개체 틀 2"/>
          <p:cNvSpPr>
            <a:spLocks noGrp="1"/>
          </p:cNvSpPr>
          <p:nvPr>
            <p:ph type="dt" idx="1"/>
          </p:nvPr>
        </p:nvSpPr>
        <p:spPr>
          <a:xfrm>
            <a:off x="5827713" y="0"/>
            <a:ext cx="4457700" cy="917575"/>
          </a:xfrm>
          <a:prstGeom prst="rect">
            <a:avLst/>
          </a:prstGeom>
        </p:spPr>
        <p:txBody>
          <a:bodyPr vert="horz" lIns="91440" tIns="45720" rIns="91440" bIns="45720" rtlCol="0"/>
          <a:lstStyle>
            <a:lvl1pPr algn="r">
              <a:defRPr sz="1200"/>
            </a:lvl1pPr>
          </a:lstStyle>
          <a:p>
            <a:fld id="{8D65C5FF-C9D0-A146-887B-775AC73DCD5E}" type="datetimeFigureOut">
              <a:rPr kumimoji="1" lang="ko-Kore-KR" altLang="en-US" smtClean="0"/>
              <a:t>2022. 3. 9.</a:t>
            </a:fld>
            <a:endParaRPr kumimoji="1" lang="ko-Kore-KR" altLang="en-US"/>
          </a:p>
        </p:txBody>
      </p:sp>
      <p:sp>
        <p:nvSpPr>
          <p:cNvPr id="4" name="슬라이드 이미지 개체 틀 3"/>
          <p:cNvSpPr>
            <a:spLocks noGrp="1" noRot="1" noChangeAspect="1"/>
          </p:cNvSpPr>
          <p:nvPr>
            <p:ph type="sldImg" idx="2"/>
          </p:nvPr>
        </p:nvSpPr>
        <p:spPr>
          <a:xfrm>
            <a:off x="-342900" y="2286000"/>
            <a:ext cx="10972800" cy="6172200"/>
          </a:xfrm>
          <a:prstGeom prst="rect">
            <a:avLst/>
          </a:prstGeom>
          <a:noFill/>
          <a:ln w="12700">
            <a:solidFill>
              <a:prstClr val="black"/>
            </a:solidFill>
          </a:ln>
        </p:spPr>
        <p:txBody>
          <a:bodyPr vert="horz" lIns="91440" tIns="45720" rIns="91440" bIns="45720" rtlCol="0" anchor="ctr"/>
          <a:lstStyle/>
          <a:p>
            <a:endParaRPr lang="ko-Kore-KR" altLang="en-US"/>
          </a:p>
        </p:txBody>
      </p:sp>
      <p:sp>
        <p:nvSpPr>
          <p:cNvPr id="5" name="슬라이드 노트 개체 틀 4"/>
          <p:cNvSpPr>
            <a:spLocks noGrp="1"/>
          </p:cNvSpPr>
          <p:nvPr>
            <p:ph type="body" sz="quarter" idx="3"/>
          </p:nvPr>
        </p:nvSpPr>
        <p:spPr>
          <a:xfrm>
            <a:off x="1028700" y="8801100"/>
            <a:ext cx="8229600" cy="720090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6" name="바닥글 개체 틀 5"/>
          <p:cNvSpPr>
            <a:spLocks noGrp="1"/>
          </p:cNvSpPr>
          <p:nvPr>
            <p:ph type="ftr" sz="quarter" idx="4"/>
          </p:nvPr>
        </p:nvSpPr>
        <p:spPr>
          <a:xfrm>
            <a:off x="0" y="17372013"/>
            <a:ext cx="4457700" cy="915987"/>
          </a:xfrm>
          <a:prstGeom prst="rect">
            <a:avLst/>
          </a:prstGeom>
        </p:spPr>
        <p:txBody>
          <a:bodyPr vert="horz" lIns="91440" tIns="45720" rIns="91440" bIns="45720" rtlCol="0" anchor="b"/>
          <a:lstStyle>
            <a:lvl1pPr algn="l">
              <a:defRPr sz="1200"/>
            </a:lvl1pPr>
          </a:lstStyle>
          <a:p>
            <a:endParaRPr kumimoji="1" lang="ko-Kore-KR" altLang="en-US"/>
          </a:p>
        </p:txBody>
      </p:sp>
      <p:sp>
        <p:nvSpPr>
          <p:cNvPr id="7" name="슬라이드 번호 개체 틀 6"/>
          <p:cNvSpPr>
            <a:spLocks noGrp="1"/>
          </p:cNvSpPr>
          <p:nvPr>
            <p:ph type="sldNum" sz="quarter" idx="5"/>
          </p:nvPr>
        </p:nvSpPr>
        <p:spPr>
          <a:xfrm>
            <a:off x="5827713" y="17372013"/>
            <a:ext cx="4457700" cy="915987"/>
          </a:xfrm>
          <a:prstGeom prst="rect">
            <a:avLst/>
          </a:prstGeom>
        </p:spPr>
        <p:txBody>
          <a:bodyPr vert="horz" lIns="91440" tIns="45720" rIns="91440" bIns="45720" rtlCol="0" anchor="b"/>
          <a:lstStyle>
            <a:lvl1pPr algn="r">
              <a:defRPr sz="1200"/>
            </a:lvl1pPr>
          </a:lstStyle>
          <a:p>
            <a:fld id="{61B0301E-5E5E-3E48-9D75-F20EAA341726}" type="slidenum">
              <a:rPr kumimoji="1" lang="ko-Kore-KR" altLang="en-US" smtClean="0"/>
              <a:t>‹#›</a:t>
            </a:fld>
            <a:endParaRPr kumimoji="1" lang="ko-Kore-KR" altLang="en-US"/>
          </a:p>
        </p:txBody>
      </p:sp>
    </p:spTree>
    <p:extLst>
      <p:ext uri="{BB962C8B-B14F-4D97-AF65-F5344CB8AC3E}">
        <p14:creationId xmlns:p14="http://schemas.microsoft.com/office/powerpoint/2010/main" val="397497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61B0301E-5E5E-3E48-9D75-F20EAA341726}" type="slidenum">
              <a:rPr kumimoji="1" lang="ko-Kore-KR" altLang="en-US" smtClean="0"/>
              <a:t>2</a:t>
            </a:fld>
            <a:endParaRPr kumimoji="1" lang="ko-Kore-KR" altLang="en-US"/>
          </a:p>
        </p:txBody>
      </p:sp>
    </p:spTree>
    <p:extLst>
      <p:ext uri="{BB962C8B-B14F-4D97-AF65-F5344CB8AC3E}">
        <p14:creationId xmlns:p14="http://schemas.microsoft.com/office/powerpoint/2010/main" val="2420648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sz="1200" b="0" i="0" u="none" strike="noStrike" kern="1200" dirty="0">
                <a:solidFill>
                  <a:schemeClr val="tx1"/>
                </a:solidFill>
                <a:effectLst/>
                <a:latin typeface="+mn-lt"/>
                <a:ea typeface="+mn-ea"/>
                <a:cs typeface="+mn-cs"/>
              </a:rPr>
              <a:t>지폐 </a:t>
            </a:r>
            <a:r>
              <a:rPr lang="ko-KR" altLang="en-US" sz="1200" b="0" i="0" u="none" strike="noStrike" kern="1200" dirty="0" err="1">
                <a:solidFill>
                  <a:schemeClr val="tx1"/>
                </a:solidFill>
                <a:effectLst/>
                <a:latin typeface="+mn-lt"/>
                <a:ea typeface="+mn-ea"/>
                <a:cs typeface="+mn-cs"/>
              </a:rPr>
              <a:t>위조범과</a:t>
            </a:r>
            <a:r>
              <a:rPr lang="ko-KR" altLang="en-US" sz="1200" b="0" i="0" u="none" strike="noStrike" kern="1200" dirty="0">
                <a:solidFill>
                  <a:schemeClr val="tx1"/>
                </a:solidFill>
                <a:effectLst/>
                <a:latin typeface="+mn-lt"/>
                <a:ea typeface="+mn-ea"/>
                <a:cs typeface="+mn-cs"/>
              </a:rPr>
              <a:t> 이를 잡으려는 형사가 있다</a:t>
            </a:r>
            <a:r>
              <a:rPr lang="en-US" altLang="ko-KR" sz="1200" b="0" i="0" u="none" strike="noStrike" kern="1200" dirty="0">
                <a:solidFill>
                  <a:schemeClr val="tx1"/>
                </a:solidFill>
                <a:effectLst/>
                <a:latin typeface="+mn-lt"/>
                <a:ea typeface="+mn-ea"/>
                <a:cs typeface="+mn-cs"/>
              </a:rPr>
              <a:t>.</a:t>
            </a:r>
          </a:p>
          <a:p>
            <a:r>
              <a:rPr lang="ko-KR" altLang="en-US" sz="1200" b="0" i="0" u="none" strike="noStrike" kern="1200" dirty="0">
                <a:solidFill>
                  <a:schemeClr val="tx1"/>
                </a:solidFill>
                <a:effectLst/>
                <a:latin typeface="+mn-lt"/>
                <a:ea typeface="+mn-ea"/>
                <a:cs typeface="+mn-cs"/>
              </a:rPr>
              <a:t>위조 지폐가 진짜 </a:t>
            </a:r>
            <a:r>
              <a:rPr lang="ko-KR" altLang="en-US" sz="1200" b="0" i="0" u="none" strike="noStrike" kern="1200" dirty="0" err="1">
                <a:solidFill>
                  <a:schemeClr val="tx1"/>
                </a:solidFill>
                <a:effectLst/>
                <a:latin typeface="+mn-lt"/>
                <a:ea typeface="+mn-ea"/>
                <a:cs typeface="+mn-cs"/>
              </a:rPr>
              <a:t>같아보일수록</a:t>
            </a:r>
            <a:r>
              <a:rPr lang="ko-KR" altLang="en-US" sz="1200" b="0" i="0" u="none" strike="noStrike" kern="1200" dirty="0">
                <a:solidFill>
                  <a:schemeClr val="tx1"/>
                </a:solidFill>
                <a:effectLst/>
                <a:latin typeface="+mn-lt"/>
                <a:ea typeface="+mn-ea"/>
                <a:cs typeface="+mn-cs"/>
              </a:rPr>
              <a:t> 형사가 위조지폐를 가려내는 능력도 </a:t>
            </a:r>
            <a:r>
              <a:rPr lang="ko-KR" altLang="en-US" sz="1200" b="0" i="0" u="none" strike="noStrike" kern="1200" dirty="0" err="1">
                <a:solidFill>
                  <a:schemeClr val="tx1"/>
                </a:solidFill>
                <a:effectLst/>
                <a:latin typeface="+mn-lt"/>
                <a:ea typeface="+mn-ea"/>
                <a:cs typeface="+mn-cs"/>
              </a:rPr>
              <a:t>뛰어나야한다</a:t>
            </a:r>
            <a:r>
              <a:rPr lang="en-US" altLang="ko-KR" sz="1200" b="0" i="0" u="none" strike="noStrike" kern="1200" dirty="0">
                <a:solidFill>
                  <a:schemeClr val="tx1"/>
                </a:solidFill>
                <a:effectLst/>
                <a:latin typeface="+mn-lt"/>
                <a:ea typeface="+mn-ea"/>
                <a:cs typeface="+mn-cs"/>
              </a:rPr>
              <a:t>.</a:t>
            </a:r>
          </a:p>
          <a:p>
            <a:endParaRPr lang="en-US" altLang="ko-KR" sz="1200" b="0" i="0" u="none" strike="noStrike" kern="1200" dirty="0">
              <a:solidFill>
                <a:schemeClr val="tx1"/>
              </a:solidFill>
              <a:effectLst/>
              <a:latin typeface="+mn-lt"/>
              <a:ea typeface="+mn-ea"/>
              <a:cs typeface="+mn-cs"/>
            </a:endParaRPr>
          </a:p>
          <a:p>
            <a:r>
              <a:rPr lang="ko-KR" altLang="en-US" sz="1200" b="0" i="0" u="none" strike="noStrike" kern="1200" dirty="0" err="1">
                <a:solidFill>
                  <a:schemeClr val="tx1"/>
                </a:solidFill>
                <a:effectLst/>
                <a:latin typeface="+mn-lt"/>
                <a:ea typeface="+mn-ea"/>
                <a:cs typeface="+mn-cs"/>
              </a:rPr>
              <a:t>판별기의</a:t>
            </a:r>
            <a:r>
              <a:rPr lang="ko-KR" altLang="en-US" sz="1200" b="0" i="0" u="none" strike="noStrike" kern="1200" dirty="0">
                <a:solidFill>
                  <a:schemeClr val="tx1"/>
                </a:solidFill>
                <a:effectLst/>
                <a:latin typeface="+mn-lt"/>
                <a:ea typeface="+mn-ea"/>
                <a:cs typeface="+mn-cs"/>
              </a:rPr>
              <a:t> 역할은 진짜 데이터는 진짜로 가짜 데이터는 가짜로 구별하도록 학습하는 것</a:t>
            </a:r>
            <a:endParaRPr lang="en-US" altLang="ko-KR" sz="1200" b="0" i="0" u="none" strike="noStrike" kern="1200" dirty="0">
              <a:solidFill>
                <a:schemeClr val="tx1"/>
              </a:solidFill>
              <a:effectLst/>
              <a:latin typeface="+mn-lt"/>
              <a:ea typeface="+mn-ea"/>
              <a:cs typeface="+mn-cs"/>
            </a:endParaRPr>
          </a:p>
          <a:p>
            <a:endParaRPr lang="en-US" altLang="ko-KR" sz="1200" b="0" i="0" u="none" strike="noStrike" kern="1200" dirty="0">
              <a:solidFill>
                <a:schemeClr val="tx1"/>
              </a:solidFill>
              <a:effectLst/>
              <a:latin typeface="+mn-lt"/>
              <a:ea typeface="+mn-ea"/>
              <a:cs typeface="+mn-cs"/>
            </a:endParaRPr>
          </a:p>
          <a:p>
            <a:r>
              <a:rPr lang="ko-KR" altLang="en-US" sz="1200" b="0" i="0" u="none" strike="noStrike" kern="1200" dirty="0" err="1">
                <a:solidFill>
                  <a:schemeClr val="tx1"/>
                </a:solidFill>
                <a:effectLst/>
                <a:latin typeface="+mn-lt"/>
                <a:ea typeface="+mn-ea"/>
                <a:cs typeface="+mn-cs"/>
              </a:rPr>
              <a:t>생성기의</a:t>
            </a:r>
            <a:r>
              <a:rPr lang="ko-KR" altLang="en-US" sz="1200" b="0" i="0" u="none" strike="noStrike" kern="1200" dirty="0">
                <a:solidFill>
                  <a:schemeClr val="tx1"/>
                </a:solidFill>
                <a:effectLst/>
                <a:latin typeface="+mn-lt"/>
                <a:ea typeface="+mn-ea"/>
                <a:cs typeface="+mn-cs"/>
              </a:rPr>
              <a:t> 역할은 </a:t>
            </a:r>
            <a:r>
              <a:rPr lang="ko-KR" altLang="en-US" sz="1200" b="0" i="0" u="none" strike="noStrike" kern="1200" dirty="0" err="1">
                <a:solidFill>
                  <a:schemeClr val="tx1"/>
                </a:solidFill>
                <a:effectLst/>
                <a:latin typeface="+mn-lt"/>
                <a:ea typeface="+mn-ea"/>
                <a:cs typeface="+mn-cs"/>
              </a:rPr>
              <a:t>랜덤한</a:t>
            </a:r>
            <a:r>
              <a:rPr lang="ko-KR" altLang="en-US" sz="1200" b="0" i="0" u="none" strike="noStrike" kern="1200" dirty="0">
                <a:solidFill>
                  <a:schemeClr val="tx1"/>
                </a:solidFill>
                <a:effectLst/>
                <a:latin typeface="+mn-lt"/>
                <a:ea typeface="+mn-ea"/>
                <a:cs typeface="+mn-cs"/>
              </a:rPr>
              <a:t> 코드를 받아서 </a:t>
            </a:r>
            <a:r>
              <a:rPr lang="en" altLang="ko-Kore-KR" sz="1200" b="0" i="0" u="none" strike="noStrike" kern="1200" dirty="0">
                <a:solidFill>
                  <a:schemeClr val="tx1"/>
                </a:solidFill>
                <a:effectLst/>
                <a:latin typeface="+mn-lt"/>
                <a:ea typeface="+mn-ea"/>
                <a:cs typeface="+mn-cs"/>
              </a:rPr>
              <a:t>Discriminator(</a:t>
            </a:r>
            <a:r>
              <a:rPr lang="ko-KR" altLang="en-US" sz="1200" b="0" i="0" u="none" strike="noStrike" kern="1200" dirty="0" err="1">
                <a:solidFill>
                  <a:schemeClr val="tx1"/>
                </a:solidFill>
                <a:effectLst/>
                <a:latin typeface="+mn-lt"/>
                <a:ea typeface="+mn-ea"/>
                <a:cs typeface="+mn-cs"/>
              </a:rPr>
              <a:t>판별기</a:t>
            </a:r>
            <a:r>
              <a:rPr lang="en-US" altLang="ko-KR" sz="1200" b="0" i="0" u="none" strike="noStrike" kern="1200" dirty="0">
                <a:solidFill>
                  <a:schemeClr val="tx1"/>
                </a:solidFill>
                <a:effectLst/>
                <a:latin typeface="+mn-lt"/>
                <a:ea typeface="+mn-ea"/>
                <a:cs typeface="+mn-cs"/>
              </a:rPr>
              <a:t>)</a:t>
            </a:r>
            <a:r>
              <a:rPr lang="ko-KR" altLang="en-US" sz="1200" b="0" i="0" u="none" strike="noStrike" kern="1200" dirty="0" err="1">
                <a:solidFill>
                  <a:schemeClr val="tx1"/>
                </a:solidFill>
                <a:effectLst/>
                <a:latin typeface="+mn-lt"/>
                <a:ea typeface="+mn-ea"/>
                <a:cs typeface="+mn-cs"/>
              </a:rPr>
              <a:t>를</a:t>
            </a:r>
            <a:r>
              <a:rPr lang="ko-KR" altLang="en-US" sz="1200" b="0" i="0" u="none" strike="noStrike" kern="1200" dirty="0">
                <a:solidFill>
                  <a:schemeClr val="tx1"/>
                </a:solidFill>
                <a:effectLst/>
                <a:latin typeface="+mn-lt"/>
                <a:ea typeface="+mn-ea"/>
                <a:cs typeface="+mn-cs"/>
              </a:rPr>
              <a:t> 속이기 위한 진짜 데이터 같은 가짜 데이터를 만들게 됩니다</a:t>
            </a:r>
            <a:endParaRPr lang="en-US" altLang="ko-KR" sz="1200" b="0" i="0" u="none" strike="noStrike" kern="1200" dirty="0">
              <a:solidFill>
                <a:schemeClr val="tx1"/>
              </a:solidFill>
              <a:effectLst/>
              <a:latin typeface="+mn-lt"/>
              <a:ea typeface="+mn-ea"/>
              <a:cs typeface="+mn-cs"/>
            </a:endParaRPr>
          </a:p>
          <a:p>
            <a:endParaRPr kumimoji="1" lang="en-US" altLang="ko-Kore-KR" sz="1200" b="0" i="0" u="none" strike="noStrike" kern="1200" dirty="0">
              <a:solidFill>
                <a:schemeClr val="tx1"/>
              </a:solidFill>
              <a:effectLst/>
              <a:latin typeface="+mn-lt"/>
              <a:ea typeface="+mn-ea"/>
              <a:cs typeface="+mn-cs"/>
            </a:endParaRPr>
          </a:p>
          <a:p>
            <a:endParaRPr kumimoji="1" lang="ko-Kore-KR" altLang="en-US" dirty="0"/>
          </a:p>
        </p:txBody>
      </p:sp>
      <p:sp>
        <p:nvSpPr>
          <p:cNvPr id="4" name="슬라이드 번호 개체 틀 3"/>
          <p:cNvSpPr>
            <a:spLocks noGrp="1"/>
          </p:cNvSpPr>
          <p:nvPr>
            <p:ph type="sldNum" sz="quarter" idx="5"/>
          </p:nvPr>
        </p:nvSpPr>
        <p:spPr/>
        <p:txBody>
          <a:bodyPr/>
          <a:lstStyle/>
          <a:p>
            <a:fld id="{61B0301E-5E5E-3E48-9D75-F20EAA341726}" type="slidenum">
              <a:rPr kumimoji="1" lang="ko-Kore-KR" altLang="en-US" smtClean="0"/>
              <a:t>3</a:t>
            </a:fld>
            <a:endParaRPr kumimoji="1" lang="ko-Kore-KR" altLang="en-US"/>
          </a:p>
        </p:txBody>
      </p:sp>
    </p:spTree>
    <p:extLst>
      <p:ext uri="{BB962C8B-B14F-4D97-AF65-F5344CB8AC3E}">
        <p14:creationId xmlns:p14="http://schemas.microsoft.com/office/powerpoint/2010/main" val="1295659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61B0301E-5E5E-3E48-9D75-F20EAA341726}" type="slidenum">
              <a:rPr kumimoji="1" lang="ko-Kore-KR" altLang="en-US" smtClean="0"/>
              <a:t>4</a:t>
            </a:fld>
            <a:endParaRPr kumimoji="1" lang="ko-Kore-KR" altLang="en-US"/>
          </a:p>
        </p:txBody>
      </p:sp>
    </p:spTree>
    <p:extLst>
      <p:ext uri="{BB962C8B-B14F-4D97-AF65-F5344CB8AC3E}">
        <p14:creationId xmlns:p14="http://schemas.microsoft.com/office/powerpoint/2010/main" val="678409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61B0301E-5E5E-3E48-9D75-F20EAA341726}" type="slidenum">
              <a:rPr kumimoji="1" lang="ko-Kore-KR" altLang="en-US" smtClean="0"/>
              <a:t>5</a:t>
            </a:fld>
            <a:endParaRPr kumimoji="1" lang="ko-Kore-KR" altLang="en-US"/>
          </a:p>
        </p:txBody>
      </p:sp>
    </p:spTree>
    <p:extLst>
      <p:ext uri="{BB962C8B-B14F-4D97-AF65-F5344CB8AC3E}">
        <p14:creationId xmlns:p14="http://schemas.microsoft.com/office/powerpoint/2010/main" val="2654791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166F1F-CE9B-4651-A6AA-CD717754106B}" type="datetimeFigureOut">
              <a:rPr lang="en-US" smtClean="0"/>
              <a:t>3/9/22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3/9/22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3/9/22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buChar cha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3/9/22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6116CE-C4A3-4A05-B2D7-7C2E9A889C0F}" type="datetimeFigureOut">
              <a:rPr lang="en-US" smtClean="0"/>
              <a:t>3/9/22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6116CE-C4A3-4A05-B2D7-7C2E9A889C0F}" type="datetimeFigureOut">
              <a:rPr lang="en-US" smtClean="0"/>
              <a:t>3/9/22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6116CE-C4A3-4A05-B2D7-7C2E9A889C0F}" type="datetimeFigureOut">
              <a:rPr lang="en-US" smtClean="0"/>
              <a:t>3/9/22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3/9/22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3/9/22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3/9/22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3/9/22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E7E8E2"/>
        </a:solidFill>
        <a:effectLst/>
      </p:bgPr>
    </p:bg>
    <p:spTree>
      <p:nvGrpSpPr>
        <p:cNvPr id="1" name=""/>
        <p:cNvGrpSpPr/>
        <p:nvPr/>
      </p:nvGrpSpPr>
      <p:grpSpPr>
        <a:xfrm>
          <a:off x="0" y="0"/>
          <a:ext cx="0" cy="0"/>
          <a:chOff x="0" y="0"/>
          <a:chExt cx="0" cy="0"/>
        </a:xfrm>
      </p:grpSpPr>
      <p:sp>
        <p:nvSpPr>
          <p:cNvPr id="2" name="Object 2"/>
          <p:cNvSpPr txBox="1"/>
          <p:nvPr/>
        </p:nvSpPr>
        <p:spPr>
          <a:xfrm>
            <a:off x="3040210" y="4792857"/>
            <a:ext cx="17346032" cy="2554545"/>
          </a:xfrm>
          <a:prstGeom prst="rect">
            <a:avLst/>
          </a:prstGeom>
          <a:noFill/>
        </p:spPr>
        <p:txBody>
          <a:bodyPr wrap="square" rtlCol="0" anchor="t">
            <a:spAutoFit/>
          </a:bodyPr>
          <a:lstStyle/>
          <a:p>
            <a:r>
              <a:rPr lang="en-US" sz="8000" kern="0" spc="-100" dirty="0">
                <a:solidFill>
                  <a:srgbClr val="5A7D59"/>
                </a:solidFill>
                <a:latin typeface="Gmarket Sans Bold" pitchFamily="34" charset="0"/>
              </a:rPr>
              <a:t>GANs</a:t>
            </a:r>
          </a:p>
          <a:p>
            <a:r>
              <a:rPr lang="en-US" sz="8000" kern="0" spc="-100" dirty="0">
                <a:solidFill>
                  <a:srgbClr val="5A7D59"/>
                </a:solidFill>
                <a:latin typeface="Gmarket Sans Bold" pitchFamily="34" charset="0"/>
              </a:rPr>
              <a:t>IN ACTION</a:t>
            </a:r>
            <a:endParaRPr lang="en-US" sz="2000" dirty="0"/>
          </a:p>
        </p:txBody>
      </p:sp>
      <p:sp>
        <p:nvSpPr>
          <p:cNvPr id="3" name="Object 3"/>
          <p:cNvSpPr txBox="1"/>
          <p:nvPr/>
        </p:nvSpPr>
        <p:spPr>
          <a:xfrm>
            <a:off x="15261715" y="9711905"/>
            <a:ext cx="2243427" cy="492443"/>
          </a:xfrm>
          <a:prstGeom prst="rect">
            <a:avLst/>
          </a:prstGeom>
          <a:noFill/>
        </p:spPr>
        <p:txBody>
          <a:bodyPr wrap="square" rtlCol="0" anchor="t">
            <a:spAutoFit/>
          </a:bodyPr>
          <a:lstStyle/>
          <a:p>
            <a:pPr algn="r"/>
            <a:r>
              <a:rPr lang="en-US" sz="1300" dirty="0">
                <a:solidFill>
                  <a:srgbClr val="000000"/>
                </a:solidFill>
                <a:latin typeface="Gmarket Sans Bold" pitchFamily="34" charset="0"/>
                <a:cs typeface="Gmarket Sans Bold" pitchFamily="34" charset="0"/>
              </a:rPr>
              <a:t>2022.03.</a:t>
            </a:r>
            <a:r>
              <a:rPr lang="en-US" altLang="ko-KR" sz="1300" dirty="0">
                <a:solidFill>
                  <a:srgbClr val="000000"/>
                </a:solidFill>
                <a:latin typeface="Gmarket Sans Bold" pitchFamily="34" charset="0"/>
                <a:cs typeface="Gmarket Sans Bold" pitchFamily="34" charset="0"/>
              </a:rPr>
              <a:t>10</a:t>
            </a:r>
            <a:endParaRPr lang="en-US" sz="1300" dirty="0">
              <a:solidFill>
                <a:srgbClr val="000000"/>
              </a:solidFill>
              <a:latin typeface="Gmarket Sans Bold" pitchFamily="34" charset="0"/>
              <a:cs typeface="Gmarket Sans Bold" pitchFamily="34" charset="0"/>
            </a:endParaRPr>
          </a:p>
          <a:p>
            <a:pPr algn="r"/>
            <a:r>
              <a:rPr lang="ko-KR" altLang="en-US" sz="1300" dirty="0">
                <a:solidFill>
                  <a:srgbClr val="000000"/>
                </a:solidFill>
                <a:latin typeface="Gmarket Sans Bold" pitchFamily="34" charset="0"/>
              </a:rPr>
              <a:t>공대 </a:t>
            </a:r>
            <a:r>
              <a:rPr lang="en-US" altLang="ko-KR" sz="1300" dirty="0">
                <a:solidFill>
                  <a:srgbClr val="000000"/>
                </a:solidFill>
                <a:latin typeface="Gmarket Sans Bold" pitchFamily="34" charset="0"/>
              </a:rPr>
              <a:t>7</a:t>
            </a:r>
            <a:r>
              <a:rPr lang="ko-KR" altLang="en-US" sz="1300" dirty="0">
                <a:solidFill>
                  <a:srgbClr val="000000"/>
                </a:solidFill>
                <a:latin typeface="Gmarket Sans Bold" pitchFamily="34" charset="0"/>
              </a:rPr>
              <a:t>호관 </a:t>
            </a:r>
            <a:r>
              <a:rPr lang="en-US" altLang="ko-KR" sz="1300" dirty="0">
                <a:solidFill>
                  <a:srgbClr val="000000"/>
                </a:solidFill>
                <a:latin typeface="Gmarket Sans Bold" pitchFamily="34" charset="0"/>
              </a:rPr>
              <a:t>323</a:t>
            </a:r>
            <a:r>
              <a:rPr lang="ko-KR" altLang="en-US" sz="1300" dirty="0">
                <a:solidFill>
                  <a:srgbClr val="000000"/>
                </a:solidFill>
                <a:latin typeface="Gmarket Sans Bold" pitchFamily="34" charset="0"/>
              </a:rPr>
              <a:t>호</a:t>
            </a:r>
            <a:endParaRPr lang="en-US" dirty="0"/>
          </a:p>
        </p:txBody>
      </p:sp>
      <p:sp>
        <p:nvSpPr>
          <p:cNvPr id="4" name="Object 4"/>
          <p:cNvSpPr txBox="1"/>
          <p:nvPr/>
        </p:nvSpPr>
        <p:spPr>
          <a:xfrm>
            <a:off x="3040210" y="7429937"/>
            <a:ext cx="17346032" cy="400110"/>
          </a:xfrm>
          <a:prstGeom prst="rect">
            <a:avLst/>
          </a:prstGeom>
          <a:noFill/>
        </p:spPr>
        <p:txBody>
          <a:bodyPr wrap="square" rtlCol="0" anchor="t">
            <a:spAutoFit/>
          </a:bodyPr>
          <a:lstStyle/>
          <a:p>
            <a:r>
              <a:rPr lang="en-US" sz="2000" dirty="0"/>
              <a:t>2019116247 </a:t>
            </a:r>
            <a:r>
              <a:rPr lang="ko-KR" altLang="en-US" sz="2000" dirty="0" err="1"/>
              <a:t>이새봄</a:t>
            </a:r>
            <a:endParaRPr lang="en-US" sz="2000" dirty="0"/>
          </a:p>
        </p:txBody>
      </p:sp>
      <p:sp>
        <p:nvSpPr>
          <p:cNvPr id="5" name="Object 5"/>
          <p:cNvSpPr txBox="1"/>
          <p:nvPr/>
        </p:nvSpPr>
        <p:spPr>
          <a:xfrm rot="-5400000">
            <a:off x="-344196" y="1357493"/>
            <a:ext cx="2243427" cy="369332"/>
          </a:xfrm>
          <a:prstGeom prst="rect">
            <a:avLst/>
          </a:prstGeom>
          <a:noFill/>
        </p:spPr>
        <p:txBody>
          <a:bodyPr wrap="square" rtlCol="0" anchor="t">
            <a:spAutoFit/>
          </a:bodyPr>
          <a:lstStyle/>
          <a:p>
            <a:pPr algn="r"/>
            <a:r>
              <a:rPr lang="en-US" altLang="ko-KR" dirty="0"/>
              <a:t>limitless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7E8E2"/>
        </a:solidFill>
        <a:effectLst/>
      </p:bgPr>
    </p:bg>
    <p:spTree>
      <p:nvGrpSpPr>
        <p:cNvPr id="1" name=""/>
        <p:cNvGrpSpPr/>
        <p:nvPr/>
      </p:nvGrpSpPr>
      <p:grpSpPr>
        <a:xfrm>
          <a:off x="0" y="0"/>
          <a:ext cx="0" cy="0"/>
          <a:chOff x="0" y="0"/>
          <a:chExt cx="0" cy="0"/>
        </a:xfrm>
      </p:grpSpPr>
      <p:sp>
        <p:nvSpPr>
          <p:cNvPr id="2" name="Object 2"/>
          <p:cNvSpPr txBox="1"/>
          <p:nvPr/>
        </p:nvSpPr>
        <p:spPr>
          <a:xfrm>
            <a:off x="651807" y="9742381"/>
            <a:ext cx="445006" cy="291904"/>
          </a:xfrm>
          <a:prstGeom prst="rect">
            <a:avLst/>
          </a:prstGeom>
          <a:noFill/>
        </p:spPr>
        <p:txBody>
          <a:bodyPr wrap="square" rtlCol="0" anchor="t">
            <a:spAutoFit/>
          </a:bodyPr>
          <a:lstStyle/>
          <a:p>
            <a:r>
              <a:rPr lang="en-US" sz="1100" dirty="0">
                <a:solidFill>
                  <a:srgbClr val="000000"/>
                </a:solidFill>
                <a:latin typeface="Gmarket Sans Bold" pitchFamily="34" charset="0"/>
                <a:cs typeface="Gmarket Sans Bold" pitchFamily="34" charset="0"/>
              </a:rPr>
              <a:t>03</a:t>
            </a:r>
            <a:endParaRPr lang="en-US" dirty="0"/>
          </a:p>
        </p:txBody>
      </p:sp>
      <p:sp>
        <p:nvSpPr>
          <p:cNvPr id="3" name="Object 3"/>
          <p:cNvSpPr txBox="1"/>
          <p:nvPr/>
        </p:nvSpPr>
        <p:spPr>
          <a:xfrm rot="-5400000">
            <a:off x="-1584009" y="2597305"/>
            <a:ext cx="4723054" cy="369332"/>
          </a:xfrm>
          <a:prstGeom prst="rect">
            <a:avLst/>
          </a:prstGeom>
          <a:noFill/>
        </p:spPr>
        <p:txBody>
          <a:bodyPr wrap="square" rtlCol="0" anchor="t">
            <a:spAutoFit/>
          </a:bodyPr>
          <a:lstStyle/>
          <a:p>
            <a:pPr algn="r"/>
            <a:r>
              <a:rPr lang="en-US" dirty="0"/>
              <a:t>Chapter </a:t>
            </a:r>
            <a:r>
              <a:rPr lang="en-US" altLang="ko-KR" dirty="0"/>
              <a:t>2</a:t>
            </a:r>
            <a:r>
              <a:rPr lang="en-US" dirty="0"/>
              <a:t>  </a:t>
            </a:r>
            <a:r>
              <a:rPr lang="ko-KR" altLang="en-US" dirty="0"/>
              <a:t>오토인코더와 생성 학습</a:t>
            </a:r>
            <a:endParaRPr lang="en-US" dirty="0"/>
          </a:p>
        </p:txBody>
      </p:sp>
      <p:sp>
        <p:nvSpPr>
          <p:cNvPr id="4" name="Object 4"/>
          <p:cNvSpPr txBox="1"/>
          <p:nvPr/>
        </p:nvSpPr>
        <p:spPr>
          <a:xfrm>
            <a:off x="3040210" y="1596829"/>
            <a:ext cx="9456590" cy="815608"/>
          </a:xfrm>
          <a:prstGeom prst="rect">
            <a:avLst/>
          </a:prstGeom>
          <a:noFill/>
        </p:spPr>
        <p:txBody>
          <a:bodyPr wrap="square" rtlCol="0" anchor="t">
            <a:spAutoFit/>
          </a:bodyPr>
          <a:lstStyle/>
          <a:p>
            <a:r>
              <a:rPr lang="en-US" altLang="ko-KR" sz="4700" kern="0" spc="-100" dirty="0">
                <a:solidFill>
                  <a:srgbClr val="5A7D59"/>
                </a:solidFill>
                <a:latin typeface="Gmarket Sans Bold" pitchFamily="34" charset="0"/>
                <a:cs typeface="Gmarket Sans Bold" pitchFamily="34" charset="0"/>
              </a:rPr>
              <a:t>2.4</a:t>
            </a:r>
            <a:r>
              <a:rPr lang="ko-KR" altLang="en-US" sz="4700" kern="0" spc="-100" dirty="0">
                <a:solidFill>
                  <a:srgbClr val="5A7D59"/>
                </a:solidFill>
                <a:latin typeface="Gmarket Sans Bold" pitchFamily="34" charset="0"/>
                <a:cs typeface="Gmarket Sans Bold" pitchFamily="34" charset="0"/>
              </a:rPr>
              <a:t> </a:t>
            </a:r>
            <a:r>
              <a:rPr lang="ko-KR" altLang="en-US" sz="4700" kern="0" spc="-100" dirty="0" err="1">
                <a:solidFill>
                  <a:srgbClr val="5A7D59"/>
                </a:solidFill>
                <a:latin typeface="Gmarket Sans Bold" pitchFamily="34" charset="0"/>
                <a:cs typeface="Gmarket Sans Bold" pitchFamily="34" charset="0"/>
              </a:rPr>
              <a:t>오토인코더</a:t>
            </a:r>
            <a:r>
              <a:rPr lang="ko-KR" altLang="en-US" sz="4700" kern="0" spc="-100" dirty="0">
                <a:solidFill>
                  <a:srgbClr val="5A7D59"/>
                </a:solidFill>
                <a:latin typeface="Gmarket Sans Bold" pitchFamily="34" charset="0"/>
                <a:cs typeface="Gmarket Sans Bold" pitchFamily="34" charset="0"/>
              </a:rPr>
              <a:t> 구성</a:t>
            </a:r>
            <a:endParaRPr lang="en-US" dirty="0"/>
          </a:p>
        </p:txBody>
      </p:sp>
      <p:sp>
        <p:nvSpPr>
          <p:cNvPr id="5" name="Object 5"/>
          <p:cNvSpPr txBox="1"/>
          <p:nvPr/>
        </p:nvSpPr>
        <p:spPr>
          <a:xfrm>
            <a:off x="12670190" y="3371238"/>
            <a:ext cx="6227558" cy="2297086"/>
          </a:xfrm>
          <a:prstGeom prst="rect">
            <a:avLst/>
          </a:prstGeom>
          <a:noFill/>
        </p:spPr>
        <p:txBody>
          <a:bodyPr wrap="square" rtlCol="0" anchor="t">
            <a:spAutoFit/>
          </a:bodyPr>
          <a:lstStyle/>
          <a:p>
            <a:r>
              <a:rPr lang="en-US" sz="1600" dirty="0">
                <a:solidFill>
                  <a:srgbClr val="726B6B"/>
                </a:solidFill>
                <a:latin typeface="KoPubWorldDotum_Pro Medium" pitchFamily="34" charset="0"/>
                <a:cs typeface="KoPubWorldDotum_Pro Medium" pitchFamily="34" charset="0"/>
              </a:rPr>
              <a:t>회사가 미리캔버스를 통해 제공하는 모든 콘텐츠 및 '편집기'에 대한 저작권은 회사에게 있으며저작권 법과 국제 저작권협약에 의하여 보호받고 있습니다. </a:t>
            </a:r>
          </a:p>
          <a:p>
            <a:r>
              <a:rPr lang="en-US" sz="1600" dirty="0">
                <a:solidFill>
                  <a:srgbClr val="726B6B"/>
                </a:solidFill>
                <a:latin typeface="KoPubWorldDotum_Pro Medium" pitchFamily="34" charset="0"/>
                <a:cs typeface="KoPubWorldDotum_Pro Medium" pitchFamily="34" charset="0"/>
              </a:rPr>
              <a:t>다만 사진, 아이콘 및 텍스트의 일부는 타 저작권사로부터 미리캔버스 서비스에서만 사용이 가능토록 허가를 받아 제공하고 있습니다. </a:t>
            </a:r>
            <a:endParaRPr lang="en-US" dirty="0"/>
          </a:p>
        </p:txBody>
      </p:sp>
      <p:grpSp>
        <p:nvGrpSpPr>
          <p:cNvPr id="1001" name="그룹 1001"/>
          <p:cNvGrpSpPr/>
          <p:nvPr/>
        </p:nvGrpSpPr>
        <p:grpSpPr>
          <a:xfrm>
            <a:off x="1502646" y="6814815"/>
            <a:ext cx="16783069" cy="3470899"/>
            <a:chOff x="1502646" y="6814815"/>
            <a:chExt cx="16783069" cy="3470899"/>
          </a:xfrm>
        </p:grpSpPr>
        <p:pic>
          <p:nvPicPr>
            <p:cNvPr id="7" name="Object 6"/>
            <p:cNvPicPr>
              <a:picLocks noChangeAspect="1"/>
            </p:cNvPicPr>
            <p:nvPr/>
          </p:nvPicPr>
          <p:blipFill>
            <a:blip r:embed="rId2" cstate="print"/>
            <a:stretch>
              <a:fillRect/>
            </a:stretch>
          </p:blipFill>
          <p:spPr>
            <a:xfrm>
              <a:off x="1502646" y="6814815"/>
              <a:ext cx="16783069" cy="3470899"/>
            </a:xfrm>
            <a:prstGeom prst="rect">
              <a:avLst/>
            </a:prstGeom>
          </p:spPr>
        </p:pic>
      </p:grpSp>
      <p:sp>
        <p:nvSpPr>
          <p:cNvPr id="9" name="Object 9"/>
          <p:cNvSpPr txBox="1"/>
          <p:nvPr/>
        </p:nvSpPr>
        <p:spPr>
          <a:xfrm>
            <a:off x="3040210" y="3396638"/>
            <a:ext cx="6227558" cy="3820857"/>
          </a:xfrm>
          <a:prstGeom prst="rect">
            <a:avLst/>
          </a:prstGeom>
          <a:noFill/>
        </p:spPr>
        <p:txBody>
          <a:bodyPr wrap="square" rtlCol="0" anchor="t">
            <a:spAutoFit/>
          </a:bodyPr>
          <a:lstStyle/>
          <a:p>
            <a:r>
              <a:rPr lang="en-US" sz="1600" dirty="0">
                <a:solidFill>
                  <a:srgbClr val="726B6B"/>
                </a:solidFill>
                <a:latin typeface="KoPubWorldDotum_Pro Bold" pitchFamily="34" charset="0"/>
                <a:cs typeface="KoPubWorldDotum_Pro Bold" pitchFamily="34" charset="0"/>
              </a:rPr>
              <a:t>회사가 미리캔버스를 통해 제공하는 모든 콘텐츠 및 '편집기'에 대한 저작권은 회사에게 있으며저작권 법과 국제 저작권협약에 의하여 보호받고 있습니다. </a:t>
            </a:r>
          </a:p>
          <a:p>
            <a:r>
              <a:rPr lang="en-US" sz="1600" dirty="0">
                <a:solidFill>
                  <a:srgbClr val="726B6B"/>
                </a:solidFill>
                <a:latin typeface="KoPubWorldDotum_Pro Medium" pitchFamily="34" charset="0"/>
                <a:cs typeface="KoPubWorldDotum_Pro Medium" pitchFamily="34" charset="0"/>
              </a:rPr>
              <a:t>다만 사진, 아이콘 및 텍스트의 일부는 타 저작권사로부터 미리캔버스 서비스에서만 사용이 가능토록 허가를 받아 제공하고 있습니다. 사용자는 미리캔버스에서 제공하는 사진, 아이콘, 이미지, 도형, 텍스트, 차트 등의 '디자인요소'를 개별적으로 캡쳐 혹은 다른 이름으로 저장 등을 통하여 복제하거나, 이를 수정하여 사용할 수 없습니다.</a:t>
            </a:r>
            <a:endParaRPr lang="en-US" dirty="0"/>
          </a:p>
        </p:txBody>
      </p:sp>
      <p:sp>
        <p:nvSpPr>
          <p:cNvPr id="10" name="Object 10"/>
          <p:cNvSpPr txBox="1"/>
          <p:nvPr/>
        </p:nvSpPr>
        <p:spPr>
          <a:xfrm>
            <a:off x="7855200" y="3371238"/>
            <a:ext cx="6227558" cy="3820857"/>
          </a:xfrm>
          <a:prstGeom prst="rect">
            <a:avLst/>
          </a:prstGeom>
          <a:noFill/>
        </p:spPr>
        <p:txBody>
          <a:bodyPr wrap="square" rtlCol="0" anchor="t">
            <a:spAutoFit/>
          </a:bodyPr>
          <a:lstStyle/>
          <a:p>
            <a:r>
              <a:rPr lang="en-US" sz="1600" dirty="0">
                <a:solidFill>
                  <a:srgbClr val="726B6B"/>
                </a:solidFill>
                <a:latin typeface="KoPubWorldDotum_Pro Medium" pitchFamily="34" charset="0"/>
                <a:cs typeface="KoPubWorldDotum_Pro Medium" pitchFamily="34" charset="0"/>
              </a:rPr>
              <a:t>회사가 미리캔버스를 통해 제공하는 모든 콘텐츠 및 '편집기'에 대한 저작권은 회사에게 있으며저작권 법과 국제 저작권협약에 의하여 보호받고 있습니다. 다만 사진, 아이콘 및 텍스트의 일부는 타 저작권사로부터 미리캔버스 서비스에서만 사용이 가능토록 허가를 받아 제공하고 있습니다. </a:t>
            </a:r>
          </a:p>
          <a:p>
            <a:r>
              <a:rPr lang="en-US" sz="1600" dirty="0">
                <a:solidFill>
                  <a:srgbClr val="726B6B"/>
                </a:solidFill>
                <a:latin typeface="KoPubWorldDotum_Pro Medium" pitchFamily="34" charset="0"/>
                <a:cs typeface="KoPubWorldDotum_Pro Medium" pitchFamily="34" charset="0"/>
              </a:rPr>
              <a:t>사용자는 미리캔버스에서 제공하는 사진, 아이콘, 이미지, 도형, 텍스트, 차트 등의 '디자인요소'를 개별적으로 캡쳐 혹은 다른 이름으로 저장 등을 통하여 복제하거나, 이를 수정하여 사용할 수 없습니다.</a:t>
            </a:r>
            <a:endParaRPr lang="en-US" dirty="0"/>
          </a:p>
        </p:txBody>
      </p:sp>
    </p:spTree>
    <p:extLst>
      <p:ext uri="{BB962C8B-B14F-4D97-AF65-F5344CB8AC3E}">
        <p14:creationId xmlns:p14="http://schemas.microsoft.com/office/powerpoint/2010/main" val="3510542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7E8E2"/>
        </a:solidFill>
        <a:effectLst/>
      </p:bgPr>
    </p:bg>
    <p:spTree>
      <p:nvGrpSpPr>
        <p:cNvPr id="1" name=""/>
        <p:cNvGrpSpPr/>
        <p:nvPr/>
      </p:nvGrpSpPr>
      <p:grpSpPr>
        <a:xfrm>
          <a:off x="0" y="0"/>
          <a:ext cx="0" cy="0"/>
          <a:chOff x="0" y="0"/>
          <a:chExt cx="0" cy="0"/>
        </a:xfrm>
      </p:grpSpPr>
      <p:sp>
        <p:nvSpPr>
          <p:cNvPr id="2" name="Object 2"/>
          <p:cNvSpPr txBox="1"/>
          <p:nvPr/>
        </p:nvSpPr>
        <p:spPr>
          <a:xfrm>
            <a:off x="651807" y="9742381"/>
            <a:ext cx="445006" cy="291904"/>
          </a:xfrm>
          <a:prstGeom prst="rect">
            <a:avLst/>
          </a:prstGeom>
          <a:noFill/>
        </p:spPr>
        <p:txBody>
          <a:bodyPr wrap="square" rtlCol="0" anchor="t">
            <a:spAutoFit/>
          </a:bodyPr>
          <a:lstStyle/>
          <a:p>
            <a:r>
              <a:rPr lang="en-US" sz="1100" dirty="0">
                <a:solidFill>
                  <a:srgbClr val="000000"/>
                </a:solidFill>
                <a:latin typeface="Gmarket Sans Bold" pitchFamily="34" charset="0"/>
                <a:cs typeface="Gmarket Sans Bold" pitchFamily="34" charset="0"/>
              </a:rPr>
              <a:t>03</a:t>
            </a:r>
            <a:endParaRPr lang="en-US" dirty="0"/>
          </a:p>
        </p:txBody>
      </p:sp>
      <p:sp>
        <p:nvSpPr>
          <p:cNvPr id="3" name="Object 3"/>
          <p:cNvSpPr txBox="1"/>
          <p:nvPr/>
        </p:nvSpPr>
        <p:spPr>
          <a:xfrm rot="-5400000">
            <a:off x="-1584009" y="2597305"/>
            <a:ext cx="4723054" cy="369332"/>
          </a:xfrm>
          <a:prstGeom prst="rect">
            <a:avLst/>
          </a:prstGeom>
          <a:noFill/>
        </p:spPr>
        <p:txBody>
          <a:bodyPr wrap="square" rtlCol="0" anchor="t">
            <a:spAutoFit/>
          </a:bodyPr>
          <a:lstStyle/>
          <a:p>
            <a:pPr algn="r"/>
            <a:r>
              <a:rPr lang="en-US" dirty="0"/>
              <a:t>Chapter </a:t>
            </a:r>
            <a:r>
              <a:rPr lang="en-US" altLang="ko-KR" dirty="0"/>
              <a:t>2</a:t>
            </a:r>
            <a:r>
              <a:rPr lang="en-US" dirty="0"/>
              <a:t>  </a:t>
            </a:r>
            <a:r>
              <a:rPr lang="ko-KR" altLang="en-US" dirty="0"/>
              <a:t>오토인코더와 생성 학습</a:t>
            </a:r>
            <a:endParaRPr lang="en-US" dirty="0"/>
          </a:p>
        </p:txBody>
      </p:sp>
      <p:sp>
        <p:nvSpPr>
          <p:cNvPr id="4" name="Object 4"/>
          <p:cNvSpPr txBox="1"/>
          <p:nvPr/>
        </p:nvSpPr>
        <p:spPr>
          <a:xfrm>
            <a:off x="3040210" y="1596829"/>
            <a:ext cx="9456590" cy="815608"/>
          </a:xfrm>
          <a:prstGeom prst="rect">
            <a:avLst/>
          </a:prstGeom>
          <a:noFill/>
        </p:spPr>
        <p:txBody>
          <a:bodyPr wrap="square" rtlCol="0" anchor="t">
            <a:spAutoFit/>
          </a:bodyPr>
          <a:lstStyle/>
          <a:p>
            <a:r>
              <a:rPr lang="en-US" altLang="ko-KR" sz="4700" kern="0" spc="-100" dirty="0">
                <a:solidFill>
                  <a:srgbClr val="5A7D59"/>
                </a:solidFill>
                <a:latin typeface="Gmarket Sans Bold" pitchFamily="34" charset="0"/>
                <a:cs typeface="Gmarket Sans Bold" pitchFamily="34" charset="0"/>
              </a:rPr>
              <a:t>2.5</a:t>
            </a:r>
            <a:r>
              <a:rPr lang="ko-KR" altLang="en-US" sz="4700" kern="0" spc="-100" dirty="0">
                <a:solidFill>
                  <a:srgbClr val="5A7D59"/>
                </a:solidFill>
                <a:latin typeface="Gmarket Sans Bold" pitchFamily="34" charset="0"/>
                <a:cs typeface="Gmarket Sans Bold" pitchFamily="34" charset="0"/>
              </a:rPr>
              <a:t> </a:t>
            </a:r>
            <a:r>
              <a:rPr lang="ko-KR" altLang="en-US" sz="4700" kern="0" spc="-100" dirty="0" err="1">
                <a:solidFill>
                  <a:srgbClr val="5A7D59"/>
                </a:solidFill>
                <a:latin typeface="Gmarket Sans Bold" pitchFamily="34" charset="0"/>
                <a:cs typeface="Gmarket Sans Bold" pitchFamily="34" charset="0"/>
              </a:rPr>
              <a:t>오토인코더</a:t>
            </a:r>
            <a:r>
              <a:rPr lang="ko-KR" altLang="en-US" sz="4700" kern="0" spc="-100" dirty="0">
                <a:solidFill>
                  <a:srgbClr val="5A7D59"/>
                </a:solidFill>
                <a:latin typeface="Gmarket Sans Bold" pitchFamily="34" charset="0"/>
                <a:cs typeface="Gmarket Sans Bold" pitchFamily="34" charset="0"/>
              </a:rPr>
              <a:t> 활용</a:t>
            </a:r>
            <a:endParaRPr lang="en-US" dirty="0"/>
          </a:p>
        </p:txBody>
      </p:sp>
      <p:sp>
        <p:nvSpPr>
          <p:cNvPr id="5" name="Object 5"/>
          <p:cNvSpPr txBox="1"/>
          <p:nvPr/>
        </p:nvSpPr>
        <p:spPr>
          <a:xfrm>
            <a:off x="12670190" y="3371238"/>
            <a:ext cx="6227558" cy="2297086"/>
          </a:xfrm>
          <a:prstGeom prst="rect">
            <a:avLst/>
          </a:prstGeom>
          <a:noFill/>
        </p:spPr>
        <p:txBody>
          <a:bodyPr wrap="square" rtlCol="0" anchor="t">
            <a:spAutoFit/>
          </a:bodyPr>
          <a:lstStyle/>
          <a:p>
            <a:r>
              <a:rPr lang="en-US" sz="1600" dirty="0">
                <a:solidFill>
                  <a:srgbClr val="726B6B"/>
                </a:solidFill>
                <a:latin typeface="KoPubWorldDotum_Pro Medium" pitchFamily="34" charset="0"/>
                <a:cs typeface="KoPubWorldDotum_Pro Medium" pitchFamily="34" charset="0"/>
              </a:rPr>
              <a:t>회사가 미리캔버스를 통해 제공하는 모든 콘텐츠 및 '편집기'에 대한 저작권은 회사에게 있으며저작권 법과 국제 저작권협약에 의하여 보호받고 있습니다. </a:t>
            </a:r>
          </a:p>
          <a:p>
            <a:r>
              <a:rPr lang="en-US" sz="1600" dirty="0">
                <a:solidFill>
                  <a:srgbClr val="726B6B"/>
                </a:solidFill>
                <a:latin typeface="KoPubWorldDotum_Pro Medium" pitchFamily="34" charset="0"/>
                <a:cs typeface="KoPubWorldDotum_Pro Medium" pitchFamily="34" charset="0"/>
              </a:rPr>
              <a:t>다만 사진, 아이콘 및 텍스트의 일부는 타 저작권사로부터 미리캔버스 서비스에서만 사용이 가능토록 허가를 받아 제공하고 있습니다. </a:t>
            </a:r>
            <a:endParaRPr lang="en-US" dirty="0"/>
          </a:p>
        </p:txBody>
      </p:sp>
      <p:grpSp>
        <p:nvGrpSpPr>
          <p:cNvPr id="1001" name="그룹 1001"/>
          <p:cNvGrpSpPr/>
          <p:nvPr/>
        </p:nvGrpSpPr>
        <p:grpSpPr>
          <a:xfrm>
            <a:off x="1502646" y="6814815"/>
            <a:ext cx="16783069" cy="3470899"/>
            <a:chOff x="1502646" y="6814815"/>
            <a:chExt cx="16783069" cy="3470899"/>
          </a:xfrm>
        </p:grpSpPr>
        <p:pic>
          <p:nvPicPr>
            <p:cNvPr id="7" name="Object 6"/>
            <p:cNvPicPr>
              <a:picLocks noChangeAspect="1"/>
            </p:cNvPicPr>
            <p:nvPr/>
          </p:nvPicPr>
          <p:blipFill>
            <a:blip r:embed="rId2" cstate="print"/>
            <a:stretch>
              <a:fillRect/>
            </a:stretch>
          </p:blipFill>
          <p:spPr>
            <a:xfrm>
              <a:off x="1502646" y="6814815"/>
              <a:ext cx="16783069" cy="3470899"/>
            </a:xfrm>
            <a:prstGeom prst="rect">
              <a:avLst/>
            </a:prstGeom>
          </p:spPr>
        </p:pic>
      </p:grpSp>
      <p:sp>
        <p:nvSpPr>
          <p:cNvPr id="9" name="Object 9"/>
          <p:cNvSpPr txBox="1"/>
          <p:nvPr/>
        </p:nvSpPr>
        <p:spPr>
          <a:xfrm>
            <a:off x="3040210" y="3396638"/>
            <a:ext cx="6227558" cy="3820857"/>
          </a:xfrm>
          <a:prstGeom prst="rect">
            <a:avLst/>
          </a:prstGeom>
          <a:noFill/>
        </p:spPr>
        <p:txBody>
          <a:bodyPr wrap="square" rtlCol="0" anchor="t">
            <a:spAutoFit/>
          </a:bodyPr>
          <a:lstStyle/>
          <a:p>
            <a:r>
              <a:rPr lang="en-US" sz="1600" dirty="0">
                <a:solidFill>
                  <a:srgbClr val="726B6B"/>
                </a:solidFill>
                <a:latin typeface="KoPubWorldDotum_Pro Bold" pitchFamily="34" charset="0"/>
                <a:cs typeface="KoPubWorldDotum_Pro Bold" pitchFamily="34" charset="0"/>
              </a:rPr>
              <a:t>회사가 미리캔버스를 통해 제공하는 모든 콘텐츠 및 '편집기'에 대한 저작권은 회사에게 있으며저작권 법과 국제 저작권협약에 의하여 보호받고 있습니다. </a:t>
            </a:r>
          </a:p>
          <a:p>
            <a:r>
              <a:rPr lang="en-US" sz="1600" dirty="0">
                <a:solidFill>
                  <a:srgbClr val="726B6B"/>
                </a:solidFill>
                <a:latin typeface="KoPubWorldDotum_Pro Medium" pitchFamily="34" charset="0"/>
                <a:cs typeface="KoPubWorldDotum_Pro Medium" pitchFamily="34" charset="0"/>
              </a:rPr>
              <a:t>다만 사진, 아이콘 및 텍스트의 일부는 타 저작권사로부터 미리캔버스 서비스에서만 사용이 가능토록 허가를 받아 제공하고 있습니다. 사용자는 미리캔버스에서 제공하는 사진, 아이콘, 이미지, 도형, 텍스트, 차트 등의 '디자인요소'를 개별적으로 캡쳐 혹은 다른 이름으로 저장 등을 통하여 복제하거나, 이를 수정하여 사용할 수 없습니다.</a:t>
            </a:r>
            <a:endParaRPr lang="en-US" dirty="0"/>
          </a:p>
        </p:txBody>
      </p:sp>
      <p:sp>
        <p:nvSpPr>
          <p:cNvPr id="10" name="Object 10"/>
          <p:cNvSpPr txBox="1"/>
          <p:nvPr/>
        </p:nvSpPr>
        <p:spPr>
          <a:xfrm>
            <a:off x="7855200" y="3371238"/>
            <a:ext cx="6227558" cy="3820857"/>
          </a:xfrm>
          <a:prstGeom prst="rect">
            <a:avLst/>
          </a:prstGeom>
          <a:noFill/>
        </p:spPr>
        <p:txBody>
          <a:bodyPr wrap="square" rtlCol="0" anchor="t">
            <a:spAutoFit/>
          </a:bodyPr>
          <a:lstStyle/>
          <a:p>
            <a:r>
              <a:rPr lang="en-US" sz="1600" dirty="0">
                <a:solidFill>
                  <a:srgbClr val="726B6B"/>
                </a:solidFill>
                <a:latin typeface="KoPubWorldDotum_Pro Medium" pitchFamily="34" charset="0"/>
                <a:cs typeface="KoPubWorldDotum_Pro Medium" pitchFamily="34" charset="0"/>
              </a:rPr>
              <a:t>회사가 미리캔버스를 통해 제공하는 모든 콘텐츠 및 '편집기'에 대한 저작권은 회사에게 있으며저작권 법과 국제 저작권협약에 의하여 보호받고 있습니다. 다만 사진, 아이콘 및 텍스트의 일부는 타 저작권사로부터 미리캔버스 서비스에서만 사용이 가능토록 허가를 받아 제공하고 있습니다. </a:t>
            </a:r>
          </a:p>
          <a:p>
            <a:r>
              <a:rPr lang="en-US" sz="1600" dirty="0">
                <a:solidFill>
                  <a:srgbClr val="726B6B"/>
                </a:solidFill>
                <a:latin typeface="KoPubWorldDotum_Pro Medium" pitchFamily="34" charset="0"/>
                <a:cs typeface="KoPubWorldDotum_Pro Medium" pitchFamily="34" charset="0"/>
              </a:rPr>
              <a:t>사용자는 미리캔버스에서 제공하는 사진, 아이콘, 이미지, 도형, 텍스트, 차트 등의 '디자인요소'를 개별적으로 캡쳐 혹은 다른 이름으로 저장 등을 통하여 복제하거나, 이를 수정하여 사용할 수 없습니다.</a:t>
            </a:r>
            <a:endParaRPr lang="en-US" dirty="0"/>
          </a:p>
        </p:txBody>
      </p:sp>
    </p:spTree>
    <p:extLst>
      <p:ext uri="{BB962C8B-B14F-4D97-AF65-F5344CB8AC3E}">
        <p14:creationId xmlns:p14="http://schemas.microsoft.com/office/powerpoint/2010/main" val="24650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7E8E2"/>
        </a:solidFill>
        <a:effectLst/>
      </p:bgPr>
    </p:bg>
    <p:spTree>
      <p:nvGrpSpPr>
        <p:cNvPr id="1" name=""/>
        <p:cNvGrpSpPr/>
        <p:nvPr/>
      </p:nvGrpSpPr>
      <p:grpSpPr>
        <a:xfrm>
          <a:off x="0" y="0"/>
          <a:ext cx="0" cy="0"/>
          <a:chOff x="0" y="0"/>
          <a:chExt cx="0" cy="0"/>
        </a:xfrm>
      </p:grpSpPr>
      <p:sp>
        <p:nvSpPr>
          <p:cNvPr id="2" name="Object 2"/>
          <p:cNvSpPr txBox="1"/>
          <p:nvPr/>
        </p:nvSpPr>
        <p:spPr>
          <a:xfrm>
            <a:off x="651807" y="9742381"/>
            <a:ext cx="445006" cy="291904"/>
          </a:xfrm>
          <a:prstGeom prst="rect">
            <a:avLst/>
          </a:prstGeom>
          <a:noFill/>
        </p:spPr>
        <p:txBody>
          <a:bodyPr wrap="square" rtlCol="0" anchor="t">
            <a:spAutoFit/>
          </a:bodyPr>
          <a:lstStyle/>
          <a:p>
            <a:r>
              <a:rPr lang="en-US" sz="1100" dirty="0">
                <a:solidFill>
                  <a:srgbClr val="000000"/>
                </a:solidFill>
                <a:latin typeface="Gmarket Sans Bold" pitchFamily="34" charset="0"/>
                <a:cs typeface="Gmarket Sans Bold" pitchFamily="34" charset="0"/>
              </a:rPr>
              <a:t>03</a:t>
            </a:r>
            <a:endParaRPr lang="en-US" dirty="0"/>
          </a:p>
        </p:txBody>
      </p:sp>
      <p:sp>
        <p:nvSpPr>
          <p:cNvPr id="3" name="Object 3"/>
          <p:cNvSpPr txBox="1"/>
          <p:nvPr/>
        </p:nvSpPr>
        <p:spPr>
          <a:xfrm rot="-5400000">
            <a:off x="-1584009" y="2597305"/>
            <a:ext cx="4723054" cy="369332"/>
          </a:xfrm>
          <a:prstGeom prst="rect">
            <a:avLst/>
          </a:prstGeom>
          <a:noFill/>
        </p:spPr>
        <p:txBody>
          <a:bodyPr wrap="square" rtlCol="0" anchor="t">
            <a:spAutoFit/>
          </a:bodyPr>
          <a:lstStyle/>
          <a:p>
            <a:pPr algn="r"/>
            <a:r>
              <a:rPr lang="en-US" dirty="0"/>
              <a:t>Chapter </a:t>
            </a:r>
            <a:r>
              <a:rPr lang="en-US" altLang="ko-KR" dirty="0"/>
              <a:t>2</a:t>
            </a:r>
            <a:r>
              <a:rPr lang="en-US" dirty="0"/>
              <a:t>  </a:t>
            </a:r>
            <a:r>
              <a:rPr lang="ko-KR" altLang="en-US" dirty="0"/>
              <a:t>오토인코더와 생성 학습</a:t>
            </a:r>
            <a:endParaRPr lang="en-US" dirty="0"/>
          </a:p>
        </p:txBody>
      </p:sp>
      <p:sp>
        <p:nvSpPr>
          <p:cNvPr id="4" name="Object 4"/>
          <p:cNvSpPr txBox="1"/>
          <p:nvPr/>
        </p:nvSpPr>
        <p:spPr>
          <a:xfrm>
            <a:off x="3040210" y="1596829"/>
            <a:ext cx="9456590" cy="815608"/>
          </a:xfrm>
          <a:prstGeom prst="rect">
            <a:avLst/>
          </a:prstGeom>
          <a:noFill/>
        </p:spPr>
        <p:txBody>
          <a:bodyPr wrap="square" rtlCol="0" anchor="t">
            <a:spAutoFit/>
          </a:bodyPr>
          <a:lstStyle/>
          <a:p>
            <a:r>
              <a:rPr lang="en-US" altLang="ko-KR" sz="4700" kern="0" spc="-100" dirty="0">
                <a:solidFill>
                  <a:srgbClr val="5A7D59"/>
                </a:solidFill>
                <a:latin typeface="Gmarket Sans Bold" pitchFamily="34" charset="0"/>
                <a:cs typeface="Gmarket Sans Bold" pitchFamily="34" charset="0"/>
              </a:rPr>
              <a:t>2.6</a:t>
            </a:r>
            <a:r>
              <a:rPr lang="ko-KR" altLang="en-US" sz="4700" kern="0" spc="-100" dirty="0">
                <a:solidFill>
                  <a:srgbClr val="5A7D59"/>
                </a:solidFill>
                <a:latin typeface="Gmarket Sans Bold" pitchFamily="34" charset="0"/>
                <a:cs typeface="Gmarket Sans Bold" pitchFamily="34" charset="0"/>
              </a:rPr>
              <a:t> 비지도 학습</a:t>
            </a:r>
            <a:endParaRPr lang="en-US" dirty="0"/>
          </a:p>
        </p:txBody>
      </p:sp>
      <p:sp>
        <p:nvSpPr>
          <p:cNvPr id="5" name="Object 5"/>
          <p:cNvSpPr txBox="1"/>
          <p:nvPr/>
        </p:nvSpPr>
        <p:spPr>
          <a:xfrm>
            <a:off x="12670190" y="3371238"/>
            <a:ext cx="6227558" cy="2297086"/>
          </a:xfrm>
          <a:prstGeom prst="rect">
            <a:avLst/>
          </a:prstGeom>
          <a:noFill/>
        </p:spPr>
        <p:txBody>
          <a:bodyPr wrap="square" rtlCol="0" anchor="t">
            <a:spAutoFit/>
          </a:bodyPr>
          <a:lstStyle/>
          <a:p>
            <a:r>
              <a:rPr lang="en-US" sz="1600" dirty="0">
                <a:solidFill>
                  <a:srgbClr val="726B6B"/>
                </a:solidFill>
                <a:latin typeface="KoPubWorldDotum_Pro Medium" pitchFamily="34" charset="0"/>
                <a:cs typeface="KoPubWorldDotum_Pro Medium" pitchFamily="34" charset="0"/>
              </a:rPr>
              <a:t>회사가 미리캔버스를 통해 제공하는 모든 콘텐츠 및 '편집기'에 대한 저작권은 회사에게 있으며저작권 법과 국제 저작권협약에 의하여 보호받고 있습니다. </a:t>
            </a:r>
          </a:p>
          <a:p>
            <a:r>
              <a:rPr lang="en-US" sz="1600" dirty="0">
                <a:solidFill>
                  <a:srgbClr val="726B6B"/>
                </a:solidFill>
                <a:latin typeface="KoPubWorldDotum_Pro Medium" pitchFamily="34" charset="0"/>
                <a:cs typeface="KoPubWorldDotum_Pro Medium" pitchFamily="34" charset="0"/>
              </a:rPr>
              <a:t>다만 사진, 아이콘 및 텍스트의 일부는 타 저작권사로부터 미리캔버스 서비스에서만 사용이 가능토록 허가를 받아 제공하고 있습니다. </a:t>
            </a:r>
            <a:endParaRPr lang="en-US" dirty="0"/>
          </a:p>
        </p:txBody>
      </p:sp>
      <p:grpSp>
        <p:nvGrpSpPr>
          <p:cNvPr id="1001" name="그룹 1001"/>
          <p:cNvGrpSpPr/>
          <p:nvPr/>
        </p:nvGrpSpPr>
        <p:grpSpPr>
          <a:xfrm>
            <a:off x="1502646" y="6814815"/>
            <a:ext cx="16783069" cy="3470899"/>
            <a:chOff x="1502646" y="6814815"/>
            <a:chExt cx="16783069" cy="3470899"/>
          </a:xfrm>
        </p:grpSpPr>
        <p:pic>
          <p:nvPicPr>
            <p:cNvPr id="7" name="Object 6"/>
            <p:cNvPicPr>
              <a:picLocks noChangeAspect="1"/>
            </p:cNvPicPr>
            <p:nvPr/>
          </p:nvPicPr>
          <p:blipFill>
            <a:blip r:embed="rId2" cstate="print"/>
            <a:stretch>
              <a:fillRect/>
            </a:stretch>
          </p:blipFill>
          <p:spPr>
            <a:xfrm>
              <a:off x="1502646" y="6814815"/>
              <a:ext cx="16783069" cy="3470899"/>
            </a:xfrm>
            <a:prstGeom prst="rect">
              <a:avLst/>
            </a:prstGeom>
          </p:spPr>
        </p:pic>
      </p:grpSp>
      <p:sp>
        <p:nvSpPr>
          <p:cNvPr id="9" name="Object 9"/>
          <p:cNvSpPr txBox="1"/>
          <p:nvPr/>
        </p:nvSpPr>
        <p:spPr>
          <a:xfrm>
            <a:off x="3040210" y="3396638"/>
            <a:ext cx="6227558" cy="3820857"/>
          </a:xfrm>
          <a:prstGeom prst="rect">
            <a:avLst/>
          </a:prstGeom>
          <a:noFill/>
        </p:spPr>
        <p:txBody>
          <a:bodyPr wrap="square" rtlCol="0" anchor="t">
            <a:spAutoFit/>
          </a:bodyPr>
          <a:lstStyle/>
          <a:p>
            <a:r>
              <a:rPr lang="en-US" sz="1600" dirty="0">
                <a:solidFill>
                  <a:srgbClr val="726B6B"/>
                </a:solidFill>
                <a:latin typeface="KoPubWorldDotum_Pro Bold" pitchFamily="34" charset="0"/>
                <a:cs typeface="KoPubWorldDotum_Pro Bold" pitchFamily="34" charset="0"/>
              </a:rPr>
              <a:t>회사가 미리캔버스를 통해 제공하는 모든 콘텐츠 및 '편집기'에 대한 저작권은 회사에게 있으며저작권 법과 국제 저작권협약에 의하여 보호받고 있습니다. </a:t>
            </a:r>
          </a:p>
          <a:p>
            <a:r>
              <a:rPr lang="en-US" sz="1600" dirty="0">
                <a:solidFill>
                  <a:srgbClr val="726B6B"/>
                </a:solidFill>
                <a:latin typeface="KoPubWorldDotum_Pro Medium" pitchFamily="34" charset="0"/>
                <a:cs typeface="KoPubWorldDotum_Pro Medium" pitchFamily="34" charset="0"/>
              </a:rPr>
              <a:t>다만 사진, 아이콘 및 텍스트의 일부는 타 저작권사로부터 미리캔버스 서비스에서만 사용이 가능토록 허가를 받아 제공하고 있습니다. 사용자는 미리캔버스에서 제공하는 사진, 아이콘, 이미지, 도형, 텍스트, 차트 등의 '디자인요소'를 개별적으로 캡쳐 혹은 다른 이름으로 저장 등을 통하여 복제하거나, 이를 수정하여 사용할 수 없습니다.</a:t>
            </a:r>
            <a:endParaRPr lang="en-US" dirty="0"/>
          </a:p>
        </p:txBody>
      </p:sp>
      <p:sp>
        <p:nvSpPr>
          <p:cNvPr id="10" name="Object 10"/>
          <p:cNvSpPr txBox="1"/>
          <p:nvPr/>
        </p:nvSpPr>
        <p:spPr>
          <a:xfrm>
            <a:off x="7855200" y="3371238"/>
            <a:ext cx="6227558" cy="3820857"/>
          </a:xfrm>
          <a:prstGeom prst="rect">
            <a:avLst/>
          </a:prstGeom>
          <a:noFill/>
        </p:spPr>
        <p:txBody>
          <a:bodyPr wrap="square" rtlCol="0" anchor="t">
            <a:spAutoFit/>
          </a:bodyPr>
          <a:lstStyle/>
          <a:p>
            <a:r>
              <a:rPr lang="en-US" sz="1600" dirty="0">
                <a:solidFill>
                  <a:srgbClr val="726B6B"/>
                </a:solidFill>
                <a:latin typeface="KoPubWorldDotum_Pro Medium" pitchFamily="34" charset="0"/>
                <a:cs typeface="KoPubWorldDotum_Pro Medium" pitchFamily="34" charset="0"/>
              </a:rPr>
              <a:t>회사가 미리캔버스를 통해 제공하는 모든 콘텐츠 및 '편집기'에 대한 저작권은 회사에게 있으며저작권 법과 국제 저작권협약에 의하여 보호받고 있습니다. 다만 사진, 아이콘 및 텍스트의 일부는 타 저작권사로부터 미리캔버스 서비스에서만 사용이 가능토록 허가를 받아 제공하고 있습니다. </a:t>
            </a:r>
          </a:p>
          <a:p>
            <a:r>
              <a:rPr lang="en-US" sz="1600" dirty="0">
                <a:solidFill>
                  <a:srgbClr val="726B6B"/>
                </a:solidFill>
                <a:latin typeface="KoPubWorldDotum_Pro Medium" pitchFamily="34" charset="0"/>
                <a:cs typeface="KoPubWorldDotum_Pro Medium" pitchFamily="34" charset="0"/>
              </a:rPr>
              <a:t>사용자는 미리캔버스에서 제공하는 사진, 아이콘, 이미지, 도형, 텍스트, 차트 등의 '디자인요소'를 개별적으로 캡쳐 혹은 다른 이름으로 저장 등을 통하여 복제하거나, 이를 수정하여 사용할 수 없습니다.</a:t>
            </a:r>
            <a:endParaRPr lang="en-US" dirty="0"/>
          </a:p>
        </p:txBody>
      </p:sp>
    </p:spTree>
    <p:extLst>
      <p:ext uri="{BB962C8B-B14F-4D97-AF65-F5344CB8AC3E}">
        <p14:creationId xmlns:p14="http://schemas.microsoft.com/office/powerpoint/2010/main" val="3902453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7E8E2"/>
        </a:solidFill>
        <a:effectLst/>
      </p:bgPr>
    </p:bg>
    <p:spTree>
      <p:nvGrpSpPr>
        <p:cNvPr id="1" name=""/>
        <p:cNvGrpSpPr/>
        <p:nvPr/>
      </p:nvGrpSpPr>
      <p:grpSpPr>
        <a:xfrm>
          <a:off x="0" y="0"/>
          <a:ext cx="0" cy="0"/>
          <a:chOff x="0" y="0"/>
          <a:chExt cx="0" cy="0"/>
        </a:xfrm>
      </p:grpSpPr>
      <p:sp>
        <p:nvSpPr>
          <p:cNvPr id="2" name="Object 2"/>
          <p:cNvSpPr txBox="1"/>
          <p:nvPr/>
        </p:nvSpPr>
        <p:spPr>
          <a:xfrm>
            <a:off x="651807" y="9742381"/>
            <a:ext cx="445006" cy="291904"/>
          </a:xfrm>
          <a:prstGeom prst="rect">
            <a:avLst/>
          </a:prstGeom>
          <a:noFill/>
        </p:spPr>
        <p:txBody>
          <a:bodyPr wrap="square" rtlCol="0" anchor="t">
            <a:spAutoFit/>
          </a:bodyPr>
          <a:lstStyle/>
          <a:p>
            <a:r>
              <a:rPr lang="en-US" sz="1100" dirty="0">
                <a:solidFill>
                  <a:srgbClr val="000000"/>
                </a:solidFill>
                <a:latin typeface="Gmarket Sans Bold" pitchFamily="34" charset="0"/>
                <a:cs typeface="Gmarket Sans Bold" pitchFamily="34" charset="0"/>
              </a:rPr>
              <a:t>03</a:t>
            </a:r>
            <a:endParaRPr lang="en-US" dirty="0"/>
          </a:p>
        </p:txBody>
      </p:sp>
      <p:sp>
        <p:nvSpPr>
          <p:cNvPr id="3" name="Object 3"/>
          <p:cNvSpPr txBox="1"/>
          <p:nvPr/>
        </p:nvSpPr>
        <p:spPr>
          <a:xfrm rot="-5400000">
            <a:off x="-1584009" y="2597305"/>
            <a:ext cx="4723054" cy="369332"/>
          </a:xfrm>
          <a:prstGeom prst="rect">
            <a:avLst/>
          </a:prstGeom>
          <a:noFill/>
        </p:spPr>
        <p:txBody>
          <a:bodyPr wrap="square" rtlCol="0" anchor="t">
            <a:spAutoFit/>
          </a:bodyPr>
          <a:lstStyle/>
          <a:p>
            <a:pPr algn="r"/>
            <a:r>
              <a:rPr lang="en-US" dirty="0"/>
              <a:t>Chapter </a:t>
            </a:r>
            <a:r>
              <a:rPr lang="en-US" altLang="ko-KR" dirty="0"/>
              <a:t>2</a:t>
            </a:r>
            <a:r>
              <a:rPr lang="en-US" dirty="0"/>
              <a:t>  </a:t>
            </a:r>
            <a:r>
              <a:rPr lang="ko-KR" altLang="en-US" dirty="0"/>
              <a:t>오토인코더와 생성 학습</a:t>
            </a:r>
            <a:endParaRPr lang="en-US" dirty="0"/>
          </a:p>
        </p:txBody>
      </p:sp>
      <p:sp>
        <p:nvSpPr>
          <p:cNvPr id="4" name="Object 4"/>
          <p:cNvSpPr txBox="1"/>
          <p:nvPr/>
        </p:nvSpPr>
        <p:spPr>
          <a:xfrm>
            <a:off x="3040210" y="1596829"/>
            <a:ext cx="9456590" cy="815608"/>
          </a:xfrm>
          <a:prstGeom prst="rect">
            <a:avLst/>
          </a:prstGeom>
          <a:noFill/>
        </p:spPr>
        <p:txBody>
          <a:bodyPr wrap="square" rtlCol="0" anchor="t">
            <a:spAutoFit/>
          </a:bodyPr>
          <a:lstStyle/>
          <a:p>
            <a:r>
              <a:rPr lang="en-US" altLang="ko-KR" sz="4700" kern="0" spc="-100" dirty="0">
                <a:solidFill>
                  <a:srgbClr val="5A7D59"/>
                </a:solidFill>
                <a:latin typeface="Gmarket Sans Bold" pitchFamily="34" charset="0"/>
                <a:cs typeface="Gmarket Sans Bold" pitchFamily="34" charset="0"/>
              </a:rPr>
              <a:t>2.7</a:t>
            </a:r>
            <a:r>
              <a:rPr lang="ko-KR" altLang="en-US" sz="4700" kern="0" spc="-100" dirty="0">
                <a:solidFill>
                  <a:srgbClr val="5A7D59"/>
                </a:solidFill>
                <a:latin typeface="Gmarket Sans Bold" pitchFamily="34" charset="0"/>
                <a:cs typeface="Gmarket Sans Bold" pitchFamily="34" charset="0"/>
              </a:rPr>
              <a:t> 코드가 핵심이다</a:t>
            </a:r>
            <a:endParaRPr lang="en-US" dirty="0"/>
          </a:p>
        </p:txBody>
      </p:sp>
      <p:sp>
        <p:nvSpPr>
          <p:cNvPr id="5" name="Object 5"/>
          <p:cNvSpPr txBox="1"/>
          <p:nvPr/>
        </p:nvSpPr>
        <p:spPr>
          <a:xfrm>
            <a:off x="12670190" y="3371238"/>
            <a:ext cx="6227558" cy="2297086"/>
          </a:xfrm>
          <a:prstGeom prst="rect">
            <a:avLst/>
          </a:prstGeom>
          <a:noFill/>
        </p:spPr>
        <p:txBody>
          <a:bodyPr wrap="square" rtlCol="0" anchor="t">
            <a:spAutoFit/>
          </a:bodyPr>
          <a:lstStyle/>
          <a:p>
            <a:r>
              <a:rPr lang="en-US" sz="1600" dirty="0">
                <a:solidFill>
                  <a:srgbClr val="726B6B"/>
                </a:solidFill>
                <a:latin typeface="KoPubWorldDotum_Pro Medium" pitchFamily="34" charset="0"/>
                <a:cs typeface="KoPubWorldDotum_Pro Medium" pitchFamily="34" charset="0"/>
              </a:rPr>
              <a:t>회사가 미리캔버스를 통해 제공하는 모든 콘텐츠 및 '편집기'에 대한 저작권은 회사에게 있으며저작권 법과 국제 저작권협약에 의하여 보호받고 있습니다. </a:t>
            </a:r>
          </a:p>
          <a:p>
            <a:r>
              <a:rPr lang="en-US" sz="1600" dirty="0">
                <a:solidFill>
                  <a:srgbClr val="726B6B"/>
                </a:solidFill>
                <a:latin typeface="KoPubWorldDotum_Pro Medium" pitchFamily="34" charset="0"/>
                <a:cs typeface="KoPubWorldDotum_Pro Medium" pitchFamily="34" charset="0"/>
              </a:rPr>
              <a:t>다만 사진, 아이콘 및 텍스트의 일부는 타 저작권사로부터 미리캔버스 서비스에서만 사용이 가능토록 허가를 받아 제공하고 있습니다. </a:t>
            </a:r>
            <a:endParaRPr lang="en-US" dirty="0"/>
          </a:p>
        </p:txBody>
      </p:sp>
      <p:grpSp>
        <p:nvGrpSpPr>
          <p:cNvPr id="1001" name="그룹 1001"/>
          <p:cNvGrpSpPr/>
          <p:nvPr/>
        </p:nvGrpSpPr>
        <p:grpSpPr>
          <a:xfrm>
            <a:off x="1502646" y="6814815"/>
            <a:ext cx="16783069" cy="3470899"/>
            <a:chOff x="1502646" y="6814815"/>
            <a:chExt cx="16783069" cy="3470899"/>
          </a:xfrm>
        </p:grpSpPr>
        <p:pic>
          <p:nvPicPr>
            <p:cNvPr id="7" name="Object 6"/>
            <p:cNvPicPr>
              <a:picLocks noChangeAspect="1"/>
            </p:cNvPicPr>
            <p:nvPr/>
          </p:nvPicPr>
          <p:blipFill>
            <a:blip r:embed="rId2" cstate="print"/>
            <a:stretch>
              <a:fillRect/>
            </a:stretch>
          </p:blipFill>
          <p:spPr>
            <a:xfrm>
              <a:off x="1502646" y="6814815"/>
              <a:ext cx="16783069" cy="3470899"/>
            </a:xfrm>
            <a:prstGeom prst="rect">
              <a:avLst/>
            </a:prstGeom>
          </p:spPr>
        </p:pic>
      </p:grpSp>
      <p:sp>
        <p:nvSpPr>
          <p:cNvPr id="9" name="Object 9"/>
          <p:cNvSpPr txBox="1"/>
          <p:nvPr/>
        </p:nvSpPr>
        <p:spPr>
          <a:xfrm>
            <a:off x="3040210" y="3396638"/>
            <a:ext cx="6227558" cy="3820857"/>
          </a:xfrm>
          <a:prstGeom prst="rect">
            <a:avLst/>
          </a:prstGeom>
          <a:noFill/>
        </p:spPr>
        <p:txBody>
          <a:bodyPr wrap="square" rtlCol="0" anchor="t">
            <a:spAutoFit/>
          </a:bodyPr>
          <a:lstStyle/>
          <a:p>
            <a:r>
              <a:rPr lang="en-US" sz="1600" dirty="0">
                <a:solidFill>
                  <a:srgbClr val="726B6B"/>
                </a:solidFill>
                <a:latin typeface="KoPubWorldDotum_Pro Bold" pitchFamily="34" charset="0"/>
                <a:cs typeface="KoPubWorldDotum_Pro Bold" pitchFamily="34" charset="0"/>
              </a:rPr>
              <a:t>회사가 미리캔버스를 통해 제공하는 모든 콘텐츠 및 '편집기'에 대한 저작권은 회사에게 있으며저작권 법과 국제 저작권협약에 의하여 보호받고 있습니다. </a:t>
            </a:r>
          </a:p>
          <a:p>
            <a:r>
              <a:rPr lang="en-US" sz="1600" dirty="0">
                <a:solidFill>
                  <a:srgbClr val="726B6B"/>
                </a:solidFill>
                <a:latin typeface="KoPubWorldDotum_Pro Medium" pitchFamily="34" charset="0"/>
                <a:cs typeface="KoPubWorldDotum_Pro Medium" pitchFamily="34" charset="0"/>
              </a:rPr>
              <a:t>다만 사진, 아이콘 및 텍스트의 일부는 타 저작권사로부터 미리캔버스 서비스에서만 사용이 가능토록 허가를 받아 제공하고 있습니다. 사용자는 미리캔버스에서 제공하는 사진, 아이콘, 이미지, 도형, 텍스트, 차트 등의 '디자인요소'를 개별적으로 캡쳐 혹은 다른 이름으로 저장 등을 통하여 복제하거나, 이를 수정하여 사용할 수 없습니다.</a:t>
            </a:r>
            <a:endParaRPr lang="en-US" dirty="0"/>
          </a:p>
        </p:txBody>
      </p:sp>
      <p:sp>
        <p:nvSpPr>
          <p:cNvPr id="10" name="Object 10"/>
          <p:cNvSpPr txBox="1"/>
          <p:nvPr/>
        </p:nvSpPr>
        <p:spPr>
          <a:xfrm>
            <a:off x="7855200" y="3371238"/>
            <a:ext cx="6227558" cy="3820857"/>
          </a:xfrm>
          <a:prstGeom prst="rect">
            <a:avLst/>
          </a:prstGeom>
          <a:noFill/>
        </p:spPr>
        <p:txBody>
          <a:bodyPr wrap="square" rtlCol="0" anchor="t">
            <a:spAutoFit/>
          </a:bodyPr>
          <a:lstStyle/>
          <a:p>
            <a:r>
              <a:rPr lang="en-US" sz="1600" dirty="0">
                <a:solidFill>
                  <a:srgbClr val="726B6B"/>
                </a:solidFill>
                <a:latin typeface="KoPubWorldDotum_Pro Medium" pitchFamily="34" charset="0"/>
                <a:cs typeface="KoPubWorldDotum_Pro Medium" pitchFamily="34" charset="0"/>
              </a:rPr>
              <a:t>회사가 미리캔버스를 통해 제공하는 모든 콘텐츠 및 '편집기'에 대한 저작권은 회사에게 있으며저작권 법과 국제 저작권협약에 의하여 보호받고 있습니다. 다만 사진, 아이콘 및 텍스트의 일부는 타 저작권사로부터 미리캔버스 서비스에서만 사용이 가능토록 허가를 받아 제공하고 있습니다. </a:t>
            </a:r>
          </a:p>
          <a:p>
            <a:r>
              <a:rPr lang="en-US" sz="1600" dirty="0">
                <a:solidFill>
                  <a:srgbClr val="726B6B"/>
                </a:solidFill>
                <a:latin typeface="KoPubWorldDotum_Pro Medium" pitchFamily="34" charset="0"/>
                <a:cs typeface="KoPubWorldDotum_Pro Medium" pitchFamily="34" charset="0"/>
              </a:rPr>
              <a:t>사용자는 미리캔버스에서 제공하는 사진, 아이콘, 이미지, 도형, 텍스트, 차트 등의 '디자인요소'를 개별적으로 캡쳐 혹은 다른 이름으로 저장 등을 통하여 복제하거나, 이를 수정하여 사용할 수 없습니다.</a:t>
            </a:r>
            <a:endParaRPr lang="en-US" dirty="0"/>
          </a:p>
        </p:txBody>
      </p:sp>
    </p:spTree>
    <p:extLst>
      <p:ext uri="{BB962C8B-B14F-4D97-AF65-F5344CB8AC3E}">
        <p14:creationId xmlns:p14="http://schemas.microsoft.com/office/powerpoint/2010/main" val="1739057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7E8E2"/>
        </a:solidFill>
        <a:effectLst/>
      </p:bgPr>
    </p:bg>
    <p:spTree>
      <p:nvGrpSpPr>
        <p:cNvPr id="1" name=""/>
        <p:cNvGrpSpPr/>
        <p:nvPr/>
      </p:nvGrpSpPr>
      <p:grpSpPr>
        <a:xfrm>
          <a:off x="0" y="0"/>
          <a:ext cx="0" cy="0"/>
          <a:chOff x="0" y="0"/>
          <a:chExt cx="0" cy="0"/>
        </a:xfrm>
      </p:grpSpPr>
      <p:sp>
        <p:nvSpPr>
          <p:cNvPr id="2" name="Object 2"/>
          <p:cNvSpPr txBox="1"/>
          <p:nvPr/>
        </p:nvSpPr>
        <p:spPr>
          <a:xfrm>
            <a:off x="651807" y="9742381"/>
            <a:ext cx="445006" cy="291904"/>
          </a:xfrm>
          <a:prstGeom prst="rect">
            <a:avLst/>
          </a:prstGeom>
          <a:noFill/>
        </p:spPr>
        <p:txBody>
          <a:bodyPr wrap="square" rtlCol="0" anchor="t">
            <a:spAutoFit/>
          </a:bodyPr>
          <a:lstStyle/>
          <a:p>
            <a:r>
              <a:rPr lang="en-US" sz="1100" dirty="0">
                <a:solidFill>
                  <a:srgbClr val="000000"/>
                </a:solidFill>
                <a:latin typeface="Gmarket Sans Bold" pitchFamily="34" charset="0"/>
                <a:cs typeface="Gmarket Sans Bold" pitchFamily="34" charset="0"/>
              </a:rPr>
              <a:t>03</a:t>
            </a:r>
            <a:endParaRPr lang="en-US" dirty="0"/>
          </a:p>
        </p:txBody>
      </p:sp>
      <p:sp>
        <p:nvSpPr>
          <p:cNvPr id="3" name="Object 3"/>
          <p:cNvSpPr txBox="1"/>
          <p:nvPr/>
        </p:nvSpPr>
        <p:spPr>
          <a:xfrm rot="-5400000">
            <a:off x="-1584009" y="2597305"/>
            <a:ext cx="4723054" cy="369332"/>
          </a:xfrm>
          <a:prstGeom prst="rect">
            <a:avLst/>
          </a:prstGeom>
          <a:noFill/>
        </p:spPr>
        <p:txBody>
          <a:bodyPr wrap="square" rtlCol="0" anchor="t">
            <a:spAutoFit/>
          </a:bodyPr>
          <a:lstStyle/>
          <a:p>
            <a:pPr algn="r"/>
            <a:r>
              <a:rPr lang="en-US" dirty="0"/>
              <a:t>Chapter </a:t>
            </a:r>
            <a:r>
              <a:rPr lang="en-US" altLang="ko-KR" dirty="0"/>
              <a:t>2</a:t>
            </a:r>
            <a:r>
              <a:rPr lang="en-US" dirty="0"/>
              <a:t>  </a:t>
            </a:r>
            <a:r>
              <a:rPr lang="ko-KR" altLang="en-US" dirty="0"/>
              <a:t>오토인코더와 생성 학습</a:t>
            </a:r>
            <a:endParaRPr lang="en-US" dirty="0"/>
          </a:p>
        </p:txBody>
      </p:sp>
      <p:sp>
        <p:nvSpPr>
          <p:cNvPr id="4" name="Object 4"/>
          <p:cNvSpPr txBox="1"/>
          <p:nvPr/>
        </p:nvSpPr>
        <p:spPr>
          <a:xfrm>
            <a:off x="3040210" y="1596829"/>
            <a:ext cx="9456590" cy="815608"/>
          </a:xfrm>
          <a:prstGeom prst="rect">
            <a:avLst/>
          </a:prstGeom>
          <a:noFill/>
        </p:spPr>
        <p:txBody>
          <a:bodyPr wrap="square" rtlCol="0" anchor="t">
            <a:spAutoFit/>
          </a:bodyPr>
          <a:lstStyle/>
          <a:p>
            <a:r>
              <a:rPr lang="en-US" altLang="ko-KR" sz="4700" kern="0" spc="-100" dirty="0">
                <a:solidFill>
                  <a:srgbClr val="5A7D59"/>
                </a:solidFill>
                <a:latin typeface="Gmarket Sans Bold" pitchFamily="34" charset="0"/>
                <a:cs typeface="Gmarket Sans Bold" pitchFamily="34" charset="0"/>
              </a:rPr>
              <a:t>2.8</a:t>
            </a:r>
            <a:r>
              <a:rPr lang="ko-KR" altLang="en-US" sz="4700" kern="0" spc="-100" dirty="0">
                <a:solidFill>
                  <a:srgbClr val="5A7D59"/>
                </a:solidFill>
                <a:latin typeface="Gmarket Sans Bold" pitchFamily="34" charset="0"/>
                <a:cs typeface="Gmarket Sans Bold" pitchFamily="34" charset="0"/>
              </a:rPr>
              <a:t> 왜 </a:t>
            </a:r>
            <a:r>
              <a:rPr lang="en-US" altLang="ko-KR" sz="4700" kern="0" spc="-100" dirty="0">
                <a:solidFill>
                  <a:srgbClr val="5A7D59"/>
                </a:solidFill>
                <a:latin typeface="Gmarket Sans Bold" pitchFamily="34" charset="0"/>
                <a:cs typeface="Gmarket Sans Bold" pitchFamily="34" charset="0"/>
              </a:rPr>
              <a:t>GAN</a:t>
            </a:r>
            <a:r>
              <a:rPr lang="ko-KR" altLang="en-US" sz="4700" kern="0" spc="-100" dirty="0">
                <a:solidFill>
                  <a:srgbClr val="5A7D59"/>
                </a:solidFill>
                <a:latin typeface="Gmarket Sans Bold" pitchFamily="34" charset="0"/>
                <a:cs typeface="Gmarket Sans Bold" pitchFamily="34" charset="0"/>
              </a:rPr>
              <a:t> 일까</a:t>
            </a:r>
            <a:r>
              <a:rPr lang="en-US" altLang="ko-KR" sz="4700" kern="0" spc="-100" dirty="0">
                <a:solidFill>
                  <a:srgbClr val="5A7D59"/>
                </a:solidFill>
                <a:latin typeface="Gmarket Sans Bold" pitchFamily="34" charset="0"/>
                <a:cs typeface="Gmarket Sans Bold" pitchFamily="34" charset="0"/>
              </a:rPr>
              <a:t>?</a:t>
            </a:r>
            <a:endParaRPr lang="en-US" dirty="0"/>
          </a:p>
        </p:txBody>
      </p:sp>
      <p:sp>
        <p:nvSpPr>
          <p:cNvPr id="5" name="Object 5"/>
          <p:cNvSpPr txBox="1"/>
          <p:nvPr/>
        </p:nvSpPr>
        <p:spPr>
          <a:xfrm>
            <a:off x="12670190" y="3371238"/>
            <a:ext cx="6227558" cy="2297086"/>
          </a:xfrm>
          <a:prstGeom prst="rect">
            <a:avLst/>
          </a:prstGeom>
          <a:noFill/>
        </p:spPr>
        <p:txBody>
          <a:bodyPr wrap="square" rtlCol="0" anchor="t">
            <a:spAutoFit/>
          </a:bodyPr>
          <a:lstStyle/>
          <a:p>
            <a:r>
              <a:rPr lang="en-US" sz="1600" dirty="0">
                <a:solidFill>
                  <a:srgbClr val="726B6B"/>
                </a:solidFill>
                <a:latin typeface="KoPubWorldDotum_Pro Medium" pitchFamily="34" charset="0"/>
                <a:cs typeface="KoPubWorldDotum_Pro Medium" pitchFamily="34" charset="0"/>
              </a:rPr>
              <a:t>회사가 미리캔버스를 통해 제공하는 모든 콘텐츠 및 '편집기'에 대한 저작권은 회사에게 있으며저작권 법과 국제 저작권협약에 의하여 보호받고 있습니다. </a:t>
            </a:r>
          </a:p>
          <a:p>
            <a:r>
              <a:rPr lang="en-US" sz="1600" dirty="0">
                <a:solidFill>
                  <a:srgbClr val="726B6B"/>
                </a:solidFill>
                <a:latin typeface="KoPubWorldDotum_Pro Medium" pitchFamily="34" charset="0"/>
                <a:cs typeface="KoPubWorldDotum_Pro Medium" pitchFamily="34" charset="0"/>
              </a:rPr>
              <a:t>다만 사진, 아이콘 및 텍스트의 일부는 타 저작권사로부터 미리캔버스 서비스에서만 사용이 가능토록 허가를 받아 제공하고 있습니다. </a:t>
            </a:r>
            <a:endParaRPr lang="en-US" dirty="0"/>
          </a:p>
        </p:txBody>
      </p:sp>
      <p:grpSp>
        <p:nvGrpSpPr>
          <p:cNvPr id="1001" name="그룹 1001"/>
          <p:cNvGrpSpPr/>
          <p:nvPr/>
        </p:nvGrpSpPr>
        <p:grpSpPr>
          <a:xfrm>
            <a:off x="1502646" y="6814815"/>
            <a:ext cx="16783069" cy="3470899"/>
            <a:chOff x="1502646" y="6814815"/>
            <a:chExt cx="16783069" cy="3470899"/>
          </a:xfrm>
        </p:grpSpPr>
        <p:pic>
          <p:nvPicPr>
            <p:cNvPr id="7" name="Object 6"/>
            <p:cNvPicPr>
              <a:picLocks noChangeAspect="1"/>
            </p:cNvPicPr>
            <p:nvPr/>
          </p:nvPicPr>
          <p:blipFill>
            <a:blip r:embed="rId2" cstate="print"/>
            <a:stretch>
              <a:fillRect/>
            </a:stretch>
          </p:blipFill>
          <p:spPr>
            <a:xfrm>
              <a:off x="1502646" y="6814815"/>
              <a:ext cx="16783069" cy="3470899"/>
            </a:xfrm>
            <a:prstGeom prst="rect">
              <a:avLst/>
            </a:prstGeom>
          </p:spPr>
        </p:pic>
      </p:grpSp>
      <p:sp>
        <p:nvSpPr>
          <p:cNvPr id="9" name="Object 9"/>
          <p:cNvSpPr txBox="1"/>
          <p:nvPr/>
        </p:nvSpPr>
        <p:spPr>
          <a:xfrm>
            <a:off x="3040210" y="3396638"/>
            <a:ext cx="6227558" cy="3820857"/>
          </a:xfrm>
          <a:prstGeom prst="rect">
            <a:avLst/>
          </a:prstGeom>
          <a:noFill/>
        </p:spPr>
        <p:txBody>
          <a:bodyPr wrap="square" rtlCol="0" anchor="t">
            <a:spAutoFit/>
          </a:bodyPr>
          <a:lstStyle/>
          <a:p>
            <a:r>
              <a:rPr lang="en-US" sz="1600" dirty="0">
                <a:solidFill>
                  <a:srgbClr val="726B6B"/>
                </a:solidFill>
                <a:latin typeface="KoPubWorldDotum_Pro Bold" pitchFamily="34" charset="0"/>
                <a:cs typeface="KoPubWorldDotum_Pro Bold" pitchFamily="34" charset="0"/>
              </a:rPr>
              <a:t>회사가 미리캔버스를 통해 제공하는 모든 콘텐츠 및 '편집기'에 대한 저작권은 회사에게 있으며저작권 법과 국제 저작권협약에 의하여 보호받고 있습니다. </a:t>
            </a:r>
          </a:p>
          <a:p>
            <a:r>
              <a:rPr lang="en-US" sz="1600" dirty="0">
                <a:solidFill>
                  <a:srgbClr val="726B6B"/>
                </a:solidFill>
                <a:latin typeface="KoPubWorldDotum_Pro Medium" pitchFamily="34" charset="0"/>
                <a:cs typeface="KoPubWorldDotum_Pro Medium" pitchFamily="34" charset="0"/>
              </a:rPr>
              <a:t>다만 사진, 아이콘 및 텍스트의 일부는 타 저작권사로부터 미리캔버스 서비스에서만 사용이 가능토록 허가를 받아 제공하고 있습니다. 사용자는 미리캔버스에서 제공하는 사진, 아이콘, 이미지, 도형, 텍스트, 차트 등의 '디자인요소'를 개별적으로 캡쳐 혹은 다른 이름으로 저장 등을 통하여 복제하거나, 이를 수정하여 사용할 수 없습니다.</a:t>
            </a:r>
            <a:endParaRPr lang="en-US" dirty="0"/>
          </a:p>
        </p:txBody>
      </p:sp>
      <p:sp>
        <p:nvSpPr>
          <p:cNvPr id="10" name="Object 10"/>
          <p:cNvSpPr txBox="1"/>
          <p:nvPr/>
        </p:nvSpPr>
        <p:spPr>
          <a:xfrm>
            <a:off x="7855200" y="3371238"/>
            <a:ext cx="6227558" cy="3820857"/>
          </a:xfrm>
          <a:prstGeom prst="rect">
            <a:avLst/>
          </a:prstGeom>
          <a:noFill/>
        </p:spPr>
        <p:txBody>
          <a:bodyPr wrap="square" rtlCol="0" anchor="t">
            <a:spAutoFit/>
          </a:bodyPr>
          <a:lstStyle/>
          <a:p>
            <a:r>
              <a:rPr lang="en-US" sz="1600" dirty="0">
                <a:solidFill>
                  <a:srgbClr val="726B6B"/>
                </a:solidFill>
                <a:latin typeface="KoPubWorldDotum_Pro Medium" pitchFamily="34" charset="0"/>
                <a:cs typeface="KoPubWorldDotum_Pro Medium" pitchFamily="34" charset="0"/>
              </a:rPr>
              <a:t>회사가 미리캔버스를 통해 제공하는 모든 콘텐츠 및 '편집기'에 대한 저작권은 회사에게 있으며저작권 법과 국제 저작권협약에 의하여 보호받고 있습니다. 다만 사진, 아이콘 및 텍스트의 일부는 타 저작권사로부터 미리캔버스 서비스에서만 사용이 가능토록 허가를 받아 제공하고 있습니다. </a:t>
            </a:r>
          </a:p>
          <a:p>
            <a:r>
              <a:rPr lang="en-US" sz="1600" dirty="0">
                <a:solidFill>
                  <a:srgbClr val="726B6B"/>
                </a:solidFill>
                <a:latin typeface="KoPubWorldDotum_Pro Medium" pitchFamily="34" charset="0"/>
                <a:cs typeface="KoPubWorldDotum_Pro Medium" pitchFamily="34" charset="0"/>
              </a:rPr>
              <a:t>사용자는 미리캔버스에서 제공하는 사진, 아이콘, 이미지, 도형, 텍스트, 차트 등의 '디자인요소'를 개별적으로 캡쳐 혹은 다른 이름으로 저장 등을 통하여 복제하거나, 이를 수정하여 사용할 수 없습니다.</a:t>
            </a:r>
            <a:endParaRPr lang="en-US" dirty="0"/>
          </a:p>
        </p:txBody>
      </p:sp>
    </p:spTree>
    <p:extLst>
      <p:ext uri="{BB962C8B-B14F-4D97-AF65-F5344CB8AC3E}">
        <p14:creationId xmlns:p14="http://schemas.microsoft.com/office/powerpoint/2010/main" val="348426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bg>
      <p:bgPr>
        <a:solidFill>
          <a:srgbClr val="E7E8E2"/>
        </a:solidFill>
        <a:effectLst/>
      </p:bgPr>
    </p:bg>
    <p:spTree>
      <p:nvGrpSpPr>
        <p:cNvPr id="1" name=""/>
        <p:cNvGrpSpPr/>
        <p:nvPr/>
      </p:nvGrpSpPr>
      <p:grpSpPr>
        <a:xfrm>
          <a:off x="0" y="0"/>
          <a:ext cx="0" cy="0"/>
          <a:chOff x="0" y="0"/>
          <a:chExt cx="0" cy="0"/>
        </a:xfrm>
      </p:grpSpPr>
      <p:sp>
        <p:nvSpPr>
          <p:cNvPr id="3" name="Object 3"/>
          <p:cNvSpPr txBox="1"/>
          <p:nvPr/>
        </p:nvSpPr>
        <p:spPr>
          <a:xfrm rot="-5400000">
            <a:off x="-1584009" y="2597305"/>
            <a:ext cx="4723054" cy="369332"/>
          </a:xfrm>
          <a:prstGeom prst="rect">
            <a:avLst/>
          </a:prstGeom>
          <a:noFill/>
        </p:spPr>
        <p:txBody>
          <a:bodyPr wrap="square" rtlCol="0" anchor="t">
            <a:spAutoFit/>
          </a:bodyPr>
          <a:lstStyle/>
          <a:p>
            <a:pPr algn="r"/>
            <a:r>
              <a:rPr lang="en-US" dirty="0"/>
              <a:t>Chapter 1  GAN </a:t>
            </a:r>
            <a:r>
              <a:rPr lang="ko-KR" altLang="en-US" dirty="0"/>
              <a:t>시작하기</a:t>
            </a:r>
            <a:endParaRPr lang="en-US" dirty="0"/>
          </a:p>
        </p:txBody>
      </p:sp>
      <p:sp>
        <p:nvSpPr>
          <p:cNvPr id="4" name="Object 4"/>
          <p:cNvSpPr txBox="1"/>
          <p:nvPr/>
        </p:nvSpPr>
        <p:spPr>
          <a:xfrm>
            <a:off x="3040210" y="1596829"/>
            <a:ext cx="8254501" cy="815608"/>
          </a:xfrm>
          <a:prstGeom prst="rect">
            <a:avLst/>
          </a:prstGeom>
          <a:noFill/>
        </p:spPr>
        <p:txBody>
          <a:bodyPr wrap="square" rtlCol="0" anchor="t">
            <a:spAutoFit/>
          </a:bodyPr>
          <a:lstStyle/>
          <a:p>
            <a:r>
              <a:rPr lang="en-US" altLang="ko-KR" sz="4700" kern="0" spc="-100" dirty="0">
                <a:solidFill>
                  <a:srgbClr val="5A7D59"/>
                </a:solidFill>
                <a:latin typeface="Gmarket Sans Bold" pitchFamily="34" charset="0"/>
                <a:cs typeface="Gmarket Sans Bold" pitchFamily="34" charset="0"/>
              </a:rPr>
              <a:t>1.1</a:t>
            </a:r>
            <a:r>
              <a:rPr lang="ko-KR" altLang="en-US" sz="4700" kern="0" spc="-100" dirty="0">
                <a:solidFill>
                  <a:srgbClr val="5A7D59"/>
                </a:solidFill>
                <a:latin typeface="Gmarket Sans Bold" pitchFamily="34" charset="0"/>
                <a:cs typeface="Gmarket Sans Bold" pitchFamily="34" charset="0"/>
              </a:rPr>
              <a:t> </a:t>
            </a:r>
            <a:r>
              <a:rPr lang="en-US" altLang="ko-KR" sz="4700" kern="0" spc="-100" dirty="0">
                <a:solidFill>
                  <a:srgbClr val="5A7D59"/>
                </a:solidFill>
                <a:latin typeface="Gmarket Sans Bold" pitchFamily="34" charset="0"/>
                <a:cs typeface="Gmarket Sans Bold" pitchFamily="34" charset="0"/>
              </a:rPr>
              <a:t>GAN</a:t>
            </a:r>
            <a:r>
              <a:rPr lang="ko-KR" altLang="en-US" sz="4700" kern="0" spc="-100" dirty="0">
                <a:solidFill>
                  <a:srgbClr val="5A7D59"/>
                </a:solidFill>
                <a:latin typeface="Gmarket Sans Bold" pitchFamily="34" charset="0"/>
                <a:cs typeface="Gmarket Sans Bold" pitchFamily="34" charset="0"/>
              </a:rPr>
              <a:t> 이란</a:t>
            </a:r>
            <a:r>
              <a:rPr lang="en-US" altLang="ko-KR" sz="4700" kern="0" spc="-100" dirty="0">
                <a:solidFill>
                  <a:srgbClr val="5A7D59"/>
                </a:solidFill>
                <a:latin typeface="Gmarket Sans Bold" pitchFamily="34" charset="0"/>
                <a:cs typeface="Gmarket Sans Bold" pitchFamily="34" charset="0"/>
              </a:rPr>
              <a:t>?</a:t>
            </a:r>
            <a:endParaRPr lang="en-US" dirty="0"/>
          </a:p>
        </p:txBody>
      </p:sp>
      <p:sp>
        <p:nvSpPr>
          <p:cNvPr id="6" name="TextBox 5">
            <a:extLst>
              <a:ext uri="{FF2B5EF4-FFF2-40B4-BE49-F238E27FC236}">
                <a16:creationId xmlns:a16="http://schemas.microsoft.com/office/drawing/2014/main" id="{D0645434-0806-7F43-8E75-88093B9CB290}"/>
              </a:ext>
            </a:extLst>
          </p:cNvPr>
          <p:cNvSpPr txBox="1"/>
          <p:nvPr/>
        </p:nvSpPr>
        <p:spPr>
          <a:xfrm>
            <a:off x="2590800" y="2781971"/>
            <a:ext cx="13411200" cy="1569660"/>
          </a:xfrm>
          <a:prstGeom prst="rect">
            <a:avLst/>
          </a:prstGeom>
          <a:noFill/>
          <a:ln w="12700">
            <a:solidFill>
              <a:schemeClr val="bg2">
                <a:lumMod val="50000"/>
              </a:schemeClr>
            </a:solidFill>
          </a:ln>
        </p:spPr>
        <p:txBody>
          <a:bodyPr wrap="square" rtlCol="0">
            <a:spAutoFit/>
          </a:bodyPr>
          <a:lstStyle/>
          <a:p>
            <a:pPr algn="ctr"/>
            <a:r>
              <a:rPr kumimoji="1" lang="ko-Kore-KR" altLang="en-US" sz="2400" dirty="0">
                <a:latin typeface="NanumGothic" panose="020D0604000000000000" pitchFamily="34" charset="-127"/>
                <a:ea typeface="NanumGothic" panose="020D0604000000000000" pitchFamily="34" charset="-127"/>
              </a:rPr>
              <a:t>생산적</a:t>
            </a:r>
            <a:r>
              <a:rPr kumimoji="1" lang="ko-KR" altLang="en-US" sz="2400" dirty="0">
                <a:latin typeface="NanumGothic" panose="020D0604000000000000" pitchFamily="34" charset="-127"/>
                <a:ea typeface="NanumGothic" panose="020D0604000000000000" pitchFamily="34" charset="-127"/>
              </a:rPr>
              <a:t> 적대 신경망</a:t>
            </a:r>
            <a:r>
              <a:rPr kumimoji="1" lang="en-US" altLang="ko-KR" sz="2400" dirty="0">
                <a:latin typeface="NanumGothic" panose="020D0604000000000000" pitchFamily="34" charset="-127"/>
                <a:ea typeface="NanumGothic" panose="020D0604000000000000" pitchFamily="34" charset="-127"/>
              </a:rPr>
              <a:t>(GAN)</a:t>
            </a:r>
            <a:r>
              <a:rPr kumimoji="1" lang="ko-KR" altLang="en-US" sz="2400" dirty="0">
                <a:latin typeface="NanumGothic" panose="020D0604000000000000" pitchFamily="34" charset="-127"/>
                <a:ea typeface="NanumGothic" panose="020D0604000000000000" pitchFamily="34" charset="-127"/>
              </a:rPr>
              <a:t> </a:t>
            </a:r>
            <a:r>
              <a:rPr kumimoji="1" lang="en-US" altLang="ko-KR" sz="2400" dirty="0">
                <a:latin typeface="NanumGothic" panose="020D0604000000000000" pitchFamily="34" charset="-127"/>
                <a:ea typeface="NanumGothic" panose="020D0604000000000000" pitchFamily="34" charset="-127"/>
              </a:rPr>
              <a:t>-&gt;</a:t>
            </a:r>
            <a:r>
              <a:rPr kumimoji="1" lang="ko-KR" altLang="en-US" sz="2400" dirty="0">
                <a:latin typeface="NanumGothic" panose="020D0604000000000000" pitchFamily="34" charset="-127"/>
                <a:ea typeface="NanumGothic" panose="020D0604000000000000" pitchFamily="34" charset="-127"/>
              </a:rPr>
              <a:t> 동시에 두 개의 모델을 훈련하는 </a:t>
            </a:r>
            <a:r>
              <a:rPr kumimoji="1" lang="ko-KR" altLang="en-US" sz="2400" dirty="0" err="1">
                <a:latin typeface="NanumGothic" panose="020D0604000000000000" pitchFamily="34" charset="-127"/>
                <a:ea typeface="NanumGothic" panose="020D0604000000000000" pitchFamily="34" charset="-127"/>
              </a:rPr>
              <a:t>머신러닝의</a:t>
            </a:r>
            <a:r>
              <a:rPr kumimoji="1" lang="ko-KR" altLang="en-US" sz="2400" dirty="0">
                <a:latin typeface="NanumGothic" panose="020D0604000000000000" pitchFamily="34" charset="-127"/>
                <a:ea typeface="NanumGothic" panose="020D0604000000000000" pitchFamily="34" charset="-127"/>
              </a:rPr>
              <a:t> 한 종류</a:t>
            </a:r>
            <a:endParaRPr kumimoji="1" lang="en-US" altLang="ko-KR" sz="2400" dirty="0">
              <a:latin typeface="NanumGothic" panose="020D0604000000000000" pitchFamily="34" charset="-127"/>
              <a:ea typeface="NanumGothic" panose="020D0604000000000000" pitchFamily="34" charset="-127"/>
            </a:endParaRPr>
          </a:p>
          <a:p>
            <a:pPr algn="ctr"/>
            <a:endParaRPr kumimoji="1" lang="en-US" altLang="ko-Kore-KR" sz="2400" dirty="0">
              <a:latin typeface="NanumGothic" panose="020D0604000000000000" pitchFamily="34" charset="-127"/>
              <a:ea typeface="NanumGothic" panose="020D0604000000000000" pitchFamily="34" charset="-127"/>
            </a:endParaRPr>
          </a:p>
          <a:p>
            <a:pPr algn="ctr"/>
            <a:r>
              <a:rPr kumimoji="1" lang="ko-Kore-KR" altLang="en-US" sz="2400" b="1" dirty="0">
                <a:latin typeface="NanumGothic" panose="020D0604000000000000" pitchFamily="34" charset="-127"/>
                <a:ea typeface="NanumGothic" panose="020D0604000000000000" pitchFamily="34" charset="-127"/>
              </a:rPr>
              <a:t>생성자</a:t>
            </a:r>
            <a:r>
              <a:rPr kumimoji="1" lang="en-US" altLang="ko-Kore-KR" sz="2400" b="1" dirty="0">
                <a:latin typeface="NanumGothic" panose="020D0604000000000000" pitchFamily="34" charset="-127"/>
                <a:ea typeface="NanumGothic" panose="020D0604000000000000" pitchFamily="34" charset="-127"/>
              </a:rPr>
              <a:t>(generator)</a:t>
            </a:r>
            <a:r>
              <a:rPr kumimoji="1" lang="en-US" altLang="ko-KR" sz="2400" b="1" dirty="0">
                <a:latin typeface="NanumGothic" panose="020D0604000000000000" pitchFamily="34" charset="-127"/>
                <a:ea typeface="NanumGothic" panose="020D0604000000000000" pitchFamily="34" charset="-127"/>
              </a:rPr>
              <a:t>:</a:t>
            </a:r>
            <a:r>
              <a:rPr kumimoji="1" lang="ko-KR" altLang="en-US" sz="2400" b="1" dirty="0">
                <a:latin typeface="NanumGothic" panose="020D0604000000000000" pitchFamily="34" charset="-127"/>
                <a:ea typeface="NanumGothic" panose="020D0604000000000000" pitchFamily="34" charset="-127"/>
              </a:rPr>
              <a:t> </a:t>
            </a:r>
            <a:r>
              <a:rPr kumimoji="1" lang="ko-KR" altLang="en-US" sz="2400" dirty="0">
                <a:latin typeface="NanumGothic" panose="020D0604000000000000" pitchFamily="34" charset="-127"/>
                <a:ea typeface="NanumGothic" panose="020D0604000000000000" pitchFamily="34" charset="-127"/>
              </a:rPr>
              <a:t>가짜 데이터를 생성하도록 훈련 </a:t>
            </a:r>
            <a:endParaRPr kumimoji="1" lang="en-US" altLang="ko-KR" sz="2400" dirty="0">
              <a:latin typeface="NanumGothic" panose="020D0604000000000000" pitchFamily="34" charset="-127"/>
              <a:ea typeface="NanumGothic" panose="020D0604000000000000" pitchFamily="34" charset="-127"/>
            </a:endParaRPr>
          </a:p>
          <a:p>
            <a:pPr algn="ctr"/>
            <a:r>
              <a:rPr kumimoji="1" lang="ko-KR" altLang="en-US" sz="2400" b="1" dirty="0" err="1">
                <a:latin typeface="NanumGothic" panose="020D0604000000000000" pitchFamily="34" charset="-127"/>
                <a:ea typeface="NanumGothic" panose="020D0604000000000000" pitchFamily="34" charset="-127"/>
              </a:rPr>
              <a:t>판별자</a:t>
            </a:r>
            <a:r>
              <a:rPr kumimoji="1" lang="en-US" altLang="ko-KR" sz="2400" b="1" dirty="0">
                <a:latin typeface="NanumGothic" panose="020D0604000000000000" pitchFamily="34" charset="-127"/>
                <a:ea typeface="NanumGothic" panose="020D0604000000000000" pitchFamily="34" charset="-127"/>
              </a:rPr>
              <a:t>(discriminator):</a:t>
            </a:r>
            <a:r>
              <a:rPr kumimoji="1" lang="ko-KR" altLang="en-US" sz="2400" b="1" dirty="0">
                <a:latin typeface="NanumGothic" panose="020D0604000000000000" pitchFamily="34" charset="-127"/>
                <a:ea typeface="NanumGothic" panose="020D0604000000000000" pitchFamily="34" charset="-127"/>
              </a:rPr>
              <a:t> </a:t>
            </a:r>
            <a:r>
              <a:rPr kumimoji="1" lang="ko-KR" altLang="en-US" sz="2400" dirty="0">
                <a:latin typeface="NanumGothic" panose="020D0604000000000000" pitchFamily="34" charset="-127"/>
                <a:ea typeface="NanumGothic" panose="020D0604000000000000" pitchFamily="34" charset="-127"/>
              </a:rPr>
              <a:t>실제 샘플과 가짜 샘플을 구분하도록 훈련</a:t>
            </a:r>
            <a:endParaRPr kumimoji="1" lang="en-US" altLang="ko-Kore-KR" sz="2400" dirty="0">
              <a:latin typeface="NanumGothic" panose="020D0604000000000000" pitchFamily="34" charset="-127"/>
              <a:ea typeface="NanumGothic" panose="020D0604000000000000" pitchFamily="34" charset="-127"/>
            </a:endParaRPr>
          </a:p>
        </p:txBody>
      </p:sp>
      <p:sp>
        <p:nvSpPr>
          <p:cNvPr id="8" name="TextBox 7">
            <a:extLst>
              <a:ext uri="{FF2B5EF4-FFF2-40B4-BE49-F238E27FC236}">
                <a16:creationId xmlns:a16="http://schemas.microsoft.com/office/drawing/2014/main" id="{C7C7E2AF-8EBE-C240-823D-F0DAEAEEE6C9}"/>
              </a:ext>
            </a:extLst>
          </p:cNvPr>
          <p:cNvSpPr txBox="1"/>
          <p:nvPr/>
        </p:nvSpPr>
        <p:spPr>
          <a:xfrm>
            <a:off x="2895600" y="5471700"/>
            <a:ext cx="13868400" cy="461665"/>
          </a:xfrm>
          <a:prstGeom prst="rect">
            <a:avLst/>
          </a:prstGeom>
          <a:noFill/>
        </p:spPr>
        <p:txBody>
          <a:bodyPr wrap="square" rtlCol="0">
            <a:spAutoFit/>
          </a:bodyPr>
          <a:lstStyle/>
          <a:p>
            <a:r>
              <a:rPr kumimoji="1" lang="ko-KR" altLang="en-US" sz="2400" dirty="0" err="1"/>
              <a:t>생성적</a:t>
            </a:r>
            <a:r>
              <a:rPr kumimoji="1" lang="en-US" altLang="ko-KR" sz="2400" dirty="0"/>
              <a:t>(Generative):</a:t>
            </a:r>
            <a:r>
              <a:rPr kumimoji="1" lang="ko-KR" altLang="en-US" sz="2400" dirty="0"/>
              <a:t> </a:t>
            </a:r>
            <a:r>
              <a:rPr kumimoji="1" lang="ko-KR" altLang="en-US" dirty="0"/>
              <a:t>모델의 목적</a:t>
            </a:r>
            <a:r>
              <a:rPr kumimoji="1" lang="en-US" altLang="ko-KR" dirty="0"/>
              <a:t>,</a:t>
            </a:r>
            <a:r>
              <a:rPr kumimoji="1" lang="ko-KR" altLang="en-US" dirty="0"/>
              <a:t> 새로운 데이터를 생성하는 것</a:t>
            </a:r>
            <a:r>
              <a:rPr kumimoji="1" lang="en-US" altLang="ko-KR" dirty="0"/>
              <a:t>,</a:t>
            </a:r>
            <a:r>
              <a:rPr kumimoji="1" lang="ko-KR" altLang="en-US" dirty="0"/>
              <a:t> </a:t>
            </a:r>
            <a:r>
              <a:rPr kumimoji="1" lang="en-US" altLang="ko-KR" dirty="0"/>
              <a:t>GAN</a:t>
            </a:r>
            <a:r>
              <a:rPr kumimoji="1" lang="ko-KR" altLang="en-US" dirty="0"/>
              <a:t>이 생성하기 위해 학습할 데이터는 훈련 세트에 따라 결정됨</a:t>
            </a:r>
            <a:endParaRPr kumimoji="1" lang="ko-Kore-KR" altLang="en-US" sz="2400" dirty="0"/>
          </a:p>
        </p:txBody>
      </p:sp>
      <p:sp>
        <p:nvSpPr>
          <p:cNvPr id="12" name="TextBox 11">
            <a:extLst>
              <a:ext uri="{FF2B5EF4-FFF2-40B4-BE49-F238E27FC236}">
                <a16:creationId xmlns:a16="http://schemas.microsoft.com/office/drawing/2014/main" id="{AACA699C-E553-974A-8C37-50B40B9E7599}"/>
              </a:ext>
            </a:extLst>
          </p:cNvPr>
          <p:cNvSpPr txBox="1"/>
          <p:nvPr/>
        </p:nvSpPr>
        <p:spPr>
          <a:xfrm>
            <a:off x="2895600" y="6743700"/>
            <a:ext cx="14020800" cy="1015663"/>
          </a:xfrm>
          <a:prstGeom prst="rect">
            <a:avLst/>
          </a:prstGeom>
          <a:noFill/>
        </p:spPr>
        <p:txBody>
          <a:bodyPr wrap="square" rtlCol="0">
            <a:spAutoFit/>
          </a:bodyPr>
          <a:lstStyle/>
          <a:p>
            <a:r>
              <a:rPr kumimoji="1" lang="ko-KR" altLang="en-US" sz="2400" dirty="0"/>
              <a:t>적대적</a:t>
            </a:r>
            <a:r>
              <a:rPr kumimoji="1" lang="en-US" altLang="ko-KR" sz="2400" dirty="0"/>
              <a:t>(Generative):</a:t>
            </a:r>
            <a:r>
              <a:rPr kumimoji="1" lang="ko-KR" altLang="en-US" sz="2400" dirty="0"/>
              <a:t> </a:t>
            </a:r>
            <a:r>
              <a:rPr kumimoji="1" lang="ko-KR" altLang="en-US" dirty="0" err="1"/>
              <a:t>생성자와</a:t>
            </a:r>
            <a:r>
              <a:rPr kumimoji="1" lang="ko-KR" altLang="en-US" dirty="0"/>
              <a:t> </a:t>
            </a:r>
            <a:r>
              <a:rPr kumimoji="1" lang="ko-KR" altLang="en-US" dirty="0" err="1"/>
              <a:t>판별자</a:t>
            </a:r>
            <a:r>
              <a:rPr kumimoji="1" lang="ko-KR" altLang="en-US" dirty="0"/>
              <a:t> 사이의 게임 같은 경쟁 구도</a:t>
            </a:r>
            <a:r>
              <a:rPr kumimoji="1" lang="en-US" altLang="ko-KR" dirty="0"/>
              <a:t>	</a:t>
            </a:r>
          </a:p>
          <a:p>
            <a:pPr marL="800100" lvl="1" indent="-342900">
              <a:buFont typeface="Arial" panose="020B0604020202020204" pitchFamily="34" charset="0"/>
              <a:buChar char="•"/>
            </a:pPr>
            <a:r>
              <a:rPr kumimoji="1" lang="ko-KR" altLang="en-US" dirty="0" err="1"/>
              <a:t>생성자</a:t>
            </a:r>
            <a:r>
              <a:rPr kumimoji="1" lang="ko-KR" altLang="en-US" dirty="0"/>
              <a:t> </a:t>
            </a:r>
            <a:r>
              <a:rPr kumimoji="1" lang="en-US" altLang="ko-KR" dirty="0"/>
              <a:t>-&gt;</a:t>
            </a:r>
            <a:r>
              <a:rPr kumimoji="1" lang="ko-KR" altLang="en-US" dirty="0"/>
              <a:t> 훈련 </a:t>
            </a:r>
            <a:r>
              <a:rPr kumimoji="1" lang="ko-KR" altLang="en-US" dirty="0" err="1"/>
              <a:t>데이터셋에</a:t>
            </a:r>
            <a:r>
              <a:rPr kumimoji="1" lang="ko-KR" altLang="en-US" dirty="0"/>
              <a:t> 있는 실제 데이터와 구분이 안될 정도로 유사한 샘플을 만드는 것</a:t>
            </a:r>
            <a:endParaRPr kumimoji="1" lang="en-US" altLang="ko-KR" dirty="0"/>
          </a:p>
          <a:p>
            <a:pPr marL="742950" lvl="1" indent="-285750">
              <a:buFont typeface="Arial" panose="020B0604020202020204" pitchFamily="34" charset="0"/>
              <a:buChar char="•"/>
            </a:pPr>
            <a:r>
              <a:rPr kumimoji="1" lang="ko-KR" altLang="en-US" dirty="0"/>
              <a:t> </a:t>
            </a:r>
            <a:r>
              <a:rPr kumimoji="1" lang="ko-KR" altLang="en-US" dirty="0" err="1"/>
              <a:t>판별자</a:t>
            </a:r>
            <a:r>
              <a:rPr kumimoji="1" lang="ko-KR" altLang="en-US" dirty="0"/>
              <a:t> </a:t>
            </a:r>
            <a:r>
              <a:rPr kumimoji="1" lang="en-US" altLang="ko-KR" dirty="0"/>
              <a:t>-&gt;</a:t>
            </a:r>
            <a:r>
              <a:rPr kumimoji="1" lang="ko-KR" altLang="en-US" dirty="0"/>
              <a:t> 생성자가 만든 가짜 데이터를 훈련 </a:t>
            </a:r>
            <a:r>
              <a:rPr kumimoji="1" lang="ko-KR" altLang="en-US" dirty="0" err="1"/>
              <a:t>데이터셋에</a:t>
            </a:r>
            <a:r>
              <a:rPr kumimoji="1" lang="ko-KR" altLang="en-US" dirty="0"/>
              <a:t> 있는 실제 데이터와 구별하는 것</a:t>
            </a:r>
            <a:endParaRPr kumimoji="1" lang="ko-Kore-KR" altLang="en-US" dirty="0"/>
          </a:p>
        </p:txBody>
      </p:sp>
      <p:sp>
        <p:nvSpPr>
          <p:cNvPr id="13" name="TextBox 12">
            <a:extLst>
              <a:ext uri="{FF2B5EF4-FFF2-40B4-BE49-F238E27FC236}">
                <a16:creationId xmlns:a16="http://schemas.microsoft.com/office/drawing/2014/main" id="{D342B122-CAFE-9743-87E1-A5F6DC7547F4}"/>
              </a:ext>
            </a:extLst>
          </p:cNvPr>
          <p:cNvSpPr txBox="1"/>
          <p:nvPr/>
        </p:nvSpPr>
        <p:spPr>
          <a:xfrm>
            <a:off x="2895600" y="8108033"/>
            <a:ext cx="10591800" cy="738664"/>
          </a:xfrm>
          <a:prstGeom prst="rect">
            <a:avLst/>
          </a:prstGeom>
          <a:noFill/>
        </p:spPr>
        <p:txBody>
          <a:bodyPr wrap="square" rtlCol="0">
            <a:spAutoFit/>
          </a:bodyPr>
          <a:lstStyle/>
          <a:p>
            <a:r>
              <a:rPr kumimoji="1" lang="ko-KR" altLang="en-US" sz="2400" dirty="0"/>
              <a:t>신경망</a:t>
            </a:r>
            <a:r>
              <a:rPr kumimoji="1" lang="en-US" altLang="ko-KR" sz="2400" dirty="0"/>
              <a:t>(network): </a:t>
            </a:r>
            <a:r>
              <a:rPr kumimoji="1" lang="ko-KR" altLang="en-US" dirty="0" err="1"/>
              <a:t>생성자와</a:t>
            </a:r>
            <a:r>
              <a:rPr kumimoji="1" lang="ko-KR" altLang="en-US" dirty="0"/>
              <a:t> </a:t>
            </a:r>
            <a:r>
              <a:rPr kumimoji="1" lang="ko-KR" altLang="en-US" dirty="0" err="1"/>
              <a:t>판별자를</a:t>
            </a:r>
            <a:r>
              <a:rPr kumimoji="1" lang="ko-KR" altLang="en-US" dirty="0"/>
              <a:t> 만드는 데 가장 널리 사용하는 </a:t>
            </a:r>
            <a:r>
              <a:rPr kumimoji="1" lang="ko-KR" altLang="en-US" dirty="0" err="1"/>
              <a:t>머신러닝</a:t>
            </a:r>
            <a:r>
              <a:rPr kumimoji="1" lang="ko-KR" altLang="en-US" dirty="0"/>
              <a:t> 모델의 한 종류</a:t>
            </a:r>
            <a:endParaRPr kumimoji="1" lang="en-US" altLang="ko-KR" dirty="0"/>
          </a:p>
          <a:p>
            <a:pPr marL="800100" lvl="1" indent="-342900">
              <a:buFont typeface="Arial" panose="020B0604020202020204" pitchFamily="34" charset="0"/>
              <a:buChar char="•"/>
            </a:pPr>
            <a:r>
              <a:rPr kumimoji="1" lang="en-US" altLang="ko-Kore-KR" dirty="0"/>
              <a:t>EX) FNN(3</a:t>
            </a:r>
            <a:r>
              <a:rPr kumimoji="1" lang="ko-KR" altLang="en-US" dirty="0"/>
              <a:t>장</a:t>
            </a:r>
            <a:r>
              <a:rPr kumimoji="1" lang="en-US" altLang="ko-KR" dirty="0"/>
              <a:t>),</a:t>
            </a:r>
            <a:r>
              <a:rPr kumimoji="1" lang="ko-KR" altLang="en-US" dirty="0"/>
              <a:t> </a:t>
            </a:r>
            <a:r>
              <a:rPr kumimoji="1" lang="en-US" altLang="ko-KR" dirty="0"/>
              <a:t>CNN(4</a:t>
            </a:r>
            <a:r>
              <a:rPr kumimoji="1" lang="ko-KR" altLang="en-US" dirty="0"/>
              <a:t>장</a:t>
            </a:r>
            <a:r>
              <a:rPr kumimoji="1" lang="en-US" altLang="ko-KR" dirty="0"/>
              <a:t>),</a:t>
            </a:r>
            <a:r>
              <a:rPr kumimoji="1" lang="ko-KR" altLang="en-US" dirty="0"/>
              <a:t> </a:t>
            </a:r>
            <a:r>
              <a:rPr kumimoji="1" lang="en-US" altLang="ko-KR" dirty="0"/>
              <a:t>U-Net(9</a:t>
            </a:r>
            <a:r>
              <a:rPr kumimoji="1" lang="ko-KR" altLang="en-US" dirty="0"/>
              <a:t>장</a:t>
            </a:r>
            <a:r>
              <a:rPr kumimoji="1" lang="en-US" altLang="ko-KR" dirty="0"/>
              <a:t>)</a:t>
            </a:r>
            <a:endParaRPr kumimoji="1" lang="ko-Kore-KR" altLang="en-US" dirty="0"/>
          </a:p>
        </p:txBody>
      </p:sp>
      <p:sp>
        <p:nvSpPr>
          <p:cNvPr id="11" name="TextBox 10">
            <a:extLst>
              <a:ext uri="{FF2B5EF4-FFF2-40B4-BE49-F238E27FC236}">
                <a16:creationId xmlns:a16="http://schemas.microsoft.com/office/drawing/2014/main" id="{8F22D78F-68C3-624B-BE19-3B1F836995B3}"/>
              </a:ext>
            </a:extLst>
          </p:cNvPr>
          <p:cNvSpPr txBox="1"/>
          <p:nvPr/>
        </p:nvSpPr>
        <p:spPr>
          <a:xfrm>
            <a:off x="1104834" y="5143498"/>
            <a:ext cx="914400" cy="3785652"/>
          </a:xfrm>
          <a:prstGeom prst="rect">
            <a:avLst/>
          </a:prstGeom>
          <a:noFill/>
        </p:spPr>
        <p:txBody>
          <a:bodyPr wrap="square" rtlCol="0">
            <a:spAutoFit/>
          </a:bodyPr>
          <a:lstStyle/>
          <a:p>
            <a:r>
              <a:rPr kumimoji="1" lang="en-US" altLang="ko-KR" sz="8000" dirty="0"/>
              <a:t>GAN</a:t>
            </a:r>
            <a:endParaRPr kumimoji="1" lang="ko-Kore-KR" altLang="en-US" sz="8000" dirty="0"/>
          </a:p>
        </p:txBody>
      </p:sp>
      <p:sp>
        <p:nvSpPr>
          <p:cNvPr id="15" name="오른쪽 화살표[R] 14">
            <a:extLst>
              <a:ext uri="{FF2B5EF4-FFF2-40B4-BE49-F238E27FC236}">
                <a16:creationId xmlns:a16="http://schemas.microsoft.com/office/drawing/2014/main" id="{50C527A7-A2DB-3246-8DE2-7926FE0387B5}"/>
              </a:ext>
            </a:extLst>
          </p:cNvPr>
          <p:cNvSpPr/>
          <p:nvPr/>
        </p:nvSpPr>
        <p:spPr>
          <a:xfrm>
            <a:off x="2212815" y="6793324"/>
            <a:ext cx="489204" cy="486000"/>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7E8E2"/>
        </a:solidFill>
        <a:effectLst/>
      </p:bgPr>
    </p:bg>
    <p:spTree>
      <p:nvGrpSpPr>
        <p:cNvPr id="1" name=""/>
        <p:cNvGrpSpPr/>
        <p:nvPr/>
      </p:nvGrpSpPr>
      <p:grpSpPr>
        <a:xfrm>
          <a:off x="0" y="0"/>
          <a:ext cx="0" cy="0"/>
          <a:chOff x="0" y="0"/>
          <a:chExt cx="0" cy="0"/>
        </a:xfrm>
      </p:grpSpPr>
      <p:sp>
        <p:nvSpPr>
          <p:cNvPr id="3" name="Object 3"/>
          <p:cNvSpPr txBox="1"/>
          <p:nvPr/>
        </p:nvSpPr>
        <p:spPr>
          <a:xfrm rot="-5400000">
            <a:off x="-1584009" y="2597305"/>
            <a:ext cx="4723054" cy="369332"/>
          </a:xfrm>
          <a:prstGeom prst="rect">
            <a:avLst/>
          </a:prstGeom>
          <a:noFill/>
        </p:spPr>
        <p:txBody>
          <a:bodyPr wrap="square" rtlCol="0" anchor="t">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Chapter 1  GAN </a:t>
            </a:r>
            <a:r>
              <a:rPr kumimoji="0" lang="ko-KR" altLang="en-US" sz="1800" b="0" i="0" u="none" strike="noStrike" kern="1200" cap="none" spc="0" normalizeH="0" baseline="0" noProof="0" dirty="0">
                <a:ln>
                  <a:noFill/>
                </a:ln>
                <a:solidFill>
                  <a:prstClr val="black"/>
                </a:solidFill>
                <a:effectLst/>
                <a:uLnTx/>
                <a:uFillTx/>
                <a:latin typeface="Calibri"/>
                <a:cs typeface="+mn-cs"/>
              </a:rPr>
              <a:t>시작하기</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Object 4"/>
          <p:cNvSpPr txBox="1"/>
          <p:nvPr/>
        </p:nvSpPr>
        <p:spPr>
          <a:xfrm>
            <a:off x="3040210" y="1596829"/>
            <a:ext cx="8254501" cy="815608"/>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4700" b="0" i="0" u="none" strike="noStrike" kern="0" cap="none" spc="-100" normalizeH="0" baseline="0" noProof="0" dirty="0">
                <a:ln>
                  <a:noFill/>
                </a:ln>
                <a:solidFill>
                  <a:srgbClr val="5A7D59"/>
                </a:solidFill>
                <a:effectLst/>
                <a:uLnTx/>
                <a:uFillTx/>
                <a:latin typeface="Gmarket Sans Bold" pitchFamily="34" charset="0"/>
                <a:cs typeface="Gmarket Sans Bold" pitchFamily="34" charset="0"/>
              </a:rPr>
              <a:t>1.2</a:t>
            </a:r>
            <a:r>
              <a:rPr kumimoji="0" lang="ko-KR" altLang="en-US" sz="4700" b="0" i="0" u="none" strike="noStrike" kern="0" cap="none" spc="-100" normalizeH="0" baseline="0" noProof="0" dirty="0">
                <a:ln>
                  <a:noFill/>
                </a:ln>
                <a:solidFill>
                  <a:srgbClr val="5A7D59"/>
                </a:solidFill>
                <a:effectLst/>
                <a:uLnTx/>
                <a:uFillTx/>
                <a:latin typeface="Gmarket Sans Bold" pitchFamily="34" charset="0"/>
                <a:cs typeface="Gmarket Sans Bold" pitchFamily="34" charset="0"/>
              </a:rPr>
              <a:t> </a:t>
            </a:r>
            <a:r>
              <a:rPr kumimoji="0" lang="en-US" altLang="ko-KR" sz="4700" b="0" i="0" u="none" strike="noStrike" kern="0" cap="none" spc="-100" normalizeH="0" baseline="0" noProof="0" dirty="0">
                <a:ln>
                  <a:noFill/>
                </a:ln>
                <a:solidFill>
                  <a:srgbClr val="5A7D59"/>
                </a:solidFill>
                <a:effectLst/>
                <a:uLnTx/>
                <a:uFillTx/>
                <a:latin typeface="Gmarket Sans Bold" pitchFamily="34" charset="0"/>
                <a:cs typeface="Gmarket Sans Bold" pitchFamily="34" charset="0"/>
              </a:rPr>
              <a:t>GAN</a:t>
            </a:r>
            <a:r>
              <a:rPr lang="ko-KR" altLang="en-US" sz="4700" kern="0" spc="-100" dirty="0">
                <a:solidFill>
                  <a:srgbClr val="5A7D59"/>
                </a:solidFill>
                <a:latin typeface="Gmarket Sans Bold" pitchFamily="34" charset="0"/>
                <a:cs typeface="Gmarket Sans Bold" pitchFamily="34" charset="0"/>
              </a:rPr>
              <a:t>의 동작 방식</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1028" name="Picture 4">
            <a:extLst>
              <a:ext uri="{FF2B5EF4-FFF2-40B4-BE49-F238E27FC236}">
                <a16:creationId xmlns:a16="http://schemas.microsoft.com/office/drawing/2014/main" id="{B8F55344-4746-DC41-A665-DE9D96E5CD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8407"/>
          <a:stretch/>
        </p:blipFill>
        <p:spPr bwMode="auto">
          <a:xfrm>
            <a:off x="2438400" y="3162300"/>
            <a:ext cx="8120244" cy="4352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77B324F4-AECC-C64C-B52E-BF1C0E7D1D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68200" y="2412437"/>
            <a:ext cx="5360432" cy="214256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2687360-E166-9B45-AE4C-7BB8C58508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68200" y="5854283"/>
            <a:ext cx="5360432" cy="203669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직선 화살표 연결선 5">
            <a:extLst>
              <a:ext uri="{FF2B5EF4-FFF2-40B4-BE49-F238E27FC236}">
                <a16:creationId xmlns:a16="http://schemas.microsoft.com/office/drawing/2014/main" id="{1372EF7C-F9AF-8C4B-9B36-6C85261CF8F8}"/>
              </a:ext>
            </a:extLst>
          </p:cNvPr>
          <p:cNvCxnSpPr/>
          <p:nvPr/>
        </p:nvCxnSpPr>
        <p:spPr>
          <a:xfrm>
            <a:off x="10837511" y="5676900"/>
            <a:ext cx="914400" cy="91440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6" name="직선 화살표 연결선 15">
            <a:extLst>
              <a:ext uri="{FF2B5EF4-FFF2-40B4-BE49-F238E27FC236}">
                <a16:creationId xmlns:a16="http://schemas.microsoft.com/office/drawing/2014/main" id="{75C2A731-180D-C648-B2D7-F666918C3315}"/>
              </a:ext>
            </a:extLst>
          </p:cNvPr>
          <p:cNvCxnSpPr>
            <a:cxnSpLocks/>
          </p:cNvCxnSpPr>
          <p:nvPr/>
        </p:nvCxnSpPr>
        <p:spPr>
          <a:xfrm flipV="1">
            <a:off x="10896600" y="3587468"/>
            <a:ext cx="914400" cy="91283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79261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7E8E2"/>
        </a:solidFill>
        <a:effectLst/>
      </p:bgPr>
    </p:bg>
    <p:spTree>
      <p:nvGrpSpPr>
        <p:cNvPr id="1" name=""/>
        <p:cNvGrpSpPr/>
        <p:nvPr/>
      </p:nvGrpSpPr>
      <p:grpSpPr>
        <a:xfrm>
          <a:off x="0" y="0"/>
          <a:ext cx="0" cy="0"/>
          <a:chOff x="0" y="0"/>
          <a:chExt cx="0" cy="0"/>
        </a:xfrm>
      </p:grpSpPr>
      <p:sp>
        <p:nvSpPr>
          <p:cNvPr id="3" name="Object 3"/>
          <p:cNvSpPr txBox="1"/>
          <p:nvPr/>
        </p:nvSpPr>
        <p:spPr>
          <a:xfrm rot="-5400000">
            <a:off x="-1584009" y="2597305"/>
            <a:ext cx="4723054" cy="369332"/>
          </a:xfrm>
          <a:prstGeom prst="rect">
            <a:avLst/>
          </a:prstGeom>
          <a:noFill/>
        </p:spPr>
        <p:txBody>
          <a:bodyPr wrap="square" rtlCol="0" anchor="t">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Chapter 1  GAN </a:t>
            </a:r>
            <a:r>
              <a:rPr kumimoji="0" lang="ko-KR" altLang="en-US" sz="1800" b="0" i="0" u="none" strike="noStrike" kern="1200" cap="none" spc="0" normalizeH="0" baseline="0" noProof="0" dirty="0">
                <a:ln>
                  <a:noFill/>
                </a:ln>
                <a:solidFill>
                  <a:prstClr val="black"/>
                </a:solidFill>
                <a:effectLst/>
                <a:uLnTx/>
                <a:uFillTx/>
                <a:latin typeface="Calibri"/>
                <a:cs typeface="+mn-cs"/>
              </a:rPr>
              <a:t>시작하기</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Object 4"/>
          <p:cNvSpPr txBox="1"/>
          <p:nvPr/>
        </p:nvSpPr>
        <p:spPr>
          <a:xfrm>
            <a:off x="3040210" y="1596829"/>
            <a:ext cx="8254501" cy="815608"/>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4700" b="0" i="0" u="none" strike="noStrike" kern="0" cap="none" spc="-100" normalizeH="0" baseline="0" noProof="0" dirty="0">
                <a:ln>
                  <a:noFill/>
                </a:ln>
                <a:solidFill>
                  <a:srgbClr val="5A7D59"/>
                </a:solidFill>
                <a:effectLst/>
                <a:uLnTx/>
                <a:uFillTx/>
                <a:latin typeface="Gmarket Sans Bold" pitchFamily="34" charset="0"/>
                <a:cs typeface="Gmarket Sans Bold" pitchFamily="34" charset="0"/>
              </a:rPr>
              <a:t>1.2</a:t>
            </a:r>
            <a:r>
              <a:rPr kumimoji="0" lang="ko-KR" altLang="en-US" sz="4700" b="0" i="0" u="none" strike="noStrike" kern="0" cap="none" spc="-100" normalizeH="0" baseline="0" noProof="0" dirty="0">
                <a:ln>
                  <a:noFill/>
                </a:ln>
                <a:solidFill>
                  <a:srgbClr val="5A7D59"/>
                </a:solidFill>
                <a:effectLst/>
                <a:uLnTx/>
                <a:uFillTx/>
                <a:latin typeface="Gmarket Sans Bold" pitchFamily="34" charset="0"/>
                <a:cs typeface="Gmarket Sans Bold" pitchFamily="34" charset="0"/>
              </a:rPr>
              <a:t> </a:t>
            </a:r>
            <a:r>
              <a:rPr kumimoji="0" lang="en-US" altLang="ko-KR" sz="4700" b="0" i="0" u="none" strike="noStrike" kern="0" cap="none" spc="-100" normalizeH="0" baseline="0" noProof="0" dirty="0">
                <a:ln>
                  <a:noFill/>
                </a:ln>
                <a:solidFill>
                  <a:srgbClr val="5A7D59"/>
                </a:solidFill>
                <a:effectLst/>
                <a:uLnTx/>
                <a:uFillTx/>
                <a:latin typeface="Gmarket Sans Bold" pitchFamily="34" charset="0"/>
                <a:cs typeface="Gmarket Sans Bold" pitchFamily="34" charset="0"/>
              </a:rPr>
              <a:t>GAN</a:t>
            </a:r>
            <a:r>
              <a:rPr lang="ko-KR" altLang="en-US" sz="4700" kern="0" spc="-100" dirty="0">
                <a:solidFill>
                  <a:srgbClr val="5A7D59"/>
                </a:solidFill>
                <a:latin typeface="Gmarket Sans Bold" pitchFamily="34" charset="0"/>
                <a:cs typeface="Gmarket Sans Bold" pitchFamily="34" charset="0"/>
              </a:rPr>
              <a:t>의 동작 방식</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aphicFrame>
        <p:nvGraphicFramePr>
          <p:cNvPr id="2" name="표 4">
            <a:extLst>
              <a:ext uri="{FF2B5EF4-FFF2-40B4-BE49-F238E27FC236}">
                <a16:creationId xmlns:a16="http://schemas.microsoft.com/office/drawing/2014/main" id="{7E1BFE51-973A-5F4A-AC6B-4C4FA39F1494}"/>
              </a:ext>
            </a:extLst>
          </p:cNvPr>
          <p:cNvGraphicFramePr>
            <a:graphicFrameLocks noGrp="1"/>
          </p:cNvGraphicFramePr>
          <p:nvPr>
            <p:extLst>
              <p:ext uri="{D42A27DB-BD31-4B8C-83A1-F6EECF244321}">
                <p14:modId xmlns:p14="http://schemas.microsoft.com/office/powerpoint/2010/main" val="2065045949"/>
              </p:ext>
            </p:extLst>
          </p:nvPr>
        </p:nvGraphicFramePr>
        <p:xfrm>
          <a:off x="2667000" y="3238500"/>
          <a:ext cx="14325599" cy="5990590"/>
        </p:xfrm>
        <a:graphic>
          <a:graphicData uri="http://schemas.openxmlformats.org/drawingml/2006/table">
            <a:tbl>
              <a:tblPr firstRow="1" bandRow="1">
                <a:tableStyleId>{EB344D84-9AFB-497E-A393-DC336BA19D2E}</a:tableStyleId>
              </a:tblPr>
              <a:tblGrid>
                <a:gridCol w="1651282">
                  <a:extLst>
                    <a:ext uri="{9D8B030D-6E8A-4147-A177-3AD203B41FA5}">
                      <a16:colId xmlns:a16="http://schemas.microsoft.com/office/drawing/2014/main" val="2889564677"/>
                    </a:ext>
                  </a:extLst>
                </a:gridCol>
                <a:gridCol w="6151105">
                  <a:extLst>
                    <a:ext uri="{9D8B030D-6E8A-4147-A177-3AD203B41FA5}">
                      <a16:colId xmlns:a16="http://schemas.microsoft.com/office/drawing/2014/main" val="2660827390"/>
                    </a:ext>
                  </a:extLst>
                </a:gridCol>
                <a:gridCol w="6523212">
                  <a:extLst>
                    <a:ext uri="{9D8B030D-6E8A-4147-A177-3AD203B41FA5}">
                      <a16:colId xmlns:a16="http://schemas.microsoft.com/office/drawing/2014/main" val="1088176220"/>
                    </a:ext>
                  </a:extLst>
                </a:gridCol>
              </a:tblGrid>
              <a:tr h="1437640">
                <a:tc>
                  <a:txBody>
                    <a:bodyPr/>
                    <a:lstStyle/>
                    <a:p>
                      <a:pPr algn="ctr"/>
                      <a:endParaRPr lang="ko-Kore-KR" altLang="en-US" sz="4000" dirty="0"/>
                    </a:p>
                  </a:txBody>
                  <a:tcPr>
                    <a:solidFill>
                      <a:schemeClr val="bg2">
                        <a:lumMod val="75000"/>
                      </a:schemeClr>
                    </a:solidFill>
                  </a:tcPr>
                </a:tc>
                <a:tc>
                  <a:txBody>
                    <a:bodyPr/>
                    <a:lstStyle/>
                    <a:p>
                      <a:pPr algn="ctr">
                        <a:lnSpc>
                          <a:spcPct val="150000"/>
                        </a:lnSpc>
                      </a:pPr>
                      <a:r>
                        <a:rPr lang="en-US" altLang="ko-Kore-KR" sz="4000" dirty="0">
                          <a:latin typeface="NanumGothic" panose="020D0604000000000000" pitchFamily="34" charset="-127"/>
                          <a:ea typeface="NanumGothic" panose="020D0604000000000000" pitchFamily="34" charset="-127"/>
                        </a:rPr>
                        <a:t>Generator</a:t>
                      </a:r>
                      <a:endParaRPr lang="ko-Kore-KR" altLang="en-US" sz="4000" dirty="0">
                        <a:latin typeface="NanumGothic" panose="020D0604000000000000" pitchFamily="34" charset="-127"/>
                        <a:ea typeface="NanumGothic" panose="020D0604000000000000" pitchFamily="34" charset="-127"/>
                      </a:endParaRPr>
                    </a:p>
                  </a:txBody>
                  <a:tcPr>
                    <a:solidFill>
                      <a:schemeClr val="bg2">
                        <a:lumMod val="75000"/>
                      </a:schemeClr>
                    </a:solidFill>
                  </a:tcPr>
                </a:tc>
                <a:tc>
                  <a:txBody>
                    <a:bodyPr/>
                    <a:lstStyle/>
                    <a:p>
                      <a:pPr algn="ctr">
                        <a:lnSpc>
                          <a:spcPct val="150000"/>
                        </a:lnSpc>
                      </a:pPr>
                      <a:r>
                        <a:rPr lang="en-US" altLang="ko-Kore-KR" sz="4000" dirty="0">
                          <a:latin typeface="NanumGothic" panose="020D0604000000000000" pitchFamily="34" charset="-127"/>
                          <a:ea typeface="NanumGothic" panose="020D0604000000000000" pitchFamily="34" charset="-127"/>
                        </a:rPr>
                        <a:t>Discriminator</a:t>
                      </a:r>
                      <a:endParaRPr lang="ko-Kore-KR" altLang="en-US" sz="4000" dirty="0">
                        <a:latin typeface="NanumGothic" panose="020D0604000000000000" pitchFamily="34" charset="-127"/>
                        <a:ea typeface="NanumGothic" panose="020D0604000000000000" pitchFamily="34" charset="-127"/>
                      </a:endParaRPr>
                    </a:p>
                  </a:txBody>
                  <a:tcPr>
                    <a:solidFill>
                      <a:schemeClr val="bg2">
                        <a:lumMod val="75000"/>
                      </a:schemeClr>
                    </a:solidFill>
                  </a:tcPr>
                </a:tc>
                <a:extLst>
                  <a:ext uri="{0D108BD9-81ED-4DB2-BD59-A6C34878D82A}">
                    <a16:rowId xmlns:a16="http://schemas.microsoft.com/office/drawing/2014/main" val="2481684556"/>
                  </a:ext>
                </a:extLst>
              </a:tr>
              <a:tr h="1437640">
                <a:tc>
                  <a:txBody>
                    <a:bodyPr/>
                    <a:lstStyle/>
                    <a:p>
                      <a:pPr algn="ctr">
                        <a:lnSpc>
                          <a:spcPct val="250000"/>
                        </a:lnSpc>
                      </a:pPr>
                      <a:r>
                        <a:rPr lang="ko-KR" altLang="en-US" sz="2000" dirty="0"/>
                        <a:t>입력</a:t>
                      </a:r>
                      <a:endParaRPr lang="ko-Kore-KR" altLang="en-US" sz="2000" dirty="0"/>
                    </a:p>
                  </a:txBody>
                  <a:tcPr>
                    <a:noFill/>
                  </a:tcPr>
                </a:tc>
                <a:tc>
                  <a:txBody>
                    <a:bodyPr/>
                    <a:lstStyle/>
                    <a:p>
                      <a:pPr algn="ctr">
                        <a:lnSpc>
                          <a:spcPct val="150000"/>
                        </a:lnSpc>
                      </a:pPr>
                      <a:r>
                        <a:rPr lang="ko-Kore-KR" altLang="en-US" sz="2400" dirty="0"/>
                        <a:t>랜덤한</a:t>
                      </a:r>
                      <a:r>
                        <a:rPr lang="ko-KR" altLang="en-US" sz="2400" dirty="0"/>
                        <a:t> 숫자로 구성된 벡터 </a:t>
                      </a:r>
                      <a:endParaRPr lang="ko-Kore-KR" altLang="en-US" sz="2400" dirty="0"/>
                    </a:p>
                  </a:txBody>
                  <a:tcPr>
                    <a:noFill/>
                  </a:tcPr>
                </a:tc>
                <a:tc>
                  <a:txBody>
                    <a:bodyPr/>
                    <a:lstStyle/>
                    <a:p>
                      <a:pPr algn="ctr">
                        <a:lnSpc>
                          <a:spcPct val="150000"/>
                        </a:lnSpc>
                      </a:pPr>
                      <a:r>
                        <a:rPr lang="ko-Kore-KR" altLang="en-US" sz="2400" dirty="0"/>
                        <a:t>두가지</a:t>
                      </a:r>
                      <a:r>
                        <a:rPr lang="ko-KR" altLang="en-US" sz="2400" dirty="0"/>
                        <a:t> 입력</a:t>
                      </a:r>
                      <a:endParaRPr lang="en-US" altLang="ko-KR" sz="2400" dirty="0"/>
                    </a:p>
                    <a:p>
                      <a:pPr marL="742950" indent="-742950" algn="ctr">
                        <a:lnSpc>
                          <a:spcPct val="150000"/>
                        </a:lnSpc>
                        <a:buAutoNum type="arabicPeriod"/>
                      </a:pPr>
                      <a:r>
                        <a:rPr lang="ko-KR" altLang="en-US" sz="2400" dirty="0"/>
                        <a:t>훈련 </a:t>
                      </a:r>
                      <a:r>
                        <a:rPr lang="ko-KR" altLang="en-US" sz="2400" dirty="0" err="1"/>
                        <a:t>데이터셋에</a:t>
                      </a:r>
                      <a:r>
                        <a:rPr lang="ko-KR" altLang="en-US" sz="2400" dirty="0"/>
                        <a:t> 있는 실제 샘플</a:t>
                      </a:r>
                      <a:endParaRPr lang="en-US" altLang="ko-KR" sz="2400" dirty="0"/>
                    </a:p>
                    <a:p>
                      <a:pPr marL="742950" indent="-742950" algn="ctr">
                        <a:lnSpc>
                          <a:spcPct val="150000"/>
                        </a:lnSpc>
                        <a:buAutoNum type="arabicPeriod"/>
                      </a:pPr>
                      <a:r>
                        <a:rPr lang="ko-KR" altLang="en-US" sz="2400" dirty="0"/>
                        <a:t>생성자가 만든 가짜 샘플</a:t>
                      </a:r>
                      <a:endParaRPr lang="ko-Kore-KR" altLang="en-US" sz="2400" dirty="0"/>
                    </a:p>
                  </a:txBody>
                  <a:tcPr>
                    <a:noFill/>
                  </a:tcPr>
                </a:tc>
                <a:extLst>
                  <a:ext uri="{0D108BD9-81ED-4DB2-BD59-A6C34878D82A}">
                    <a16:rowId xmlns:a16="http://schemas.microsoft.com/office/drawing/2014/main" val="3291628688"/>
                  </a:ext>
                </a:extLst>
              </a:tr>
              <a:tr h="1437640">
                <a:tc>
                  <a:txBody>
                    <a:bodyPr/>
                    <a:lstStyle/>
                    <a:p>
                      <a:pPr algn="ctr">
                        <a:lnSpc>
                          <a:spcPct val="250000"/>
                        </a:lnSpc>
                      </a:pPr>
                      <a:r>
                        <a:rPr lang="ko-Kore-KR" altLang="en-US" sz="2000" dirty="0"/>
                        <a:t>출력</a:t>
                      </a:r>
                    </a:p>
                  </a:txBody>
                  <a:tcPr>
                    <a:noFill/>
                  </a:tcPr>
                </a:tc>
                <a:tc>
                  <a:txBody>
                    <a:bodyPr/>
                    <a:lstStyle/>
                    <a:p>
                      <a:pPr algn="ctr">
                        <a:lnSpc>
                          <a:spcPct val="250000"/>
                        </a:lnSpc>
                      </a:pPr>
                      <a:r>
                        <a:rPr lang="ko-Kore-KR" altLang="en-US" sz="2400" dirty="0"/>
                        <a:t>최대한</a:t>
                      </a:r>
                      <a:r>
                        <a:rPr lang="ko-KR" altLang="en-US" sz="2400" dirty="0"/>
                        <a:t> 진짜 같아 보이는 가짜 샘플</a:t>
                      </a:r>
                      <a:endParaRPr lang="ko-Kore-KR" altLang="en-US" sz="2400" dirty="0"/>
                    </a:p>
                  </a:txBody>
                  <a:tcPr>
                    <a:noFill/>
                  </a:tcPr>
                </a:tc>
                <a:tc>
                  <a:txBody>
                    <a:bodyPr/>
                    <a:lstStyle/>
                    <a:p>
                      <a:pPr algn="ctr">
                        <a:lnSpc>
                          <a:spcPct val="250000"/>
                        </a:lnSpc>
                      </a:pPr>
                      <a:r>
                        <a:rPr lang="ko-Kore-KR" altLang="en-US" sz="2400" dirty="0"/>
                        <a:t>입력</a:t>
                      </a:r>
                      <a:r>
                        <a:rPr lang="ko-KR" altLang="en-US" sz="2400" dirty="0"/>
                        <a:t> 샘플이 진짜일 예측 확률</a:t>
                      </a:r>
                      <a:endParaRPr lang="ko-Kore-KR" altLang="en-US" sz="2400" dirty="0"/>
                    </a:p>
                  </a:txBody>
                  <a:tcPr>
                    <a:noFill/>
                  </a:tcPr>
                </a:tc>
                <a:extLst>
                  <a:ext uri="{0D108BD9-81ED-4DB2-BD59-A6C34878D82A}">
                    <a16:rowId xmlns:a16="http://schemas.microsoft.com/office/drawing/2014/main" val="3704558219"/>
                  </a:ext>
                </a:extLst>
              </a:tr>
              <a:tr h="1437640">
                <a:tc>
                  <a:txBody>
                    <a:bodyPr/>
                    <a:lstStyle/>
                    <a:p>
                      <a:pPr algn="ctr">
                        <a:lnSpc>
                          <a:spcPct val="250000"/>
                        </a:lnSpc>
                      </a:pPr>
                      <a:r>
                        <a:rPr lang="ko-Kore-KR" altLang="en-US" sz="2000" dirty="0"/>
                        <a:t>목표</a:t>
                      </a:r>
                    </a:p>
                  </a:txBody>
                  <a:tcPr>
                    <a:noFill/>
                  </a:tcPr>
                </a:tc>
                <a:tc>
                  <a:txBody>
                    <a:bodyPr/>
                    <a:lstStyle/>
                    <a:p>
                      <a:pPr algn="ctr">
                        <a:lnSpc>
                          <a:spcPct val="150000"/>
                        </a:lnSpc>
                      </a:pPr>
                      <a:r>
                        <a:rPr lang="ko-Kore-KR" altLang="en-US" sz="2400" dirty="0"/>
                        <a:t>훈련데이터셋에</a:t>
                      </a:r>
                      <a:r>
                        <a:rPr lang="ko-KR" altLang="en-US" sz="2400" dirty="0"/>
                        <a:t> 있는 샘플과 구별이 불가능한 가짜 샘플 생성하기</a:t>
                      </a:r>
                      <a:endParaRPr lang="ko-Kore-KR" altLang="en-US" sz="2400" dirty="0"/>
                    </a:p>
                  </a:txBody>
                  <a:tcPr>
                    <a:noFill/>
                  </a:tcPr>
                </a:tc>
                <a:tc>
                  <a:txBody>
                    <a:bodyPr/>
                    <a:lstStyle/>
                    <a:p>
                      <a:pPr algn="ctr">
                        <a:lnSpc>
                          <a:spcPct val="150000"/>
                        </a:lnSpc>
                      </a:pPr>
                      <a:r>
                        <a:rPr lang="ko-Kore-KR" altLang="en-US" sz="2400" dirty="0"/>
                        <a:t>생성자가</a:t>
                      </a:r>
                      <a:r>
                        <a:rPr lang="ko-KR" altLang="en-US" sz="2400" dirty="0"/>
                        <a:t> 만든 가짜 샘플과 훈련 </a:t>
                      </a:r>
                      <a:r>
                        <a:rPr lang="ko-KR" altLang="en-US" sz="2400" dirty="0" err="1"/>
                        <a:t>데이터셋의</a:t>
                      </a:r>
                      <a:r>
                        <a:rPr lang="ko-KR" altLang="en-US" sz="2400" dirty="0"/>
                        <a:t> 진짜 샘플을 구별하기</a:t>
                      </a:r>
                      <a:endParaRPr lang="ko-Kore-KR" altLang="en-US" sz="2400" dirty="0"/>
                    </a:p>
                  </a:txBody>
                  <a:tcPr>
                    <a:noFill/>
                  </a:tcPr>
                </a:tc>
                <a:extLst>
                  <a:ext uri="{0D108BD9-81ED-4DB2-BD59-A6C34878D82A}">
                    <a16:rowId xmlns:a16="http://schemas.microsoft.com/office/drawing/2014/main" val="219980931"/>
                  </a:ext>
                </a:extLst>
              </a:tr>
            </a:tbl>
          </a:graphicData>
        </a:graphic>
      </p:graphicFrame>
    </p:spTree>
    <p:extLst>
      <p:ext uri="{BB962C8B-B14F-4D97-AF65-F5344CB8AC3E}">
        <p14:creationId xmlns:p14="http://schemas.microsoft.com/office/powerpoint/2010/main" val="2356106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7E8E2"/>
        </a:solidFill>
        <a:effectLst/>
      </p:bgPr>
    </p:bg>
    <p:spTree>
      <p:nvGrpSpPr>
        <p:cNvPr id="1" name=""/>
        <p:cNvGrpSpPr/>
        <p:nvPr/>
      </p:nvGrpSpPr>
      <p:grpSpPr>
        <a:xfrm>
          <a:off x="0" y="0"/>
          <a:ext cx="0" cy="0"/>
          <a:chOff x="0" y="0"/>
          <a:chExt cx="0" cy="0"/>
        </a:xfrm>
      </p:grpSpPr>
      <p:sp>
        <p:nvSpPr>
          <p:cNvPr id="3" name="Object 3"/>
          <p:cNvSpPr txBox="1"/>
          <p:nvPr/>
        </p:nvSpPr>
        <p:spPr>
          <a:xfrm rot="-5400000">
            <a:off x="-1584009" y="2597305"/>
            <a:ext cx="4723054" cy="369332"/>
          </a:xfrm>
          <a:prstGeom prst="rect">
            <a:avLst/>
          </a:prstGeom>
          <a:noFill/>
        </p:spPr>
        <p:txBody>
          <a:bodyPr wrap="square" rtlCol="0" anchor="t">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Chapter 1  GAN </a:t>
            </a:r>
            <a:r>
              <a:rPr kumimoji="0" lang="ko-KR" altLang="en-US" sz="1800" b="0" i="0" u="none" strike="noStrike" kern="1200" cap="none" spc="0" normalizeH="0" baseline="0" noProof="0" dirty="0">
                <a:ln>
                  <a:noFill/>
                </a:ln>
                <a:solidFill>
                  <a:prstClr val="black"/>
                </a:solidFill>
                <a:effectLst/>
                <a:uLnTx/>
                <a:uFillTx/>
                <a:latin typeface="Calibri"/>
                <a:cs typeface="+mn-cs"/>
              </a:rPr>
              <a:t>시작하기</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Object 4"/>
          <p:cNvSpPr txBox="1"/>
          <p:nvPr/>
        </p:nvSpPr>
        <p:spPr>
          <a:xfrm>
            <a:off x="3040210" y="1596829"/>
            <a:ext cx="8254501" cy="815608"/>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4700" b="0" i="0" u="none" strike="noStrike" kern="0" cap="none" spc="-100" normalizeH="0" baseline="0" noProof="0" dirty="0">
                <a:ln>
                  <a:noFill/>
                </a:ln>
                <a:solidFill>
                  <a:srgbClr val="5A7D59"/>
                </a:solidFill>
                <a:effectLst/>
                <a:uLnTx/>
                <a:uFillTx/>
                <a:latin typeface="Gmarket Sans Bold" pitchFamily="34" charset="0"/>
                <a:cs typeface="Gmarket Sans Bold" pitchFamily="34" charset="0"/>
              </a:rPr>
              <a:t>1.3</a:t>
            </a:r>
            <a:r>
              <a:rPr kumimoji="0" lang="ko-KR" altLang="en-US" sz="4700" b="0" i="0" u="none" strike="noStrike" kern="0" cap="none" spc="-100" normalizeH="0" baseline="0" noProof="0" dirty="0">
                <a:ln>
                  <a:noFill/>
                </a:ln>
                <a:solidFill>
                  <a:srgbClr val="5A7D59"/>
                </a:solidFill>
                <a:effectLst/>
                <a:uLnTx/>
                <a:uFillTx/>
                <a:latin typeface="Gmarket Sans Bold" pitchFamily="34" charset="0"/>
                <a:cs typeface="Gmarket Sans Bold" pitchFamily="34" charset="0"/>
              </a:rPr>
              <a:t> </a:t>
            </a:r>
            <a:r>
              <a:rPr kumimoji="0" lang="en-US" altLang="ko-KR" sz="4700" b="0" i="0" u="none" strike="noStrike" kern="0" cap="none" spc="-100" normalizeH="0" baseline="0" noProof="0" dirty="0">
                <a:ln>
                  <a:noFill/>
                </a:ln>
                <a:solidFill>
                  <a:srgbClr val="5A7D59"/>
                </a:solidFill>
                <a:effectLst/>
                <a:uLnTx/>
                <a:uFillTx/>
                <a:latin typeface="Gmarket Sans Bold" pitchFamily="34" charset="0"/>
                <a:cs typeface="Gmarket Sans Bold" pitchFamily="34" charset="0"/>
              </a:rPr>
              <a:t>GAN</a:t>
            </a:r>
            <a:r>
              <a:rPr kumimoji="0" lang="ko-KR" altLang="en-US" sz="4700" b="0" i="0" u="none" strike="noStrike" kern="0" cap="none" spc="-100" normalizeH="0" baseline="0" noProof="0" dirty="0">
                <a:ln>
                  <a:noFill/>
                </a:ln>
                <a:solidFill>
                  <a:srgbClr val="5A7D59"/>
                </a:solidFill>
                <a:effectLst/>
                <a:uLnTx/>
                <a:uFillTx/>
                <a:latin typeface="Gmarket Sans Bold" pitchFamily="34" charset="0"/>
                <a:cs typeface="Gmarket Sans Bold" pitchFamily="34" charset="0"/>
              </a:rPr>
              <a:t> 시스템</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8" name="그림 7">
            <a:extLst>
              <a:ext uri="{FF2B5EF4-FFF2-40B4-BE49-F238E27FC236}">
                <a16:creationId xmlns:a16="http://schemas.microsoft.com/office/drawing/2014/main" id="{E3963A71-0232-6640-9909-7906BEFB1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3009900"/>
            <a:ext cx="7251700" cy="4419600"/>
          </a:xfrm>
          <a:prstGeom prst="rect">
            <a:avLst/>
          </a:prstGeom>
        </p:spPr>
      </p:pic>
      <p:sp>
        <p:nvSpPr>
          <p:cNvPr id="11" name="TextBox 10">
            <a:extLst>
              <a:ext uri="{FF2B5EF4-FFF2-40B4-BE49-F238E27FC236}">
                <a16:creationId xmlns:a16="http://schemas.microsoft.com/office/drawing/2014/main" id="{3A0C1959-C861-9047-951F-E4E3A8F91185}"/>
              </a:ext>
            </a:extLst>
          </p:cNvPr>
          <p:cNvSpPr txBox="1"/>
          <p:nvPr/>
        </p:nvSpPr>
        <p:spPr>
          <a:xfrm>
            <a:off x="10134600" y="3558448"/>
            <a:ext cx="7924800" cy="5632311"/>
          </a:xfrm>
          <a:prstGeom prst="rect">
            <a:avLst/>
          </a:prstGeom>
          <a:noFill/>
        </p:spPr>
        <p:txBody>
          <a:bodyPr wrap="square" rtlCol="0">
            <a:spAutoFit/>
          </a:bodyPr>
          <a:lstStyle/>
          <a:p>
            <a:pPr marL="342900" indent="-342900">
              <a:buAutoNum type="arabicPeriod"/>
            </a:pPr>
            <a:r>
              <a:rPr kumimoji="1" lang="ko-KR" altLang="en-US" sz="2000" dirty="0"/>
              <a:t>훈련 </a:t>
            </a:r>
            <a:r>
              <a:rPr kumimoji="1" lang="ko-KR" altLang="en-US" sz="2000" dirty="0" err="1"/>
              <a:t>데이터셋</a:t>
            </a:r>
            <a:r>
              <a:rPr kumimoji="1" lang="en-US" altLang="ko-KR" sz="2000" dirty="0"/>
              <a:t>:</a:t>
            </a:r>
            <a:r>
              <a:rPr kumimoji="1" lang="ko-KR" altLang="en-US" sz="2000" dirty="0"/>
              <a:t> </a:t>
            </a:r>
            <a:r>
              <a:rPr kumimoji="1" lang="ko-KR" altLang="en-US" sz="2000" dirty="0" err="1"/>
              <a:t>판별자</a:t>
            </a:r>
            <a:r>
              <a:rPr kumimoji="1" lang="ko-KR" altLang="en-US" sz="2000" dirty="0"/>
              <a:t> 네트워크의 입력</a:t>
            </a:r>
            <a:r>
              <a:rPr kumimoji="1" lang="en-US" altLang="ko-KR" sz="2000" dirty="0"/>
              <a:t>(x)</a:t>
            </a:r>
            <a:r>
              <a:rPr kumimoji="1" lang="ko-KR" altLang="en-US" sz="2000" dirty="0" err="1"/>
              <a:t>으로</a:t>
            </a:r>
            <a:r>
              <a:rPr kumimoji="1" lang="ko-KR" altLang="en-US" sz="2000" dirty="0"/>
              <a:t> 제공</a:t>
            </a:r>
            <a:endParaRPr kumimoji="1" lang="en-US" altLang="ko-KR" sz="2000" dirty="0"/>
          </a:p>
          <a:p>
            <a:pPr marL="342900" indent="-342900">
              <a:buAutoNum type="arabicPeriod"/>
            </a:pPr>
            <a:endParaRPr kumimoji="1" lang="en-US" altLang="ko-KR" sz="2000" dirty="0"/>
          </a:p>
          <a:p>
            <a:pPr marL="342900" indent="-342900">
              <a:buAutoNum type="arabicPeriod"/>
            </a:pPr>
            <a:r>
              <a:rPr kumimoji="1" lang="ko-KR" altLang="en-US" sz="2000" dirty="0" err="1"/>
              <a:t>랜덤한</a:t>
            </a:r>
            <a:r>
              <a:rPr kumimoji="1" lang="ko-KR" altLang="en-US" sz="2000" dirty="0"/>
              <a:t> 잡음 벡터</a:t>
            </a:r>
            <a:r>
              <a:rPr kumimoji="1" lang="en-US" altLang="ko-KR" sz="2000" dirty="0"/>
              <a:t>:</a:t>
            </a:r>
            <a:r>
              <a:rPr kumimoji="1" lang="ko-KR" altLang="en-US" sz="2000" dirty="0"/>
              <a:t> </a:t>
            </a:r>
            <a:r>
              <a:rPr kumimoji="1" lang="ko-KR" altLang="en-US" sz="2000" dirty="0" err="1"/>
              <a:t>생성자</a:t>
            </a:r>
            <a:r>
              <a:rPr kumimoji="1" lang="ko-KR" altLang="en-US" sz="2000" dirty="0"/>
              <a:t> 네트워크의 입력</a:t>
            </a:r>
            <a:r>
              <a:rPr kumimoji="1" lang="en-US" altLang="ko-KR" sz="2000" dirty="0"/>
              <a:t>(z),</a:t>
            </a:r>
            <a:r>
              <a:rPr kumimoji="1" lang="ko-KR" altLang="en-US" sz="2000" dirty="0"/>
              <a:t> </a:t>
            </a:r>
            <a:r>
              <a:rPr kumimoji="1" lang="ko-KR" altLang="en-US" sz="2000" dirty="0" err="1"/>
              <a:t>랜덤한</a:t>
            </a:r>
            <a:r>
              <a:rPr kumimoji="1" lang="ko-KR" altLang="en-US" sz="2000" dirty="0"/>
              <a:t> 숫자 벡터</a:t>
            </a:r>
            <a:endParaRPr kumimoji="1" lang="en-US" altLang="ko-KR" sz="2000" dirty="0"/>
          </a:p>
          <a:p>
            <a:pPr marL="342900" indent="-342900">
              <a:buAutoNum type="arabicPeriod"/>
            </a:pPr>
            <a:endParaRPr kumimoji="1" lang="en-US" altLang="ko-KR" sz="2000" dirty="0"/>
          </a:p>
          <a:p>
            <a:pPr marL="342900" indent="-342900">
              <a:buAutoNum type="arabicPeriod"/>
            </a:pPr>
            <a:r>
              <a:rPr kumimoji="1" lang="ko-KR" altLang="en-US" sz="2000" dirty="0" err="1"/>
              <a:t>생성자</a:t>
            </a:r>
            <a:r>
              <a:rPr kumimoji="1" lang="ko-KR" altLang="en-US" sz="2000" dirty="0"/>
              <a:t> 네트워크</a:t>
            </a:r>
            <a:r>
              <a:rPr kumimoji="1" lang="en-US" altLang="ko-KR" sz="2000" dirty="0"/>
              <a:t>:</a:t>
            </a:r>
            <a:r>
              <a:rPr kumimoji="1" lang="ko-KR" altLang="en-US" sz="2000" dirty="0"/>
              <a:t>  </a:t>
            </a:r>
            <a:r>
              <a:rPr kumimoji="1" lang="en-US" altLang="ko-KR" sz="2000" dirty="0"/>
              <a:t>z</a:t>
            </a:r>
            <a:r>
              <a:rPr kumimoji="1" lang="ko-KR" altLang="en-US" sz="2000" dirty="0" err="1"/>
              <a:t>를</a:t>
            </a:r>
            <a:r>
              <a:rPr kumimoji="1" lang="ko-KR" altLang="en-US" sz="2000" dirty="0"/>
              <a:t> 입력으로 받아서</a:t>
            </a:r>
            <a:r>
              <a:rPr kumimoji="1" lang="en-US" altLang="ko-KR" sz="2000" dirty="0"/>
              <a:t>,</a:t>
            </a:r>
            <a:r>
              <a:rPr kumimoji="1" lang="ko-KR" altLang="en-US" sz="2000" dirty="0"/>
              <a:t> 가짜 샘플</a:t>
            </a:r>
            <a:r>
              <a:rPr kumimoji="1" lang="en-US" altLang="ko-KR" sz="2000" dirty="0"/>
              <a:t>(x*)</a:t>
            </a:r>
            <a:r>
              <a:rPr kumimoji="1" lang="ko-KR" altLang="en-US" sz="2000" dirty="0"/>
              <a:t>을 출력</a:t>
            </a:r>
            <a:endParaRPr kumimoji="1" lang="en-US" altLang="ko-KR" sz="2000" dirty="0"/>
          </a:p>
          <a:p>
            <a:pPr marL="342900" indent="-342900">
              <a:buAutoNum type="arabicPeriod"/>
            </a:pPr>
            <a:endParaRPr kumimoji="1" lang="en-US" altLang="ko-KR" sz="2000" dirty="0"/>
          </a:p>
          <a:p>
            <a:pPr marL="342900" indent="-342900">
              <a:buAutoNum type="arabicPeriod"/>
            </a:pPr>
            <a:r>
              <a:rPr kumimoji="1" lang="ko-KR" altLang="en-US" sz="2000" dirty="0" err="1"/>
              <a:t>판별자</a:t>
            </a:r>
            <a:r>
              <a:rPr kumimoji="1" lang="ko-KR" altLang="en-US" sz="2000" dirty="0"/>
              <a:t> 네트워크</a:t>
            </a:r>
            <a:r>
              <a:rPr kumimoji="1" lang="en-US" altLang="ko-KR" sz="2000" dirty="0"/>
              <a:t>: x</a:t>
            </a:r>
            <a:r>
              <a:rPr kumimoji="1" lang="ko-KR" altLang="en-US" sz="2000" dirty="0"/>
              <a:t>와 </a:t>
            </a:r>
            <a:r>
              <a:rPr kumimoji="1" lang="en-US" altLang="ko-KR" sz="2000" dirty="0"/>
              <a:t>x*</a:t>
            </a:r>
            <a:r>
              <a:rPr kumimoji="1" lang="ko-KR" altLang="en-US" sz="2000" dirty="0" err="1"/>
              <a:t>를</a:t>
            </a:r>
            <a:r>
              <a:rPr kumimoji="1" lang="ko-KR" altLang="en-US" sz="2000" dirty="0"/>
              <a:t> 입력으로 받아서</a:t>
            </a:r>
            <a:r>
              <a:rPr kumimoji="1" lang="en-US" altLang="ko-KR" sz="2000" dirty="0"/>
              <a:t>,</a:t>
            </a:r>
            <a:r>
              <a:rPr kumimoji="1" lang="ko-KR" altLang="en-US" sz="2000" dirty="0"/>
              <a:t> 진짜일 확률을 계산해 출력</a:t>
            </a:r>
            <a:endParaRPr kumimoji="1" lang="en-US" altLang="ko-KR" sz="2000" dirty="0"/>
          </a:p>
          <a:p>
            <a:pPr marL="342900" indent="-342900">
              <a:buAutoNum type="arabicPeriod"/>
            </a:pPr>
            <a:endParaRPr kumimoji="1" lang="en-US" altLang="ko-KR" sz="2000" dirty="0"/>
          </a:p>
          <a:p>
            <a:pPr marL="342900" indent="-342900">
              <a:buAutoNum type="arabicPeriod"/>
            </a:pPr>
            <a:r>
              <a:rPr kumimoji="1" lang="ko-KR" altLang="en-US" sz="2000" dirty="0"/>
              <a:t>반복 훈련</a:t>
            </a:r>
            <a:r>
              <a:rPr kumimoji="1" lang="en-US" altLang="ko-KR" sz="2000" dirty="0"/>
              <a:t>:</a:t>
            </a:r>
            <a:r>
              <a:rPr kumimoji="1" lang="ko-KR" altLang="en-US" sz="2000" dirty="0"/>
              <a:t> </a:t>
            </a:r>
            <a:r>
              <a:rPr kumimoji="1" lang="ko-KR" altLang="en-US" sz="2000" dirty="0" err="1"/>
              <a:t>판별자의</a:t>
            </a:r>
            <a:r>
              <a:rPr kumimoji="1" lang="ko-KR" altLang="en-US" sz="2000" dirty="0"/>
              <a:t> 예측이 얼마나 정확한지 평가</a:t>
            </a:r>
            <a:r>
              <a:rPr kumimoji="1" lang="en-US" altLang="ko-KR" sz="2000" dirty="0"/>
              <a:t>,</a:t>
            </a:r>
            <a:r>
              <a:rPr kumimoji="1" lang="ko-KR" altLang="en-US" sz="2000" dirty="0"/>
              <a:t> 이 결과를 사용해 </a:t>
            </a:r>
            <a:r>
              <a:rPr kumimoji="1" lang="ko-KR" altLang="en-US" sz="2000" dirty="0" err="1"/>
              <a:t>역전파로</a:t>
            </a:r>
            <a:r>
              <a:rPr kumimoji="1" lang="ko-KR" altLang="en-US" sz="2000" dirty="0"/>
              <a:t> </a:t>
            </a:r>
            <a:r>
              <a:rPr kumimoji="1" lang="ko-KR" altLang="en-US" sz="2000" dirty="0" err="1"/>
              <a:t>판별자와</a:t>
            </a:r>
            <a:r>
              <a:rPr kumimoji="1" lang="ko-KR" altLang="en-US" sz="2000" dirty="0"/>
              <a:t> </a:t>
            </a:r>
            <a:r>
              <a:rPr kumimoji="1" lang="ko-KR" altLang="en-US" sz="2000" dirty="0" err="1"/>
              <a:t>생성자</a:t>
            </a:r>
            <a:r>
              <a:rPr kumimoji="1" lang="ko-KR" altLang="en-US" sz="2000" dirty="0"/>
              <a:t> 네트워크를 반복해서 훈련</a:t>
            </a:r>
            <a:endParaRPr kumimoji="1" lang="en-US" altLang="ko-KR" sz="2000" dirty="0"/>
          </a:p>
          <a:p>
            <a:pPr marL="800100" lvl="1" indent="-342900">
              <a:buFont typeface="Arial" panose="020B0604020202020204" pitchFamily="34" charset="0"/>
              <a:buChar char="•"/>
            </a:pPr>
            <a:r>
              <a:rPr kumimoji="1" lang="ko-KR" altLang="en-US" sz="2000" dirty="0" err="1"/>
              <a:t>판별자</a:t>
            </a:r>
            <a:r>
              <a:rPr kumimoji="1" lang="en-US" altLang="ko-KR" sz="2000" dirty="0"/>
              <a:t>:</a:t>
            </a:r>
            <a:r>
              <a:rPr kumimoji="1" lang="ko-KR" altLang="en-US" sz="2000" dirty="0"/>
              <a:t> 가중치와 편향은 분류 정확도를 최대화하도록 업데이트</a:t>
            </a:r>
            <a:endParaRPr kumimoji="1" lang="en-US" altLang="ko-KR" sz="2000" dirty="0"/>
          </a:p>
          <a:p>
            <a:pPr marL="800100" lvl="1" indent="-342900">
              <a:buFont typeface="Arial" panose="020B0604020202020204" pitchFamily="34" charset="0"/>
              <a:buChar char="•"/>
            </a:pPr>
            <a:r>
              <a:rPr kumimoji="1" lang="ko-KR" altLang="en-US" sz="2000" dirty="0" err="1"/>
              <a:t>생성자</a:t>
            </a:r>
            <a:r>
              <a:rPr kumimoji="1" lang="en-US" altLang="ko-KR" sz="2000" dirty="0"/>
              <a:t>:</a:t>
            </a:r>
            <a:r>
              <a:rPr kumimoji="1" lang="ko-KR" altLang="en-US" sz="2000" dirty="0"/>
              <a:t> </a:t>
            </a:r>
            <a:r>
              <a:rPr kumimoji="1" lang="ko-KR" altLang="en-US" sz="2000" dirty="0" err="1"/>
              <a:t>판별자가</a:t>
            </a:r>
            <a:r>
              <a:rPr kumimoji="1" lang="ko-KR" altLang="en-US" sz="2000" dirty="0"/>
              <a:t> </a:t>
            </a:r>
            <a:r>
              <a:rPr kumimoji="1" lang="en-US" altLang="ko-KR" sz="2000" dirty="0"/>
              <a:t>x* </a:t>
            </a:r>
            <a:r>
              <a:rPr kumimoji="1" lang="ko-KR" altLang="en-US" sz="2000" dirty="0"/>
              <a:t>을 진짜로 잘못 분류할 확률을 최대화하도록 업데이트</a:t>
            </a:r>
            <a:endParaRPr kumimoji="1" lang="en-US" altLang="ko-KR" sz="2000" dirty="0"/>
          </a:p>
          <a:p>
            <a:pPr lvl="1"/>
            <a:endParaRPr kumimoji="1" lang="en-US" altLang="ko-KR" sz="2000" dirty="0"/>
          </a:p>
          <a:p>
            <a:pPr marL="342900" indent="-342900">
              <a:buAutoNum type="arabicPeriod"/>
            </a:pPr>
            <a:endParaRPr kumimoji="1" lang="en-US" altLang="ko-KR" sz="2000" dirty="0"/>
          </a:p>
          <a:p>
            <a:pPr marL="342900" indent="-342900">
              <a:buAutoNum type="arabicPeriod"/>
            </a:pPr>
            <a:endParaRPr kumimoji="1" lang="ko-Kore-KR" altLang="en-US" sz="2000" dirty="0"/>
          </a:p>
        </p:txBody>
      </p:sp>
    </p:spTree>
    <p:extLst>
      <p:ext uri="{BB962C8B-B14F-4D97-AF65-F5344CB8AC3E}">
        <p14:creationId xmlns:p14="http://schemas.microsoft.com/office/powerpoint/2010/main" val="3889193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7E8E2"/>
        </a:solidFill>
        <a:effectLst/>
      </p:bgPr>
    </p:bg>
    <p:spTree>
      <p:nvGrpSpPr>
        <p:cNvPr id="1" name=""/>
        <p:cNvGrpSpPr/>
        <p:nvPr/>
      </p:nvGrpSpPr>
      <p:grpSpPr>
        <a:xfrm>
          <a:off x="0" y="0"/>
          <a:ext cx="0" cy="0"/>
          <a:chOff x="0" y="0"/>
          <a:chExt cx="0" cy="0"/>
        </a:xfrm>
      </p:grpSpPr>
      <p:sp>
        <p:nvSpPr>
          <p:cNvPr id="3" name="Object 3"/>
          <p:cNvSpPr txBox="1"/>
          <p:nvPr/>
        </p:nvSpPr>
        <p:spPr>
          <a:xfrm rot="-5400000">
            <a:off x="-1584009" y="2597305"/>
            <a:ext cx="4723054" cy="369332"/>
          </a:xfrm>
          <a:prstGeom prst="rect">
            <a:avLst/>
          </a:prstGeom>
          <a:noFill/>
        </p:spPr>
        <p:txBody>
          <a:bodyPr wrap="square" rtlCol="0" anchor="t">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Chapter 1  GAN </a:t>
            </a:r>
            <a:r>
              <a:rPr kumimoji="0" lang="ko-KR" altLang="en-US" sz="1800" b="0" i="0" u="none" strike="noStrike" kern="1200" cap="none" spc="0" normalizeH="0" baseline="0" noProof="0" dirty="0">
                <a:ln>
                  <a:noFill/>
                </a:ln>
                <a:solidFill>
                  <a:prstClr val="black"/>
                </a:solidFill>
                <a:effectLst/>
                <a:uLnTx/>
                <a:uFillTx/>
                <a:latin typeface="Calibri"/>
                <a:cs typeface="+mn-cs"/>
              </a:rPr>
              <a:t>시작하기</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Object 4"/>
          <p:cNvSpPr txBox="1"/>
          <p:nvPr/>
        </p:nvSpPr>
        <p:spPr>
          <a:xfrm>
            <a:off x="3040210" y="1596829"/>
            <a:ext cx="8254501" cy="815608"/>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4700" b="0" i="0" u="none" strike="noStrike" kern="0" cap="none" spc="-100" normalizeH="0" baseline="0" noProof="0" dirty="0">
                <a:ln>
                  <a:noFill/>
                </a:ln>
                <a:solidFill>
                  <a:srgbClr val="5A7D59"/>
                </a:solidFill>
                <a:effectLst/>
                <a:uLnTx/>
                <a:uFillTx/>
                <a:latin typeface="Gmarket Sans Bold" pitchFamily="34" charset="0"/>
                <a:cs typeface="Gmarket Sans Bold" pitchFamily="34" charset="0"/>
              </a:rPr>
              <a:t>1.4</a:t>
            </a:r>
            <a:r>
              <a:rPr kumimoji="0" lang="ko-KR" altLang="en-US" sz="4700" b="0" i="0" u="none" strike="noStrike" kern="0" cap="none" spc="-100" normalizeH="0" baseline="0" noProof="0" dirty="0">
                <a:ln>
                  <a:noFill/>
                </a:ln>
                <a:solidFill>
                  <a:srgbClr val="5A7D59"/>
                </a:solidFill>
                <a:effectLst/>
                <a:uLnTx/>
                <a:uFillTx/>
                <a:latin typeface="Gmarket Sans Bold" pitchFamily="34" charset="0"/>
                <a:cs typeface="Gmarket Sans Bold" pitchFamily="34" charset="0"/>
              </a:rPr>
              <a:t> </a:t>
            </a:r>
            <a:r>
              <a:rPr lang="ko-KR" altLang="en-US" sz="4700" kern="0" spc="-100" dirty="0">
                <a:solidFill>
                  <a:srgbClr val="5A7D59"/>
                </a:solidFill>
                <a:latin typeface="Gmarket Sans Bold" pitchFamily="34" charset="0"/>
                <a:cs typeface="Gmarket Sans Bold" pitchFamily="34" charset="0"/>
              </a:rPr>
              <a:t>왜 </a:t>
            </a:r>
            <a:r>
              <a:rPr lang="en-US" altLang="ko-KR" sz="4700" kern="0" spc="-100" dirty="0">
                <a:solidFill>
                  <a:srgbClr val="5A7D59"/>
                </a:solidFill>
                <a:latin typeface="Gmarket Sans Bold" pitchFamily="34" charset="0"/>
                <a:cs typeface="Gmarket Sans Bold" pitchFamily="34" charset="0"/>
              </a:rPr>
              <a:t>GAN</a:t>
            </a:r>
            <a:r>
              <a:rPr lang="ko-KR" altLang="en-US" sz="4700" kern="0" spc="-100" dirty="0">
                <a:solidFill>
                  <a:srgbClr val="5A7D59"/>
                </a:solidFill>
                <a:latin typeface="Gmarket Sans Bold" pitchFamily="34" charset="0"/>
                <a:cs typeface="Gmarket Sans Bold" pitchFamily="34" charset="0"/>
              </a:rPr>
              <a:t>을 공부해야 할까</a:t>
            </a:r>
            <a:r>
              <a:rPr lang="en-US" altLang="ko-KR" sz="4700" kern="0" spc="-100" dirty="0">
                <a:solidFill>
                  <a:srgbClr val="5A7D59"/>
                </a:solidFill>
                <a:latin typeface="Gmarket Sans Bold" pitchFamily="34" charset="0"/>
                <a:cs typeface="Gmarket Sans Bold" pitchFamily="34" charset="0"/>
              </a:rPr>
              <a:t>?</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34138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7E8E2"/>
        </a:solidFill>
        <a:effectLst/>
      </p:bgPr>
    </p:bg>
    <p:spTree>
      <p:nvGrpSpPr>
        <p:cNvPr id="1" name=""/>
        <p:cNvGrpSpPr/>
        <p:nvPr/>
      </p:nvGrpSpPr>
      <p:grpSpPr>
        <a:xfrm>
          <a:off x="0" y="0"/>
          <a:ext cx="0" cy="0"/>
          <a:chOff x="0" y="0"/>
          <a:chExt cx="0" cy="0"/>
        </a:xfrm>
      </p:grpSpPr>
      <p:sp>
        <p:nvSpPr>
          <p:cNvPr id="2" name="Object 2"/>
          <p:cNvSpPr txBox="1"/>
          <p:nvPr/>
        </p:nvSpPr>
        <p:spPr>
          <a:xfrm>
            <a:off x="651807" y="9742381"/>
            <a:ext cx="445006" cy="291904"/>
          </a:xfrm>
          <a:prstGeom prst="rect">
            <a:avLst/>
          </a:prstGeom>
          <a:noFill/>
        </p:spPr>
        <p:txBody>
          <a:bodyPr wrap="square" rtlCol="0" anchor="t">
            <a:spAutoFit/>
          </a:bodyPr>
          <a:lstStyle/>
          <a:p>
            <a:r>
              <a:rPr lang="en-US" sz="1100" dirty="0">
                <a:solidFill>
                  <a:srgbClr val="000000"/>
                </a:solidFill>
                <a:latin typeface="Gmarket Sans Bold" pitchFamily="34" charset="0"/>
                <a:cs typeface="Gmarket Sans Bold" pitchFamily="34" charset="0"/>
              </a:rPr>
              <a:t>03</a:t>
            </a:r>
            <a:endParaRPr lang="en-US" dirty="0"/>
          </a:p>
        </p:txBody>
      </p:sp>
      <p:sp>
        <p:nvSpPr>
          <p:cNvPr id="3" name="Object 3"/>
          <p:cNvSpPr txBox="1"/>
          <p:nvPr/>
        </p:nvSpPr>
        <p:spPr>
          <a:xfrm rot="-5400000">
            <a:off x="-1584009" y="2597305"/>
            <a:ext cx="4723054" cy="369332"/>
          </a:xfrm>
          <a:prstGeom prst="rect">
            <a:avLst/>
          </a:prstGeom>
          <a:noFill/>
        </p:spPr>
        <p:txBody>
          <a:bodyPr wrap="square" rtlCol="0" anchor="t">
            <a:spAutoFit/>
          </a:bodyPr>
          <a:lstStyle/>
          <a:p>
            <a:pPr algn="r"/>
            <a:r>
              <a:rPr lang="en-US" dirty="0"/>
              <a:t>Chapter </a:t>
            </a:r>
            <a:r>
              <a:rPr lang="en-US" altLang="ko-KR" dirty="0"/>
              <a:t>2</a:t>
            </a:r>
            <a:r>
              <a:rPr lang="en-US" dirty="0"/>
              <a:t>  </a:t>
            </a:r>
            <a:r>
              <a:rPr lang="ko-KR" altLang="en-US" dirty="0"/>
              <a:t>오토인코더와 생성 학습</a:t>
            </a:r>
            <a:endParaRPr lang="en-US" dirty="0"/>
          </a:p>
        </p:txBody>
      </p:sp>
      <p:sp>
        <p:nvSpPr>
          <p:cNvPr id="4" name="Object 4"/>
          <p:cNvSpPr txBox="1"/>
          <p:nvPr/>
        </p:nvSpPr>
        <p:spPr>
          <a:xfrm>
            <a:off x="3040210" y="1596829"/>
            <a:ext cx="8254501" cy="815608"/>
          </a:xfrm>
          <a:prstGeom prst="rect">
            <a:avLst/>
          </a:prstGeom>
          <a:noFill/>
        </p:spPr>
        <p:txBody>
          <a:bodyPr wrap="square" rtlCol="0" anchor="t">
            <a:spAutoFit/>
          </a:bodyPr>
          <a:lstStyle/>
          <a:p>
            <a:r>
              <a:rPr lang="en-US" altLang="ko-KR" sz="4700" kern="0" spc="-100" dirty="0">
                <a:solidFill>
                  <a:srgbClr val="5A7D59"/>
                </a:solidFill>
                <a:latin typeface="Gmarket Sans Bold" pitchFamily="34" charset="0"/>
                <a:cs typeface="Gmarket Sans Bold" pitchFamily="34" charset="0"/>
              </a:rPr>
              <a:t>2.1</a:t>
            </a:r>
            <a:r>
              <a:rPr lang="ko-KR" altLang="en-US" sz="4700" kern="0" spc="-100" dirty="0">
                <a:solidFill>
                  <a:srgbClr val="5A7D59"/>
                </a:solidFill>
                <a:latin typeface="Gmarket Sans Bold" pitchFamily="34" charset="0"/>
                <a:cs typeface="Gmarket Sans Bold" pitchFamily="34" charset="0"/>
              </a:rPr>
              <a:t> 생성 모델링 시작하기</a:t>
            </a:r>
            <a:endParaRPr lang="en-US" dirty="0"/>
          </a:p>
        </p:txBody>
      </p:sp>
      <p:sp>
        <p:nvSpPr>
          <p:cNvPr id="5" name="Object 5"/>
          <p:cNvSpPr txBox="1"/>
          <p:nvPr/>
        </p:nvSpPr>
        <p:spPr>
          <a:xfrm>
            <a:off x="12670190" y="3371238"/>
            <a:ext cx="6227558" cy="2297086"/>
          </a:xfrm>
          <a:prstGeom prst="rect">
            <a:avLst/>
          </a:prstGeom>
          <a:noFill/>
        </p:spPr>
        <p:txBody>
          <a:bodyPr wrap="square" rtlCol="0" anchor="t">
            <a:spAutoFit/>
          </a:bodyPr>
          <a:lstStyle/>
          <a:p>
            <a:r>
              <a:rPr lang="en-US" sz="1600" dirty="0">
                <a:solidFill>
                  <a:srgbClr val="726B6B"/>
                </a:solidFill>
                <a:latin typeface="KoPubWorldDotum_Pro Medium" pitchFamily="34" charset="0"/>
                <a:cs typeface="KoPubWorldDotum_Pro Medium" pitchFamily="34" charset="0"/>
              </a:rPr>
              <a:t>회사가 미리캔버스를 통해 제공하는 모든 콘텐츠 및 '편집기'에 대한 저작권은 회사에게 있으며저작권 법과 국제 저작권협약에 의하여 보호받고 있습니다. </a:t>
            </a:r>
          </a:p>
          <a:p>
            <a:r>
              <a:rPr lang="en-US" sz="1600" dirty="0">
                <a:solidFill>
                  <a:srgbClr val="726B6B"/>
                </a:solidFill>
                <a:latin typeface="KoPubWorldDotum_Pro Medium" pitchFamily="34" charset="0"/>
                <a:cs typeface="KoPubWorldDotum_Pro Medium" pitchFamily="34" charset="0"/>
              </a:rPr>
              <a:t>다만 사진, 아이콘 및 텍스트의 일부는 타 저작권사로부터 미리캔버스 서비스에서만 사용이 가능토록 허가를 받아 제공하고 있습니다. </a:t>
            </a:r>
            <a:endParaRPr lang="en-US" dirty="0"/>
          </a:p>
        </p:txBody>
      </p:sp>
      <p:grpSp>
        <p:nvGrpSpPr>
          <p:cNvPr id="1001" name="그룹 1001"/>
          <p:cNvGrpSpPr/>
          <p:nvPr/>
        </p:nvGrpSpPr>
        <p:grpSpPr>
          <a:xfrm>
            <a:off x="1502646" y="6814815"/>
            <a:ext cx="16783069" cy="3470899"/>
            <a:chOff x="1502646" y="6814815"/>
            <a:chExt cx="16783069" cy="3470899"/>
          </a:xfrm>
        </p:grpSpPr>
        <p:pic>
          <p:nvPicPr>
            <p:cNvPr id="7" name="Object 6"/>
            <p:cNvPicPr>
              <a:picLocks noChangeAspect="1"/>
            </p:cNvPicPr>
            <p:nvPr/>
          </p:nvPicPr>
          <p:blipFill>
            <a:blip r:embed="rId2" cstate="print"/>
            <a:stretch>
              <a:fillRect/>
            </a:stretch>
          </p:blipFill>
          <p:spPr>
            <a:xfrm>
              <a:off x="1502646" y="6814815"/>
              <a:ext cx="16783069" cy="3470899"/>
            </a:xfrm>
            <a:prstGeom prst="rect">
              <a:avLst/>
            </a:prstGeom>
          </p:spPr>
        </p:pic>
      </p:grpSp>
      <p:sp>
        <p:nvSpPr>
          <p:cNvPr id="9" name="Object 9"/>
          <p:cNvSpPr txBox="1"/>
          <p:nvPr/>
        </p:nvSpPr>
        <p:spPr>
          <a:xfrm>
            <a:off x="3040210" y="3396638"/>
            <a:ext cx="6227558" cy="3820857"/>
          </a:xfrm>
          <a:prstGeom prst="rect">
            <a:avLst/>
          </a:prstGeom>
          <a:noFill/>
        </p:spPr>
        <p:txBody>
          <a:bodyPr wrap="square" rtlCol="0" anchor="t">
            <a:spAutoFit/>
          </a:bodyPr>
          <a:lstStyle/>
          <a:p>
            <a:r>
              <a:rPr lang="en-US" sz="1600" dirty="0">
                <a:solidFill>
                  <a:srgbClr val="726B6B"/>
                </a:solidFill>
                <a:latin typeface="KoPubWorldDotum_Pro Bold" pitchFamily="34" charset="0"/>
                <a:cs typeface="KoPubWorldDotum_Pro Bold" pitchFamily="34" charset="0"/>
              </a:rPr>
              <a:t>회사가 미리캔버스를 통해 제공하는 모든 콘텐츠 및 '편집기'에 대한 저작권은 회사에게 있으며저작권 법과 국제 저작권협약에 의하여 보호받고 있습니다. </a:t>
            </a:r>
          </a:p>
          <a:p>
            <a:r>
              <a:rPr lang="en-US" sz="1600" dirty="0">
                <a:solidFill>
                  <a:srgbClr val="726B6B"/>
                </a:solidFill>
                <a:latin typeface="KoPubWorldDotum_Pro Medium" pitchFamily="34" charset="0"/>
                <a:cs typeface="KoPubWorldDotum_Pro Medium" pitchFamily="34" charset="0"/>
              </a:rPr>
              <a:t>다만 사진, 아이콘 및 텍스트의 일부는 타 저작권사로부터 미리캔버스 서비스에서만 사용이 가능토록 허가를 받아 제공하고 있습니다. 사용자는 미리캔버스에서 제공하는 사진, 아이콘, 이미지, 도형, 텍스트, 차트 등의 '디자인요소'를 개별적으로 캡쳐 혹은 다른 이름으로 저장 등을 통하여 복제하거나, 이를 수정하여 사용할 수 없습니다.</a:t>
            </a:r>
            <a:endParaRPr lang="en-US" dirty="0"/>
          </a:p>
        </p:txBody>
      </p:sp>
      <p:sp>
        <p:nvSpPr>
          <p:cNvPr id="10" name="Object 10"/>
          <p:cNvSpPr txBox="1"/>
          <p:nvPr/>
        </p:nvSpPr>
        <p:spPr>
          <a:xfrm>
            <a:off x="7855200" y="3371238"/>
            <a:ext cx="6227558" cy="3820857"/>
          </a:xfrm>
          <a:prstGeom prst="rect">
            <a:avLst/>
          </a:prstGeom>
          <a:noFill/>
        </p:spPr>
        <p:txBody>
          <a:bodyPr wrap="square" rtlCol="0" anchor="t">
            <a:spAutoFit/>
          </a:bodyPr>
          <a:lstStyle/>
          <a:p>
            <a:r>
              <a:rPr lang="en-US" sz="1600" dirty="0">
                <a:solidFill>
                  <a:srgbClr val="726B6B"/>
                </a:solidFill>
                <a:latin typeface="KoPubWorldDotum_Pro Medium" pitchFamily="34" charset="0"/>
                <a:cs typeface="KoPubWorldDotum_Pro Medium" pitchFamily="34" charset="0"/>
              </a:rPr>
              <a:t>회사가 미리캔버스를 통해 제공하는 모든 콘텐츠 및 '편집기'에 대한 저작권은 회사에게 있으며저작권 법과 국제 저작권협약에 의하여 보호받고 있습니다. 다만 사진, 아이콘 및 텍스트의 일부는 타 저작권사로부터 미리캔버스 서비스에서만 사용이 가능토록 허가를 받아 제공하고 있습니다. </a:t>
            </a:r>
          </a:p>
          <a:p>
            <a:r>
              <a:rPr lang="en-US" sz="1600" dirty="0">
                <a:solidFill>
                  <a:srgbClr val="726B6B"/>
                </a:solidFill>
                <a:latin typeface="KoPubWorldDotum_Pro Medium" pitchFamily="34" charset="0"/>
                <a:cs typeface="KoPubWorldDotum_Pro Medium" pitchFamily="34" charset="0"/>
              </a:rPr>
              <a:t>사용자는 미리캔버스에서 제공하는 사진, 아이콘, 이미지, 도형, 텍스트, 차트 등의 '디자인요소'를 개별적으로 캡쳐 혹은 다른 이름으로 저장 등을 통하여 복제하거나, 이를 수정하여 사용할 수 없습니다.</a:t>
            </a:r>
            <a:endParaRPr lang="en-US" dirty="0"/>
          </a:p>
        </p:txBody>
      </p:sp>
    </p:spTree>
    <p:extLst>
      <p:ext uri="{BB962C8B-B14F-4D97-AF65-F5344CB8AC3E}">
        <p14:creationId xmlns:p14="http://schemas.microsoft.com/office/powerpoint/2010/main" val="1024930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7E8E2"/>
        </a:solidFill>
        <a:effectLst/>
      </p:bgPr>
    </p:bg>
    <p:spTree>
      <p:nvGrpSpPr>
        <p:cNvPr id="1" name=""/>
        <p:cNvGrpSpPr/>
        <p:nvPr/>
      </p:nvGrpSpPr>
      <p:grpSpPr>
        <a:xfrm>
          <a:off x="0" y="0"/>
          <a:ext cx="0" cy="0"/>
          <a:chOff x="0" y="0"/>
          <a:chExt cx="0" cy="0"/>
        </a:xfrm>
      </p:grpSpPr>
      <p:sp>
        <p:nvSpPr>
          <p:cNvPr id="2" name="Object 2"/>
          <p:cNvSpPr txBox="1"/>
          <p:nvPr/>
        </p:nvSpPr>
        <p:spPr>
          <a:xfrm>
            <a:off x="651807" y="9742381"/>
            <a:ext cx="445006" cy="291904"/>
          </a:xfrm>
          <a:prstGeom prst="rect">
            <a:avLst/>
          </a:prstGeom>
          <a:noFill/>
        </p:spPr>
        <p:txBody>
          <a:bodyPr wrap="square" rtlCol="0" anchor="t">
            <a:spAutoFit/>
          </a:bodyPr>
          <a:lstStyle/>
          <a:p>
            <a:r>
              <a:rPr lang="en-US" sz="1100" dirty="0">
                <a:solidFill>
                  <a:srgbClr val="000000"/>
                </a:solidFill>
                <a:latin typeface="Gmarket Sans Bold" pitchFamily="34" charset="0"/>
                <a:cs typeface="Gmarket Sans Bold" pitchFamily="34" charset="0"/>
              </a:rPr>
              <a:t>03</a:t>
            </a:r>
            <a:endParaRPr lang="en-US" dirty="0"/>
          </a:p>
        </p:txBody>
      </p:sp>
      <p:sp>
        <p:nvSpPr>
          <p:cNvPr id="3" name="Object 3"/>
          <p:cNvSpPr txBox="1"/>
          <p:nvPr/>
        </p:nvSpPr>
        <p:spPr>
          <a:xfrm rot="-5400000">
            <a:off x="-1584009" y="2597305"/>
            <a:ext cx="4723054" cy="369332"/>
          </a:xfrm>
          <a:prstGeom prst="rect">
            <a:avLst/>
          </a:prstGeom>
          <a:noFill/>
        </p:spPr>
        <p:txBody>
          <a:bodyPr wrap="square" rtlCol="0" anchor="t">
            <a:spAutoFit/>
          </a:bodyPr>
          <a:lstStyle/>
          <a:p>
            <a:pPr algn="r"/>
            <a:r>
              <a:rPr lang="en-US" dirty="0"/>
              <a:t>Chapter </a:t>
            </a:r>
            <a:r>
              <a:rPr lang="en-US" altLang="ko-KR" dirty="0"/>
              <a:t>2</a:t>
            </a:r>
            <a:r>
              <a:rPr lang="en-US" dirty="0"/>
              <a:t>  </a:t>
            </a:r>
            <a:r>
              <a:rPr lang="ko-KR" altLang="en-US" dirty="0"/>
              <a:t>오토인코더와 생성 학습</a:t>
            </a:r>
            <a:endParaRPr lang="en-US" dirty="0"/>
          </a:p>
        </p:txBody>
      </p:sp>
      <p:sp>
        <p:nvSpPr>
          <p:cNvPr id="4" name="Object 4"/>
          <p:cNvSpPr txBox="1"/>
          <p:nvPr/>
        </p:nvSpPr>
        <p:spPr>
          <a:xfrm>
            <a:off x="3040210" y="1596829"/>
            <a:ext cx="8254501" cy="815608"/>
          </a:xfrm>
          <a:prstGeom prst="rect">
            <a:avLst/>
          </a:prstGeom>
          <a:noFill/>
        </p:spPr>
        <p:txBody>
          <a:bodyPr wrap="square" rtlCol="0" anchor="t">
            <a:spAutoFit/>
          </a:bodyPr>
          <a:lstStyle/>
          <a:p>
            <a:r>
              <a:rPr lang="en-US" altLang="ko-KR" sz="4700" kern="0" spc="-100" dirty="0">
                <a:solidFill>
                  <a:srgbClr val="5A7D59"/>
                </a:solidFill>
                <a:latin typeface="Gmarket Sans Bold" pitchFamily="34" charset="0"/>
                <a:cs typeface="Gmarket Sans Bold" pitchFamily="34" charset="0"/>
              </a:rPr>
              <a:t>2.2</a:t>
            </a:r>
            <a:r>
              <a:rPr lang="ko-KR" altLang="en-US" sz="4700" kern="0" spc="-100" dirty="0">
                <a:solidFill>
                  <a:srgbClr val="5A7D59"/>
                </a:solidFill>
                <a:latin typeface="Gmarket Sans Bold" pitchFamily="34" charset="0"/>
                <a:cs typeface="Gmarket Sans Bold" pitchFamily="34" charset="0"/>
              </a:rPr>
              <a:t> 오토인코더의 동작 방식</a:t>
            </a:r>
            <a:endParaRPr lang="en-US" dirty="0"/>
          </a:p>
        </p:txBody>
      </p:sp>
      <p:sp>
        <p:nvSpPr>
          <p:cNvPr id="5" name="Object 5"/>
          <p:cNvSpPr txBox="1"/>
          <p:nvPr/>
        </p:nvSpPr>
        <p:spPr>
          <a:xfrm>
            <a:off x="12670190" y="3371238"/>
            <a:ext cx="6227558" cy="2297086"/>
          </a:xfrm>
          <a:prstGeom prst="rect">
            <a:avLst/>
          </a:prstGeom>
          <a:noFill/>
        </p:spPr>
        <p:txBody>
          <a:bodyPr wrap="square" rtlCol="0" anchor="t">
            <a:spAutoFit/>
          </a:bodyPr>
          <a:lstStyle/>
          <a:p>
            <a:r>
              <a:rPr lang="en-US" sz="1600" dirty="0">
                <a:solidFill>
                  <a:srgbClr val="726B6B"/>
                </a:solidFill>
                <a:latin typeface="KoPubWorldDotum_Pro Medium" pitchFamily="34" charset="0"/>
                <a:cs typeface="KoPubWorldDotum_Pro Medium" pitchFamily="34" charset="0"/>
              </a:rPr>
              <a:t>회사가 미리캔버스를 통해 제공하는 모든 콘텐츠 및 '편집기'에 대한 저작권은 회사에게 있으며저작권 법과 국제 저작권협약에 의하여 보호받고 있습니다. </a:t>
            </a:r>
          </a:p>
          <a:p>
            <a:r>
              <a:rPr lang="en-US" sz="1600" dirty="0">
                <a:solidFill>
                  <a:srgbClr val="726B6B"/>
                </a:solidFill>
                <a:latin typeface="KoPubWorldDotum_Pro Medium" pitchFamily="34" charset="0"/>
                <a:cs typeface="KoPubWorldDotum_Pro Medium" pitchFamily="34" charset="0"/>
              </a:rPr>
              <a:t>다만 사진, 아이콘 및 텍스트의 일부는 타 저작권사로부터 미리캔버스 서비스에서만 사용이 가능토록 허가를 받아 제공하고 있습니다. </a:t>
            </a:r>
            <a:endParaRPr lang="en-US" dirty="0"/>
          </a:p>
        </p:txBody>
      </p:sp>
      <p:grpSp>
        <p:nvGrpSpPr>
          <p:cNvPr id="1001" name="그룹 1001"/>
          <p:cNvGrpSpPr/>
          <p:nvPr/>
        </p:nvGrpSpPr>
        <p:grpSpPr>
          <a:xfrm>
            <a:off x="1502646" y="6814815"/>
            <a:ext cx="16783069" cy="3470899"/>
            <a:chOff x="1502646" y="6814815"/>
            <a:chExt cx="16783069" cy="3470899"/>
          </a:xfrm>
        </p:grpSpPr>
        <p:pic>
          <p:nvPicPr>
            <p:cNvPr id="7" name="Object 6"/>
            <p:cNvPicPr>
              <a:picLocks noChangeAspect="1"/>
            </p:cNvPicPr>
            <p:nvPr/>
          </p:nvPicPr>
          <p:blipFill>
            <a:blip r:embed="rId2" cstate="print"/>
            <a:stretch>
              <a:fillRect/>
            </a:stretch>
          </p:blipFill>
          <p:spPr>
            <a:xfrm>
              <a:off x="1502646" y="6814815"/>
              <a:ext cx="16783069" cy="3470899"/>
            </a:xfrm>
            <a:prstGeom prst="rect">
              <a:avLst/>
            </a:prstGeom>
          </p:spPr>
        </p:pic>
      </p:grpSp>
      <p:sp>
        <p:nvSpPr>
          <p:cNvPr id="9" name="Object 9"/>
          <p:cNvSpPr txBox="1"/>
          <p:nvPr/>
        </p:nvSpPr>
        <p:spPr>
          <a:xfrm>
            <a:off x="3040210" y="3396638"/>
            <a:ext cx="6227558" cy="3820857"/>
          </a:xfrm>
          <a:prstGeom prst="rect">
            <a:avLst/>
          </a:prstGeom>
          <a:noFill/>
        </p:spPr>
        <p:txBody>
          <a:bodyPr wrap="square" rtlCol="0" anchor="t">
            <a:spAutoFit/>
          </a:bodyPr>
          <a:lstStyle/>
          <a:p>
            <a:r>
              <a:rPr lang="en-US" sz="1600" dirty="0">
                <a:solidFill>
                  <a:srgbClr val="726B6B"/>
                </a:solidFill>
                <a:latin typeface="KoPubWorldDotum_Pro Bold" pitchFamily="34" charset="0"/>
                <a:cs typeface="KoPubWorldDotum_Pro Bold" pitchFamily="34" charset="0"/>
              </a:rPr>
              <a:t>회사가 미리캔버스를 통해 제공하는 모든 콘텐츠 및 '편집기'에 대한 저작권은 회사에게 있으며저작권 법과 국제 저작권협약에 의하여 보호받고 있습니다. </a:t>
            </a:r>
          </a:p>
          <a:p>
            <a:r>
              <a:rPr lang="en-US" sz="1600" dirty="0">
                <a:solidFill>
                  <a:srgbClr val="726B6B"/>
                </a:solidFill>
                <a:latin typeface="KoPubWorldDotum_Pro Medium" pitchFamily="34" charset="0"/>
                <a:cs typeface="KoPubWorldDotum_Pro Medium" pitchFamily="34" charset="0"/>
              </a:rPr>
              <a:t>다만 사진, 아이콘 및 텍스트의 일부는 타 저작권사로부터 미리캔버스 서비스에서만 사용이 가능토록 허가를 받아 제공하고 있습니다. 사용자는 미리캔버스에서 제공하는 사진, 아이콘, 이미지, 도형, 텍스트, 차트 등의 '디자인요소'를 개별적으로 캡쳐 혹은 다른 이름으로 저장 등을 통하여 복제하거나, 이를 수정하여 사용할 수 없습니다.</a:t>
            </a:r>
            <a:endParaRPr lang="en-US" dirty="0"/>
          </a:p>
        </p:txBody>
      </p:sp>
      <p:sp>
        <p:nvSpPr>
          <p:cNvPr id="10" name="Object 10"/>
          <p:cNvSpPr txBox="1"/>
          <p:nvPr/>
        </p:nvSpPr>
        <p:spPr>
          <a:xfrm>
            <a:off x="7855200" y="3371238"/>
            <a:ext cx="6227558" cy="3820857"/>
          </a:xfrm>
          <a:prstGeom prst="rect">
            <a:avLst/>
          </a:prstGeom>
          <a:noFill/>
        </p:spPr>
        <p:txBody>
          <a:bodyPr wrap="square" rtlCol="0" anchor="t">
            <a:spAutoFit/>
          </a:bodyPr>
          <a:lstStyle/>
          <a:p>
            <a:r>
              <a:rPr lang="en-US" sz="1600" dirty="0">
                <a:solidFill>
                  <a:srgbClr val="726B6B"/>
                </a:solidFill>
                <a:latin typeface="KoPubWorldDotum_Pro Medium" pitchFamily="34" charset="0"/>
                <a:cs typeface="KoPubWorldDotum_Pro Medium" pitchFamily="34" charset="0"/>
              </a:rPr>
              <a:t>회사가 미리캔버스를 통해 제공하는 모든 콘텐츠 및 '편집기'에 대한 저작권은 회사에게 있으며저작권 법과 국제 저작권협약에 의하여 보호받고 있습니다. 다만 사진, 아이콘 및 텍스트의 일부는 타 저작권사로부터 미리캔버스 서비스에서만 사용이 가능토록 허가를 받아 제공하고 있습니다. </a:t>
            </a:r>
          </a:p>
          <a:p>
            <a:r>
              <a:rPr lang="en-US" sz="1600" dirty="0">
                <a:solidFill>
                  <a:srgbClr val="726B6B"/>
                </a:solidFill>
                <a:latin typeface="KoPubWorldDotum_Pro Medium" pitchFamily="34" charset="0"/>
                <a:cs typeface="KoPubWorldDotum_Pro Medium" pitchFamily="34" charset="0"/>
              </a:rPr>
              <a:t>사용자는 미리캔버스에서 제공하는 사진, 아이콘, 이미지, 도형, 텍스트, 차트 등의 '디자인요소'를 개별적으로 캡쳐 혹은 다른 이름으로 저장 등을 통하여 복제하거나, 이를 수정하여 사용할 수 없습니다.</a:t>
            </a:r>
            <a:endParaRPr lang="en-US" dirty="0"/>
          </a:p>
        </p:txBody>
      </p:sp>
    </p:spTree>
    <p:extLst>
      <p:ext uri="{BB962C8B-B14F-4D97-AF65-F5344CB8AC3E}">
        <p14:creationId xmlns:p14="http://schemas.microsoft.com/office/powerpoint/2010/main" val="2623830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7E8E2"/>
        </a:solidFill>
        <a:effectLst/>
      </p:bgPr>
    </p:bg>
    <p:spTree>
      <p:nvGrpSpPr>
        <p:cNvPr id="1" name=""/>
        <p:cNvGrpSpPr/>
        <p:nvPr/>
      </p:nvGrpSpPr>
      <p:grpSpPr>
        <a:xfrm>
          <a:off x="0" y="0"/>
          <a:ext cx="0" cy="0"/>
          <a:chOff x="0" y="0"/>
          <a:chExt cx="0" cy="0"/>
        </a:xfrm>
      </p:grpSpPr>
      <p:sp>
        <p:nvSpPr>
          <p:cNvPr id="2" name="Object 2"/>
          <p:cNvSpPr txBox="1"/>
          <p:nvPr/>
        </p:nvSpPr>
        <p:spPr>
          <a:xfrm>
            <a:off x="651807" y="9742381"/>
            <a:ext cx="445006" cy="291904"/>
          </a:xfrm>
          <a:prstGeom prst="rect">
            <a:avLst/>
          </a:prstGeom>
          <a:noFill/>
        </p:spPr>
        <p:txBody>
          <a:bodyPr wrap="square" rtlCol="0" anchor="t">
            <a:spAutoFit/>
          </a:bodyPr>
          <a:lstStyle/>
          <a:p>
            <a:r>
              <a:rPr lang="en-US" sz="1100" dirty="0">
                <a:solidFill>
                  <a:srgbClr val="000000"/>
                </a:solidFill>
                <a:latin typeface="Gmarket Sans Bold" pitchFamily="34" charset="0"/>
                <a:cs typeface="Gmarket Sans Bold" pitchFamily="34" charset="0"/>
              </a:rPr>
              <a:t>03</a:t>
            </a:r>
            <a:endParaRPr lang="en-US" dirty="0"/>
          </a:p>
        </p:txBody>
      </p:sp>
      <p:sp>
        <p:nvSpPr>
          <p:cNvPr id="3" name="Object 3"/>
          <p:cNvSpPr txBox="1"/>
          <p:nvPr/>
        </p:nvSpPr>
        <p:spPr>
          <a:xfrm rot="-5400000">
            <a:off x="-1584009" y="2597305"/>
            <a:ext cx="4723054" cy="369332"/>
          </a:xfrm>
          <a:prstGeom prst="rect">
            <a:avLst/>
          </a:prstGeom>
          <a:noFill/>
        </p:spPr>
        <p:txBody>
          <a:bodyPr wrap="square" rtlCol="0" anchor="t">
            <a:spAutoFit/>
          </a:bodyPr>
          <a:lstStyle/>
          <a:p>
            <a:pPr algn="r"/>
            <a:r>
              <a:rPr lang="en-US" dirty="0"/>
              <a:t>Chapter </a:t>
            </a:r>
            <a:r>
              <a:rPr lang="en-US" altLang="ko-KR" dirty="0"/>
              <a:t>2</a:t>
            </a:r>
            <a:r>
              <a:rPr lang="en-US" dirty="0"/>
              <a:t>  </a:t>
            </a:r>
            <a:r>
              <a:rPr lang="ko-KR" altLang="en-US" dirty="0"/>
              <a:t>오토인코더와 생성 학습</a:t>
            </a:r>
            <a:endParaRPr lang="en-US" dirty="0"/>
          </a:p>
        </p:txBody>
      </p:sp>
      <p:sp>
        <p:nvSpPr>
          <p:cNvPr id="4" name="Object 4"/>
          <p:cNvSpPr txBox="1"/>
          <p:nvPr/>
        </p:nvSpPr>
        <p:spPr>
          <a:xfrm>
            <a:off x="3040210" y="1596829"/>
            <a:ext cx="9456590" cy="815608"/>
          </a:xfrm>
          <a:prstGeom prst="rect">
            <a:avLst/>
          </a:prstGeom>
          <a:noFill/>
        </p:spPr>
        <p:txBody>
          <a:bodyPr wrap="square" rtlCol="0" anchor="t">
            <a:spAutoFit/>
          </a:bodyPr>
          <a:lstStyle/>
          <a:p>
            <a:r>
              <a:rPr lang="en-US" altLang="ko-KR" sz="4700" kern="0" spc="-100" dirty="0">
                <a:solidFill>
                  <a:srgbClr val="5A7D59"/>
                </a:solidFill>
                <a:latin typeface="Gmarket Sans Bold" pitchFamily="34" charset="0"/>
                <a:cs typeface="Gmarket Sans Bold" pitchFamily="34" charset="0"/>
              </a:rPr>
              <a:t>2.3</a:t>
            </a:r>
            <a:r>
              <a:rPr lang="ko-KR" altLang="en-US" sz="4700" kern="0" spc="-100" dirty="0">
                <a:solidFill>
                  <a:srgbClr val="5A7D59"/>
                </a:solidFill>
                <a:latin typeface="Gmarket Sans Bold" pitchFamily="34" charset="0"/>
                <a:cs typeface="Gmarket Sans Bold" pitchFamily="34" charset="0"/>
              </a:rPr>
              <a:t> </a:t>
            </a:r>
            <a:r>
              <a:rPr lang="en-US" altLang="ko-KR" sz="4700" kern="0" spc="-100" dirty="0">
                <a:solidFill>
                  <a:srgbClr val="5A7D59"/>
                </a:solidFill>
                <a:latin typeface="Gmarket Sans Bold" pitchFamily="34" charset="0"/>
                <a:cs typeface="Gmarket Sans Bold" pitchFamily="34" charset="0"/>
              </a:rPr>
              <a:t>GAN </a:t>
            </a:r>
            <a:r>
              <a:rPr lang="ko-KR" altLang="en-US" sz="4700" kern="0" spc="-100" dirty="0">
                <a:solidFill>
                  <a:srgbClr val="5A7D59"/>
                </a:solidFill>
                <a:latin typeface="Gmarket Sans Bold" pitchFamily="34" charset="0"/>
                <a:cs typeface="Gmarket Sans Bold" pitchFamily="34" charset="0"/>
              </a:rPr>
              <a:t>과 </a:t>
            </a:r>
            <a:r>
              <a:rPr lang="ko-KR" altLang="en-US" sz="4700" kern="0" spc="-100" dirty="0" err="1">
                <a:solidFill>
                  <a:srgbClr val="5A7D59"/>
                </a:solidFill>
                <a:latin typeface="Gmarket Sans Bold" pitchFamily="34" charset="0"/>
                <a:cs typeface="Gmarket Sans Bold" pitchFamily="34" charset="0"/>
              </a:rPr>
              <a:t>오토인코더</a:t>
            </a:r>
            <a:r>
              <a:rPr lang="ko-KR" altLang="en-US" sz="4700" kern="0" spc="-100" dirty="0">
                <a:solidFill>
                  <a:srgbClr val="5A7D59"/>
                </a:solidFill>
                <a:latin typeface="Gmarket Sans Bold" pitchFamily="34" charset="0"/>
                <a:cs typeface="Gmarket Sans Bold" pitchFamily="34" charset="0"/>
              </a:rPr>
              <a:t> 비교하기</a:t>
            </a:r>
            <a:endParaRPr lang="en-US" dirty="0"/>
          </a:p>
        </p:txBody>
      </p:sp>
      <p:sp>
        <p:nvSpPr>
          <p:cNvPr id="5" name="Object 5"/>
          <p:cNvSpPr txBox="1"/>
          <p:nvPr/>
        </p:nvSpPr>
        <p:spPr>
          <a:xfrm>
            <a:off x="12670190" y="3371238"/>
            <a:ext cx="6227558" cy="2297086"/>
          </a:xfrm>
          <a:prstGeom prst="rect">
            <a:avLst/>
          </a:prstGeom>
          <a:noFill/>
        </p:spPr>
        <p:txBody>
          <a:bodyPr wrap="square" rtlCol="0" anchor="t">
            <a:spAutoFit/>
          </a:bodyPr>
          <a:lstStyle/>
          <a:p>
            <a:r>
              <a:rPr lang="en-US" sz="1600" dirty="0">
                <a:solidFill>
                  <a:srgbClr val="726B6B"/>
                </a:solidFill>
                <a:latin typeface="KoPubWorldDotum_Pro Medium" pitchFamily="34" charset="0"/>
                <a:cs typeface="KoPubWorldDotum_Pro Medium" pitchFamily="34" charset="0"/>
              </a:rPr>
              <a:t>회사가 미리캔버스를 통해 제공하는 모든 콘텐츠 및 '편집기'에 대한 저작권은 회사에게 있으며저작권 법과 국제 저작권협약에 의하여 보호받고 있습니다. </a:t>
            </a:r>
          </a:p>
          <a:p>
            <a:r>
              <a:rPr lang="en-US" sz="1600" dirty="0">
                <a:solidFill>
                  <a:srgbClr val="726B6B"/>
                </a:solidFill>
                <a:latin typeface="KoPubWorldDotum_Pro Medium" pitchFamily="34" charset="0"/>
                <a:cs typeface="KoPubWorldDotum_Pro Medium" pitchFamily="34" charset="0"/>
              </a:rPr>
              <a:t>다만 사진, 아이콘 및 텍스트의 일부는 타 저작권사로부터 미리캔버스 서비스에서만 사용이 가능토록 허가를 받아 제공하고 있습니다. </a:t>
            </a:r>
            <a:endParaRPr lang="en-US" dirty="0"/>
          </a:p>
        </p:txBody>
      </p:sp>
      <p:grpSp>
        <p:nvGrpSpPr>
          <p:cNvPr id="1001" name="그룹 1001"/>
          <p:cNvGrpSpPr/>
          <p:nvPr/>
        </p:nvGrpSpPr>
        <p:grpSpPr>
          <a:xfrm>
            <a:off x="1502646" y="6814815"/>
            <a:ext cx="16783069" cy="3470899"/>
            <a:chOff x="1502646" y="6814815"/>
            <a:chExt cx="16783069" cy="3470899"/>
          </a:xfrm>
        </p:grpSpPr>
        <p:pic>
          <p:nvPicPr>
            <p:cNvPr id="7" name="Object 6"/>
            <p:cNvPicPr>
              <a:picLocks noChangeAspect="1"/>
            </p:cNvPicPr>
            <p:nvPr/>
          </p:nvPicPr>
          <p:blipFill>
            <a:blip r:embed="rId2" cstate="print"/>
            <a:stretch>
              <a:fillRect/>
            </a:stretch>
          </p:blipFill>
          <p:spPr>
            <a:xfrm>
              <a:off x="1502646" y="6814815"/>
              <a:ext cx="16783069" cy="3470899"/>
            </a:xfrm>
            <a:prstGeom prst="rect">
              <a:avLst/>
            </a:prstGeom>
          </p:spPr>
        </p:pic>
      </p:grpSp>
      <p:sp>
        <p:nvSpPr>
          <p:cNvPr id="9" name="Object 9"/>
          <p:cNvSpPr txBox="1"/>
          <p:nvPr/>
        </p:nvSpPr>
        <p:spPr>
          <a:xfrm>
            <a:off x="3040210" y="3396638"/>
            <a:ext cx="6227558" cy="3820857"/>
          </a:xfrm>
          <a:prstGeom prst="rect">
            <a:avLst/>
          </a:prstGeom>
          <a:noFill/>
        </p:spPr>
        <p:txBody>
          <a:bodyPr wrap="square" rtlCol="0" anchor="t">
            <a:spAutoFit/>
          </a:bodyPr>
          <a:lstStyle/>
          <a:p>
            <a:r>
              <a:rPr lang="en-US" sz="1600" dirty="0">
                <a:solidFill>
                  <a:srgbClr val="726B6B"/>
                </a:solidFill>
                <a:latin typeface="KoPubWorldDotum_Pro Bold" pitchFamily="34" charset="0"/>
                <a:cs typeface="KoPubWorldDotum_Pro Bold" pitchFamily="34" charset="0"/>
              </a:rPr>
              <a:t>회사가 미리캔버스를 통해 제공하는 모든 콘텐츠 및 '편집기'에 대한 저작권은 회사에게 있으며저작권 법과 국제 저작권협약에 의하여 보호받고 있습니다. </a:t>
            </a:r>
          </a:p>
          <a:p>
            <a:r>
              <a:rPr lang="en-US" sz="1600" dirty="0">
                <a:solidFill>
                  <a:srgbClr val="726B6B"/>
                </a:solidFill>
                <a:latin typeface="KoPubWorldDotum_Pro Medium" pitchFamily="34" charset="0"/>
                <a:cs typeface="KoPubWorldDotum_Pro Medium" pitchFamily="34" charset="0"/>
              </a:rPr>
              <a:t>다만 사진, 아이콘 및 텍스트의 일부는 타 저작권사로부터 미리캔버스 서비스에서만 사용이 가능토록 허가를 받아 제공하고 있습니다. 사용자는 미리캔버스에서 제공하는 사진, 아이콘, 이미지, 도형, 텍스트, 차트 등의 '디자인요소'를 개별적으로 캡쳐 혹은 다른 이름으로 저장 등을 통하여 복제하거나, 이를 수정하여 사용할 수 없습니다.</a:t>
            </a:r>
            <a:endParaRPr lang="en-US" dirty="0"/>
          </a:p>
        </p:txBody>
      </p:sp>
      <p:sp>
        <p:nvSpPr>
          <p:cNvPr id="10" name="Object 10"/>
          <p:cNvSpPr txBox="1"/>
          <p:nvPr/>
        </p:nvSpPr>
        <p:spPr>
          <a:xfrm>
            <a:off x="7855200" y="3371238"/>
            <a:ext cx="6227558" cy="3820857"/>
          </a:xfrm>
          <a:prstGeom prst="rect">
            <a:avLst/>
          </a:prstGeom>
          <a:noFill/>
        </p:spPr>
        <p:txBody>
          <a:bodyPr wrap="square" rtlCol="0" anchor="t">
            <a:spAutoFit/>
          </a:bodyPr>
          <a:lstStyle/>
          <a:p>
            <a:r>
              <a:rPr lang="en-US" sz="1600" dirty="0">
                <a:solidFill>
                  <a:srgbClr val="726B6B"/>
                </a:solidFill>
                <a:latin typeface="KoPubWorldDotum_Pro Medium" pitchFamily="34" charset="0"/>
                <a:cs typeface="KoPubWorldDotum_Pro Medium" pitchFamily="34" charset="0"/>
              </a:rPr>
              <a:t>회사가 미리캔버스를 통해 제공하는 모든 콘텐츠 및 '편집기'에 대한 저작권은 회사에게 있으며저작권 법과 국제 저작권협약에 의하여 보호받고 있습니다. 다만 사진, 아이콘 및 텍스트의 일부는 타 저작권사로부터 미리캔버스 서비스에서만 사용이 가능토록 허가를 받아 제공하고 있습니다. </a:t>
            </a:r>
          </a:p>
          <a:p>
            <a:r>
              <a:rPr lang="en-US" sz="1600" dirty="0">
                <a:solidFill>
                  <a:srgbClr val="726B6B"/>
                </a:solidFill>
                <a:latin typeface="KoPubWorldDotum_Pro Medium" pitchFamily="34" charset="0"/>
                <a:cs typeface="KoPubWorldDotum_Pro Medium" pitchFamily="34" charset="0"/>
              </a:rPr>
              <a:t>사용자는 미리캔버스에서 제공하는 사진, 아이콘, 이미지, 도형, 텍스트, 차트 등의 '디자인요소'를 개별적으로 캡쳐 혹은 다른 이름으로 저장 등을 통하여 복제하거나, 이를 수정하여 사용할 수 없습니다.</a:t>
            </a:r>
            <a:endParaRPr lang="en-US" dirty="0"/>
          </a:p>
        </p:txBody>
      </p:sp>
    </p:spTree>
    <p:extLst>
      <p:ext uri="{BB962C8B-B14F-4D97-AF65-F5344CB8AC3E}">
        <p14:creationId xmlns:p14="http://schemas.microsoft.com/office/powerpoint/2010/main" val="2879092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1973</Words>
  <Application>Microsoft Macintosh PowerPoint</Application>
  <PresentationFormat>사용자 지정</PresentationFormat>
  <Paragraphs>134</Paragraphs>
  <Slides>14</Slides>
  <Notes>4</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14</vt:i4>
      </vt:variant>
    </vt:vector>
  </HeadingPairs>
  <TitlesOfParts>
    <vt:vector size="21" baseType="lpstr">
      <vt:lpstr>Gmarket Sans Bold</vt:lpstr>
      <vt:lpstr>KoPubWorldDotum_Pro Bold</vt:lpstr>
      <vt:lpstr>KoPubWorldDotum_Pro Medium</vt:lpstr>
      <vt:lpstr>NanumGothic</vt:lpstr>
      <vt:lpstr>Arial</vt:lpstr>
      <vt:lpstr>Calibri</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officegen</dc:creator>
  <cp:lastModifiedBy>Lee Saebom</cp:lastModifiedBy>
  <cp:revision>4</cp:revision>
  <dcterms:created xsi:type="dcterms:W3CDTF">2022-03-09T22:56:02Z</dcterms:created>
  <dcterms:modified xsi:type="dcterms:W3CDTF">2022-03-09T15:25:14Z</dcterms:modified>
</cp:coreProperties>
</file>