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6" r:id="rId4"/>
    <p:sldId id="275" r:id="rId5"/>
    <p:sldId id="259" r:id="rId6"/>
    <p:sldId id="262" r:id="rId7"/>
    <p:sldId id="260" r:id="rId8"/>
    <p:sldId id="277" r:id="rId9"/>
    <p:sldId id="264" r:id="rId10"/>
    <p:sldId id="265" r:id="rId11"/>
    <p:sldId id="266" r:id="rId12"/>
    <p:sldId id="267" r:id="rId13"/>
    <p:sldId id="269" r:id="rId14"/>
    <p:sldId id="278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7"/>
    <p:restoredTop sz="86391"/>
  </p:normalViewPr>
  <p:slideViewPr>
    <p:cSldViewPr>
      <p:cViewPr varScale="1">
        <p:scale>
          <a:sx n="44" d="100"/>
          <a:sy n="44" d="100"/>
        </p:scale>
        <p:origin x="72" y="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51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5C5FF-C9D0-A146-887B-775AC73DCD5E}" type="datetimeFigureOut">
              <a:rPr kumimoji="1" lang="ko-Kore-KR" altLang="en-US" smtClean="0"/>
              <a:t>03/24/2022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0301E-5E5E-3E48-9D75-F20EAA3417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4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생성 모델의 분류 체계</a:t>
            </a:r>
            <a:endParaRPr kumimoji="1" lang="en-US" altLang="ko-KR" dirty="0" smtClean="0"/>
          </a:p>
          <a:p>
            <a:r>
              <a:rPr kumimoji="1" lang="en-US" altLang="en-US" dirty="0" smtClean="0"/>
              <a:t> </a:t>
            </a:r>
            <a:r>
              <a:rPr kumimoji="1" lang="ko-KR" altLang="en-US" dirty="0" smtClean="0"/>
              <a:t>모든 생성 모델 </a:t>
            </a:r>
            <a:r>
              <a:rPr kumimoji="1" lang="en-US" altLang="ko-KR" dirty="0" smtClean="0"/>
              <a:t>-&gt; </a:t>
            </a:r>
            <a:r>
              <a:rPr kumimoji="1" lang="ko-KR" altLang="en-US" dirty="0" smtClean="0"/>
              <a:t>암묵적으로 최대 </a:t>
            </a:r>
            <a:r>
              <a:rPr kumimoji="1" lang="ko-KR" altLang="en-US" dirty="0" err="1" smtClean="0"/>
              <a:t>가능도에서</a:t>
            </a:r>
            <a:r>
              <a:rPr kumimoji="1" lang="ko-KR" altLang="en-US" dirty="0" smtClean="0"/>
              <a:t> 유도됨</a:t>
            </a:r>
            <a:endParaRPr kumimoji="1" lang="en-US" altLang="ko-KR" dirty="0" smtClean="0"/>
          </a:p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변이형 오토 인코더는 명확한 손실 함수를 가진다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baseline="0" dirty="0" smtClean="0"/>
              <a:t> GAN</a:t>
            </a:r>
            <a:r>
              <a:rPr kumimoji="1" lang="ko-KR" altLang="en-US" baseline="0" dirty="0" smtClean="0"/>
              <a:t>은 암묵적인 방법을 사용해 훈련하는 영역으로 이동한다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명시적인 손실 함수가 없다면 어떻게 </a:t>
            </a:r>
            <a:r>
              <a:rPr kumimoji="1" lang="en-US" altLang="ko-KR" baseline="0" dirty="0" err="1" smtClean="0"/>
              <a:t>gan</a:t>
            </a:r>
            <a:r>
              <a:rPr kumimoji="1" lang="ko-KR" altLang="en-US" baseline="0" dirty="0" smtClean="0"/>
              <a:t>을 평가할지 알아보자</a:t>
            </a:r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0301E-5E5E-3E48-9D75-F20EAA34172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064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301E-5E5E-3E48-9D75-F20EAA341726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84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301E-5E5E-3E48-9D75-F20EAA341726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26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가중치 </a:t>
            </a:r>
            <a:r>
              <a:rPr kumimoji="1" lang="ko-KR" altLang="en-US" dirty="0" err="1" smtClean="0"/>
              <a:t>클리핑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 -0.01~0.01</a:t>
            </a:r>
            <a:r>
              <a:rPr kumimoji="1" lang="ko-KR" altLang="en-US" dirty="0" smtClean="0"/>
              <a:t>로 제한을 해서 진동을 억제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 소멸 문제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빨리 일어남</a:t>
            </a:r>
            <a:r>
              <a:rPr kumimoji="1" lang="en-US" altLang="ko-KR" baseline="0" dirty="0" smtClean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301E-5E5E-3E48-9D75-F20EAA341726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37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가중치 </a:t>
            </a:r>
            <a:r>
              <a:rPr kumimoji="1" lang="ko-KR" altLang="en-US" dirty="0" err="1" smtClean="0"/>
              <a:t>클리핑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 -0.01~0.01</a:t>
            </a:r>
            <a:r>
              <a:rPr kumimoji="1" lang="ko-KR" altLang="en-US" dirty="0" smtClean="0"/>
              <a:t>로 제한을 해서 진동을 억제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301E-5E5E-3E48-9D75-F20EAA341726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78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301E-5E5E-3E48-9D75-F20EAA341726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2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301E-5E5E-3E48-9D75-F20EAA341726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67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301E-5E5E-3E48-9D75-F20EAA341726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584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301E-5E5E-3E48-9D75-F20EAA341726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3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301E-5E5E-3E48-9D75-F20EAA341726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02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301E-5E5E-3E48-9D75-F20EAA341726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676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고차원 공간에서 두 분포가 어떻게 다른지 이해하는 데 도움을 준다</a:t>
            </a:r>
            <a:r>
              <a:rPr kumimoji="1" lang="en-US" altLang="ko-KR" dirty="0" smtClean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301E-5E5E-3E48-9D75-F20EAA341726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882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두 </a:t>
            </a:r>
            <a:r>
              <a:rPr kumimoji="1" lang="ko-KR" altLang="en-US" dirty="0" err="1" smtClean="0"/>
              <a:t>손실함수를</a:t>
            </a:r>
            <a:r>
              <a:rPr kumimoji="1" lang="ko-KR" altLang="en-US" dirty="0" smtClean="0"/>
              <a:t> 독립적으로 만든다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직접 서로 연결되지</a:t>
            </a:r>
            <a:r>
              <a:rPr kumimoji="1" lang="ko-KR" altLang="en-US" baseline="0" dirty="0" smtClean="0"/>
              <a:t> 않는다</a:t>
            </a:r>
            <a:r>
              <a:rPr kumimoji="1" lang="en-US" altLang="ko-KR" baseline="0" dirty="0" smtClean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301E-5E5E-3E48-9D75-F20EAA341726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69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1635" y="4567615"/>
            <a:ext cx="17346032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kern="0" spc="-100" dirty="0">
                <a:solidFill>
                  <a:srgbClr val="5A7D59"/>
                </a:solidFill>
                <a:latin typeface="Gmarket Sans Bold" pitchFamily="34" charset="0"/>
              </a:rPr>
              <a:t>GANs</a:t>
            </a:r>
          </a:p>
          <a:p>
            <a:r>
              <a:rPr lang="en-US" sz="8000" kern="0" spc="-100" dirty="0">
                <a:solidFill>
                  <a:srgbClr val="5A7D59"/>
                </a:solidFill>
                <a:latin typeface="Gmarket Sans Bold" pitchFamily="34" charset="0"/>
              </a:rPr>
              <a:t>IN </a:t>
            </a:r>
            <a:r>
              <a:rPr lang="en-US" sz="8000" kern="0" spc="-100" dirty="0" smtClean="0">
                <a:solidFill>
                  <a:srgbClr val="5A7D59"/>
                </a:solidFill>
                <a:latin typeface="Gmarket Sans Bold" pitchFamily="34" charset="0"/>
              </a:rPr>
              <a:t>ACTION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Chapter 5 GAN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훈련의 어려움과 노하우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1715" y="9711905"/>
            <a:ext cx="2243427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dirty="0" smtClean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2022.03.</a:t>
            </a:r>
            <a:r>
              <a:rPr lang="en-US" sz="1300" dirty="0" smtClean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24</a:t>
            </a:r>
            <a:endParaRPr lang="en-US" sz="1300" dirty="0">
              <a:solidFill>
                <a:srgbClr val="000000"/>
              </a:solidFill>
              <a:latin typeface="Gmarket Sans Bold" pitchFamily="34" charset="0"/>
              <a:cs typeface="Gmarket Sans Bold" pitchFamily="34" charset="0"/>
            </a:endParaRPr>
          </a:p>
          <a:p>
            <a:pPr algn="r"/>
            <a:r>
              <a:rPr lang="ko-KR" altLang="en-US" sz="1300" dirty="0">
                <a:solidFill>
                  <a:srgbClr val="000000"/>
                </a:solidFill>
                <a:latin typeface="Gmarket Sans Bold" pitchFamily="34" charset="0"/>
              </a:rPr>
              <a:t>공대 </a:t>
            </a:r>
            <a:r>
              <a:rPr lang="en-US" altLang="ko-KR" sz="1300" dirty="0">
                <a:solidFill>
                  <a:srgbClr val="000000"/>
                </a:solidFill>
                <a:latin typeface="Gmarket Sans Bold" pitchFamily="34" charset="0"/>
              </a:rPr>
              <a:t>7</a:t>
            </a:r>
            <a:r>
              <a:rPr lang="ko-KR" altLang="en-US" sz="1300" dirty="0">
                <a:solidFill>
                  <a:srgbClr val="000000"/>
                </a:solidFill>
                <a:latin typeface="Gmarket Sans Bold" pitchFamily="34" charset="0"/>
              </a:rPr>
              <a:t>호관 </a:t>
            </a:r>
            <a:r>
              <a:rPr lang="en-US" altLang="ko-KR" sz="1300" dirty="0">
                <a:solidFill>
                  <a:srgbClr val="000000"/>
                </a:solidFill>
                <a:latin typeface="Gmarket Sans Bold" pitchFamily="34" charset="0"/>
              </a:rPr>
              <a:t>323</a:t>
            </a:r>
            <a:r>
              <a:rPr lang="ko-KR" altLang="en-US" sz="1300" dirty="0">
                <a:solidFill>
                  <a:srgbClr val="000000"/>
                </a:solidFill>
                <a:latin typeface="Gmarket Sans Bold" pitchFamily="34" charset="0"/>
              </a:rPr>
              <a:t>호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987822" y="7430374"/>
            <a:ext cx="43080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/>
              <a:t>2019116247 </a:t>
            </a:r>
            <a:r>
              <a:rPr lang="ko-KR" altLang="en-US" sz="2000" dirty="0" err="1"/>
              <a:t>이새봄</a:t>
            </a:r>
            <a:endParaRPr lang="en-US" sz="2000" dirty="0"/>
          </a:p>
        </p:txBody>
      </p:sp>
      <p:sp>
        <p:nvSpPr>
          <p:cNvPr id="5" name="Object 5"/>
          <p:cNvSpPr txBox="1"/>
          <p:nvPr/>
        </p:nvSpPr>
        <p:spPr>
          <a:xfrm rot="-5400000">
            <a:off x="-344196" y="1357493"/>
            <a:ext cx="224342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dirty="0"/>
              <a:t>limitless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rot="-5400000">
            <a:off x="-1584009" y="2428028"/>
            <a:ext cx="472305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r"/>
            <a:r>
              <a:rPr lang="en-US" altLang="ko-KR" sz="2000" dirty="0">
                <a:solidFill>
                  <a:prstClr val="black"/>
                </a:solidFill>
              </a:rPr>
              <a:t>Chapter 5.2  </a:t>
            </a:r>
            <a:r>
              <a:rPr lang="ko-KR" altLang="en-US" sz="2000" dirty="0">
                <a:solidFill>
                  <a:prstClr val="black"/>
                </a:solidFill>
              </a:rPr>
              <a:t>훈련의 어려움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210" y="1596829"/>
            <a:ext cx="825450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5.2.4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</a:t>
            </a:r>
            <a:r>
              <a:rPr kumimoji="0" lang="ko-KR" altLang="en-US" sz="4700" b="0" i="0" u="none" strike="noStrike" kern="0" cap="none" spc="-100" normalizeH="0" baseline="0" noProof="0" dirty="0" err="1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비포화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</a:t>
            </a: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GAN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16" y="3086100"/>
            <a:ext cx="8773883" cy="1371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981700"/>
            <a:ext cx="7090117" cy="32004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5791200" y="6819900"/>
            <a:ext cx="914400" cy="152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5910" y="6743700"/>
            <a:ext cx="275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Gradient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가까워져 수렴이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느려짐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7460" y="94869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경험적으로 </a:t>
            </a:r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MMGAN</a:t>
            </a:r>
            <a:r>
              <a:rPr lang="ko-KR" altLang="en-US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잘 수행됨</a:t>
            </a:r>
            <a:endParaRPr lang="ko-KR" altLang="en-US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7460" y="4743388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손실 함수를 독립적으로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315755" y="3581275"/>
            <a:ext cx="498203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rot="-5400000">
            <a:off x="-1584009" y="2428028"/>
            <a:ext cx="472305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r"/>
            <a:r>
              <a:rPr lang="en-US" altLang="ko-KR" sz="2000" dirty="0">
                <a:solidFill>
                  <a:prstClr val="black"/>
                </a:solidFill>
              </a:rPr>
              <a:t>Chapter 5.2  </a:t>
            </a:r>
            <a:r>
              <a:rPr lang="ko-KR" altLang="en-US" sz="2000" dirty="0">
                <a:solidFill>
                  <a:prstClr val="black"/>
                </a:solidFill>
              </a:rPr>
              <a:t>훈련의 어려움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210" y="1596829"/>
            <a:ext cx="825450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5.2.5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훈련 종료 시점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2585577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더는 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 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발산과 </a:t>
            </a:r>
            <a:r>
              <a:rPr lang="ko-KR" altLang="en-US" sz="28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점근적으로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일치하지 않습니다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이론적으로 정의하기 더 힘든 평형 상태를 가진다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9182100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</a:t>
            </a:r>
            <a:r>
              <a:rPr lang="ko-KR" altLang="en-US" dirty="0" smtClean="0"/>
              <a:t>발산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생선된</a:t>
            </a:r>
            <a:r>
              <a:rPr lang="ko-KR" altLang="en-US" dirty="0" smtClean="0"/>
              <a:t> 분포가 실제 데이터 분포에 수렴해야 하는 이유를 설명하는 의미 있는 도구 </a:t>
            </a:r>
            <a:endParaRPr lang="ko-KR" altLang="en-US" dirty="0"/>
          </a:p>
        </p:txBody>
      </p:sp>
      <p:pic>
        <p:nvPicPr>
          <p:cNvPr id="1026" name="Picture 2" descr="https://ichi.pro/assets/images/max/724/1*Gx-h9i3oaTUAjFUGXvw9d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362700"/>
            <a:ext cx="68961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19600" y="3193947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실제로는 진짜 분포와 생성된 분포가 수렴할 때를 검증할 수 없기 때문에 의미가 없다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일반적으로 몇번의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반복마다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생성된 샘플을 보고 종료 시점을 결정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4417574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고차원은 평형상태를 증명하기 어렵기 때문에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실전에서 입증 어려움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rot="-5400000">
            <a:off x="-1584009" y="2428028"/>
            <a:ext cx="472305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r"/>
            <a:r>
              <a:rPr lang="en-US" altLang="ko-KR" sz="2000" dirty="0">
                <a:solidFill>
                  <a:prstClr val="black"/>
                </a:solidFill>
              </a:rPr>
              <a:t>Chapter 5.2  </a:t>
            </a:r>
            <a:r>
              <a:rPr lang="ko-KR" altLang="en-US" sz="2000" dirty="0">
                <a:solidFill>
                  <a:prstClr val="black"/>
                </a:solidFill>
              </a:rPr>
              <a:t>훈련의 어려움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210" y="1596829"/>
            <a:ext cx="825450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5.2.6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altLang="ko-KR" sz="4700" kern="0" spc="-100" dirty="0" smtClean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W</a:t>
            </a: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GAN(Wasserstein GAN)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0210" y="2776528"/>
            <a:ext cx="13106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8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손실함수에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진전이 있음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해석이 용이하고 종료 기준이 명확하다</a:t>
            </a: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경험적으로 보았을 때 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WGAN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더 나은 결과를 만드는 경향이 있음</a:t>
            </a: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이론적 뒷받침이 명확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KL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발산이 이론적으로나 실전에서 어떻게 잘 맞지 않는지 보여줌</a:t>
            </a: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 rot="16200000">
            <a:off x="978904" y="6553200"/>
            <a:ext cx="762000" cy="1143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648067"/>
            <a:ext cx="6535062" cy="37152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26067" y="6536205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이 </a:t>
            </a:r>
            <a:r>
              <a:rPr lang="en-US" altLang="ko-KR" sz="2400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GAN</a:t>
            </a:r>
            <a:r>
              <a:rPr lang="ko-KR" altLang="en-US" sz="2400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이 </a:t>
            </a:r>
            <a:r>
              <a:rPr lang="ko-KR" altLang="en-US" sz="2400" dirty="0" err="1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판별자</a:t>
            </a:r>
            <a:r>
              <a:rPr lang="ko-KR" altLang="en-US" sz="2400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손실과 체감 품질 사이에 상관관계를 보여준다고 검증되었기 때문에 명확한 종료 기준이 만들어짐</a:t>
            </a:r>
            <a:r>
              <a:rPr lang="en-US" altLang="ko-KR" sz="2400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. ( </a:t>
            </a:r>
            <a:r>
              <a:rPr lang="ko-KR" altLang="en-US" sz="2400" dirty="0" err="1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와서스테인</a:t>
            </a:r>
            <a:r>
              <a:rPr lang="ko-KR" altLang="en-US" sz="2400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거리 측정</a:t>
            </a:r>
            <a:r>
              <a:rPr lang="en-US" altLang="ko-KR" sz="2400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</a:p>
          <a:p>
            <a:pPr algn="ctr"/>
            <a:endParaRPr lang="en-US" altLang="ko-KR" sz="24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/>
            <a:r>
              <a:rPr lang="en-US" altLang="ko-KR" sz="2400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WGAN</a:t>
            </a:r>
            <a:r>
              <a:rPr lang="ko-KR" altLang="en-US" sz="2400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을 훈련하여 수렴시킬 수 있음</a:t>
            </a:r>
            <a:endParaRPr lang="ko-KR" altLang="en-US" sz="24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4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471057" y="3924300"/>
            <a:ext cx="4343400" cy="4953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-1</a:t>
            </a:r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과 </a:t>
            </a:r>
            <a:r>
              <a:rPr lang="en-US" altLang="ko-KR" sz="2800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1 </a:t>
            </a:r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사이로 정규화</a:t>
            </a: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/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생성자의 출력도 </a:t>
            </a:r>
            <a:r>
              <a:rPr lang="en-US" altLang="ko-KR" sz="2800" dirty="0" err="1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tanh</a:t>
            </a:r>
            <a:r>
              <a:rPr lang="en-US" altLang="ko-KR" sz="2800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활성화 함수 등으로 제한을 두는 것이 좋음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683419" y="3777343"/>
            <a:ext cx="4343400" cy="4953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단순 가중치 </a:t>
            </a:r>
            <a:r>
              <a:rPr lang="ko-KR" altLang="en-US" sz="2400" dirty="0" err="1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클리핑은</a:t>
            </a:r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2400" dirty="0" err="1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그레디언트</a:t>
            </a:r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소멸과 폭주</a:t>
            </a:r>
            <a:endParaRPr lang="en-US" altLang="ko-KR" sz="2400" dirty="0" smtClean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endParaRPr lang="en-US" altLang="ko-KR" sz="2400" dirty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endParaRPr lang="en-US" altLang="ko-KR" sz="2400" dirty="0" smtClean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endParaRPr lang="en-US" altLang="ko-KR" sz="2400" dirty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endParaRPr lang="en-US" altLang="ko-KR" sz="2400" dirty="0" smtClean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endParaRPr lang="en-US" altLang="ko-KR" sz="2400" dirty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46041" y="3924300"/>
            <a:ext cx="4343400" cy="4953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생성자에서는 나쁜 결과</a:t>
            </a:r>
            <a:endParaRPr lang="en-US" altLang="ko-KR" sz="1600" dirty="0"/>
          </a:p>
          <a:p>
            <a:pPr lvl="0" algn="ctr"/>
            <a:endParaRPr lang="en-US" altLang="ko-KR" sz="2400" dirty="0" smtClean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판별자에서는 긍정적인 결과</a:t>
            </a:r>
            <a:endParaRPr lang="en-US" altLang="ko-KR" sz="2400" dirty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 rot="-5400000">
            <a:off x="-1584009" y="2428028"/>
            <a:ext cx="472305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r"/>
            <a:r>
              <a:rPr lang="en-US" altLang="ko-KR" sz="2000" dirty="0">
                <a:solidFill>
                  <a:prstClr val="black"/>
                </a:solidFill>
              </a:rPr>
              <a:t>Chapter </a:t>
            </a:r>
            <a:r>
              <a:rPr lang="en-US" altLang="ko-KR" sz="2000" dirty="0" smtClean="0">
                <a:solidFill>
                  <a:prstClr val="black"/>
                </a:solidFill>
              </a:rPr>
              <a:t>5.4  </a:t>
            </a:r>
            <a:r>
              <a:rPr lang="ko-KR" altLang="en-US" sz="2000" dirty="0" smtClean="0">
                <a:solidFill>
                  <a:prstClr val="black"/>
                </a:solidFill>
              </a:rPr>
              <a:t>훈련 노하우</a:t>
            </a:r>
            <a:endParaRPr lang="ko-KR" altLang="en-US" sz="2000" dirty="0">
              <a:solidFill>
                <a:prstClr val="black"/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210" y="1596829"/>
            <a:ext cx="825450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5.4</a:t>
            </a:r>
            <a:r>
              <a:rPr kumimoji="0" lang="en-US" altLang="ko-KR" sz="4700" b="0" i="0" u="none" strike="noStrike" kern="0" cap="none" spc="-100" normalizeH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</a:t>
            </a:r>
            <a:r>
              <a:rPr kumimoji="0" lang="ko-KR" altLang="en-US" sz="4700" b="0" i="0" u="none" strike="noStrike" kern="0" cap="none" spc="-100" normalizeH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훈련 노하우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358244" y="3162300"/>
            <a:ext cx="2590800" cy="1219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 정규화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974592" y="3162300"/>
            <a:ext cx="2411839" cy="1219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배치 정규화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089239" y="3162300"/>
            <a:ext cx="3531761" cy="1219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그레이디언트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페널티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Picture 2" descr="https://images.velog.io/images/eogns1208/post/d6056ebb-8fcb-4bb5-a909-0e716ee98f91/Lipschitz_Visualisierung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429" y="5829300"/>
            <a:ext cx="2470823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030200" y="8257205"/>
            <a:ext cx="29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립시츠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연속함수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3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471057" y="3924300"/>
            <a:ext cx="4343400" cy="4953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생성자가 무엇인가를 만들기 전에 </a:t>
            </a:r>
            <a:r>
              <a:rPr lang="ko-KR" altLang="en-US" sz="2400" dirty="0" err="1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판별자를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사전 훈련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/>
            <a:endParaRPr lang="en-US" altLang="ko-KR" sz="2400" dirty="0" smtClean="0">
              <a:solidFill>
                <a:schemeClr val="accent3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훈련 </a:t>
            </a:r>
            <a:r>
              <a:rPr lang="ko-KR" altLang="en-US" sz="2400" dirty="0" err="1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반복마다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2400" dirty="0" err="1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판별자를</a:t>
            </a: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더 많이 업데이트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683419" y="3777343"/>
            <a:ext cx="4343400" cy="4953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레이블에 잡음을 넣거나 완화</a:t>
            </a:r>
            <a:endParaRPr lang="en-US" altLang="ko-KR" sz="2400" dirty="0" smtClean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endParaRPr lang="en-US" altLang="ko-KR" sz="2400" dirty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EX) </a:t>
            </a:r>
            <a:r>
              <a:rPr lang="ko-KR" altLang="en-US" sz="2400" dirty="0" err="1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원사이드</a:t>
            </a:r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레이블 </a:t>
            </a:r>
            <a:r>
              <a:rPr lang="ko-KR" altLang="en-US" sz="2400" dirty="0" err="1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스무딩</a:t>
            </a:r>
            <a:endParaRPr lang="en-US" altLang="ko-KR" sz="2400" dirty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endParaRPr lang="en-US" altLang="ko-KR" sz="2400" dirty="0" smtClean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endParaRPr lang="en-US" altLang="ko-KR" sz="2400" dirty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endParaRPr lang="en-US" altLang="ko-KR" sz="2400" dirty="0" smtClean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endParaRPr lang="en-US" altLang="ko-KR" sz="2400" dirty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46041" y="3924300"/>
            <a:ext cx="4343400" cy="4953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최대 </a:t>
            </a:r>
            <a:r>
              <a:rPr lang="ko-KR" altLang="en-US" sz="2400" dirty="0" err="1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풀링</a:t>
            </a:r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(</a:t>
            </a:r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정보 복원 어려움</a:t>
            </a:r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)+ </a:t>
            </a:r>
            <a:r>
              <a:rPr lang="en-US" altLang="ko-KR" sz="2400" dirty="0" err="1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ReLU</a:t>
            </a:r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활성화 함수</a:t>
            </a:r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(</a:t>
            </a:r>
            <a:r>
              <a:rPr lang="ko-KR" altLang="en-US" sz="2400" dirty="0" err="1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정보손실</a:t>
            </a:r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  <a:endParaRPr lang="en-US" altLang="ko-KR" sz="2400" dirty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endParaRPr lang="en-US" altLang="ko-KR" sz="2400" dirty="0" smtClean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endParaRPr lang="en-US" altLang="ko-KR" sz="2400" dirty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lvl="0" algn="ctr"/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음수 </a:t>
            </a:r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X</a:t>
            </a:r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에서는 </a:t>
            </a:r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0.1X x </a:t>
            </a:r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이고</a:t>
            </a:r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양수 </a:t>
            </a:r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x</a:t>
            </a:r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에서는 </a:t>
            </a:r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x</a:t>
            </a:r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 </a:t>
            </a:r>
            <a:r>
              <a:rPr lang="en-US" altLang="ko-KR" sz="2400" dirty="0" err="1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LeakyReLU</a:t>
            </a:r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2400" dirty="0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와 평균 </a:t>
            </a:r>
            <a:r>
              <a:rPr lang="ko-KR" altLang="en-US" sz="2400" dirty="0" err="1" smtClean="0">
                <a:solidFill>
                  <a:srgbClr val="9BBB59">
                    <a:lumMod val="50000"/>
                  </a:srgb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풀링</a:t>
            </a:r>
            <a:endParaRPr lang="en-US" altLang="ko-KR" sz="2400" dirty="0" smtClean="0">
              <a:solidFill>
                <a:srgbClr val="9BBB59">
                  <a:lumMod val="50000"/>
                </a:srgb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 rot="-5400000">
            <a:off x="-1584009" y="2428028"/>
            <a:ext cx="472305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r"/>
            <a:r>
              <a:rPr lang="en-US" altLang="ko-KR" sz="2000" dirty="0">
                <a:solidFill>
                  <a:prstClr val="black"/>
                </a:solidFill>
              </a:rPr>
              <a:t>Chapter </a:t>
            </a:r>
            <a:r>
              <a:rPr lang="en-US" altLang="ko-KR" sz="2000" dirty="0" smtClean="0">
                <a:solidFill>
                  <a:prstClr val="black"/>
                </a:solidFill>
              </a:rPr>
              <a:t>5.4  </a:t>
            </a:r>
            <a:r>
              <a:rPr lang="ko-KR" altLang="en-US" sz="2000" dirty="0" smtClean="0">
                <a:solidFill>
                  <a:prstClr val="black"/>
                </a:solidFill>
              </a:rPr>
              <a:t>훈련 노하우</a:t>
            </a:r>
            <a:endParaRPr lang="ko-KR" altLang="en-US" sz="2000" dirty="0">
              <a:solidFill>
                <a:prstClr val="black"/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210" y="1596829"/>
            <a:ext cx="825450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5.4</a:t>
            </a:r>
            <a:r>
              <a:rPr kumimoji="0" lang="en-US" altLang="ko-KR" sz="4700" b="0" i="0" u="none" strike="noStrike" kern="0" cap="none" spc="-100" normalizeH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</a:t>
            </a:r>
            <a:r>
              <a:rPr kumimoji="0" lang="ko-KR" altLang="en-US" sz="4700" b="0" i="0" u="none" strike="noStrike" kern="0" cap="none" spc="-100" normalizeH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훈련 노하우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040210" y="3162300"/>
            <a:ext cx="3140418" cy="1219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더 많은 </a:t>
            </a:r>
            <a:r>
              <a:rPr lang="ko-KR" altLang="en-US" sz="2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판별자</a:t>
            </a:r>
            <a:r>
              <a:rPr lang="ko-KR" altLang="en-US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훈련</a:t>
            </a:r>
            <a:endParaRPr lang="ko-KR" altLang="en-US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701644" y="3162300"/>
            <a:ext cx="3116362" cy="1219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희소한 </a:t>
            </a:r>
            <a:r>
              <a:rPr lang="ko-KR" altLang="en-US" sz="2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그레이디언트</a:t>
            </a:r>
            <a:r>
              <a:rPr lang="ko-KR" altLang="en-US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피하기</a:t>
            </a:r>
            <a:endParaRPr lang="ko-KR" altLang="en-US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089239" y="3162300"/>
            <a:ext cx="3531761" cy="1219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소프트 레이블과 잡음 레이블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0" y="62103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rot="-5400000">
            <a:off x="-1584009" y="2581916"/>
            <a:ext cx="472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/>
              <a:t>Chapter </a:t>
            </a:r>
            <a:r>
              <a:rPr lang="en-US" sz="2000" dirty="0" smtClean="0"/>
              <a:t>5.1  </a:t>
            </a:r>
            <a:r>
              <a:rPr lang="ko-KR" altLang="en-US" sz="2000" dirty="0" smtClean="0"/>
              <a:t>평가</a:t>
            </a:r>
            <a:endParaRPr lang="en-US"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3040210" y="1596829"/>
            <a:ext cx="825450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700" kern="0" spc="-100" dirty="0" smtClean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5.1</a:t>
            </a:r>
            <a:r>
              <a:rPr lang="ko-KR" altLang="en-US" sz="4700" kern="0" spc="-100" dirty="0" smtClean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 평가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781971"/>
            <a:ext cx="9601200" cy="615729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934200" y="7124700"/>
            <a:ext cx="1905000" cy="1219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963400" y="4838700"/>
            <a:ext cx="1219200" cy="1219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rot="-5400000">
            <a:off x="-1584009" y="2581916"/>
            <a:ext cx="472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5.1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평가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210" y="1596829"/>
            <a:ext cx="825450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5.1.1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평가 프레임워크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0210" y="2933700"/>
            <a:ext cx="13114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최대 가능도 최대화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(maximum likelihood maximization)</a:t>
            </a:r>
            <a:r>
              <a:rPr lang="ko-KR" altLang="en-US" sz="4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sz="40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비근사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nonapproximate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0210" y="3839683"/>
            <a:ext cx="1233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가장 좋은 방법은 다빈치가 그릴 수 있는 모든 그림을 그리고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GAN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생성한 이미지가 이 안에 포함되는지 확인하는 것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1096" y="4372853"/>
            <a:ext cx="1233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이미지가 이 집합에 포함되는지 아닌지 알 수 있으므로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가능도와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관련이 없음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5103" y="5473452"/>
            <a:ext cx="13114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이미지를 평가하고 찾고자 하는 것을 정의한 다음</a:t>
            </a:r>
            <a:r>
              <a:rPr lang="en-US" altLang="ko-KR" sz="36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pPr algn="ctr"/>
            <a:r>
              <a:rPr lang="ko-KR" altLang="en-US" sz="36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오류나 인공적으로 보이는 것을 헤아리는 것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5103" y="6775206"/>
            <a:ext cx="1233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지엽적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궁극적으로 미술품을 검토하기 위해 항상 평가자가 필요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2040" y="8182481"/>
            <a:ext cx="1311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통계적인 방법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9144000" y="7365207"/>
            <a:ext cx="436227" cy="69303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40210" y="9089090"/>
            <a:ext cx="1233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확장이 용이하고 실험 결과를 평가할 수 있기 때문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통계적인 지표를 통해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하이퍼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파라미터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평가 필요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rot="-5400000">
            <a:off x="-1584009" y="2581916"/>
            <a:ext cx="472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5.1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평가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210" y="1596829"/>
            <a:ext cx="825450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5.1.1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평가 프레임워크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0210" y="2933700"/>
            <a:ext cx="13114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최대 가능도 </a:t>
            </a:r>
            <a:r>
              <a:rPr lang="en-US" altLang="ko-KR" sz="4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0210" y="3793517"/>
            <a:ext cx="1233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내재된 분포와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가능도를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잘 추정해야 함   즉 수십억 개 이상의 이미지가 필요하기 때문에 사용하기 어려움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0210" y="4314780"/>
            <a:ext cx="1233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과도하게 일반화하여 현실적이지 않게 다양한 샘플을 만든다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9178205" y="5143498"/>
            <a:ext cx="838200" cy="91440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59310" y="6896100"/>
            <a:ext cx="13114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인셉션</a:t>
            </a:r>
            <a:r>
              <a:rPr lang="ko-KR" altLang="en-US" sz="4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점수</a:t>
            </a:r>
            <a:r>
              <a:rPr lang="en-US" altLang="ko-KR" sz="4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</a:t>
            </a:r>
            <a:r>
              <a:rPr lang="en-US" altLang="ko-KR" sz="4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S)       </a:t>
            </a:r>
            <a:r>
              <a:rPr lang="ko-KR" altLang="en-US" sz="40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프레셰</a:t>
            </a:r>
            <a:r>
              <a:rPr lang="ko-KR" altLang="en-US" sz="4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40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인셉션</a:t>
            </a:r>
            <a:r>
              <a:rPr lang="ko-KR" altLang="en-US" sz="4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거리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4660" y="7900556"/>
            <a:ext cx="1233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이미지의 사실성이나 시각적인 호소력과 같이 어느 정도 필요한 성질과 크게 관련이 있다고 광범위하게 검증되었음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2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rot="-5400000">
            <a:off x="-1584009" y="2581916"/>
            <a:ext cx="472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5.1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평가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210" y="1596829"/>
            <a:ext cx="825450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5.1.2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</a:t>
            </a:r>
            <a:r>
              <a:rPr kumimoji="0" lang="ko-KR" altLang="en-US" sz="4700" b="0" i="0" u="none" strike="noStrike" kern="0" cap="none" spc="-100" normalizeH="0" baseline="0" noProof="0" dirty="0" err="1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인셉션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점수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5600" y="2789914"/>
            <a:ext cx="10300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생성된 샘플은 실제 사물과 같고 구분이 가능해야 함</a:t>
            </a: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생성된 샘플은 다양하고 이상적으로 원본 </a:t>
            </a:r>
            <a:r>
              <a:rPr lang="ko-KR" altLang="en-US" sz="2800" dirty="0" err="1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데이터셋에</a:t>
            </a:r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있는 모든 클래스를 포함해야 함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8260" y="5036683"/>
            <a:ext cx="1233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x) MNIST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데이터를 생성하는 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gan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항상 숫자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놓쳐서는 안된다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 클래스 사이에 모드 붕괴가 없어야 함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43200" y="6206327"/>
            <a:ext cx="13106400" cy="18936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진짜 분포와 생성된 분포 사이의 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KL 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발산을 계산한다</a:t>
            </a: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ctr">
              <a:buAutoNum type="arabicPeriod"/>
            </a:pP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결과에 </a:t>
            </a:r>
            <a:r>
              <a:rPr lang="ko-KR" altLang="en-US" sz="28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지수함수를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적용한다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42" y="2781971"/>
            <a:ext cx="4883313" cy="30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rot="-5400000">
            <a:off x="-1584009" y="2581916"/>
            <a:ext cx="472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5.1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평가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210" y="1596829"/>
            <a:ext cx="11742590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5.1.3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</a:t>
            </a:r>
            <a:r>
              <a:rPr kumimoji="0" lang="ko-KR" altLang="en-US" sz="4700" b="0" i="0" u="none" strike="noStrike" kern="0" cap="none" spc="-100" normalizeH="0" baseline="0" noProof="0" dirty="0" err="1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프레셰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</a:t>
            </a:r>
            <a:r>
              <a:rPr kumimoji="0" lang="ko-KR" altLang="en-US" sz="4700" b="0" i="0" u="none" strike="noStrike" kern="0" cap="none" spc="-100" normalizeH="0" baseline="0" noProof="0" dirty="0" err="1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인셉션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거리</a:t>
            </a: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(FID)</a:t>
            </a:r>
            <a:b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1280" y="2689436"/>
            <a:ext cx="8542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샘플의 </a:t>
            </a:r>
            <a:r>
              <a:rPr lang="ko-KR" altLang="en-US" sz="32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다앙성</a:t>
            </a:r>
            <a:r>
              <a:rPr lang="ko-KR" altLang="en-US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부족 문제 해결</a:t>
            </a:r>
            <a:endParaRPr lang="ko-KR" altLang="en-US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3388532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잡음에 강하고 클래스 내부의 샘플 누락을 감지할 수 있어서 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IS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향상시킨다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4029168"/>
            <a:ext cx="1287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=&gt; </a:t>
            </a:r>
            <a:r>
              <a:rPr lang="ko-KR" altLang="en-US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고수준 개념은 최소한의 수정으로</a:t>
            </a:r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 데이터의 분포처럼 보일 수 있는 샘플의 생성 분포를 찾는 것</a:t>
            </a:r>
            <a:endParaRPr lang="ko-KR" altLang="en-US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0210" y="5276596"/>
            <a:ext cx="130659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인셉션</a:t>
            </a:r>
            <a:r>
              <a:rPr lang="ko-KR" altLang="en-US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모델에 이미지를 통과시켜 계산함</a:t>
            </a:r>
            <a:endParaRPr lang="en-US" altLang="ko-KR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endParaRPr lang="en-US" altLang="ko-KR" sz="3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실제로 최종 출력 대신 중간 표현을 비교함</a:t>
            </a:r>
            <a:r>
              <a:rPr lang="en-US" altLang="ko-KR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32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임베딩</a:t>
            </a:r>
            <a:r>
              <a:rPr lang="en-US" altLang="ko-KR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algn="ctr"/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진짜와 생성된 두 분포의 </a:t>
            </a:r>
            <a:r>
              <a:rPr lang="ko-KR" altLang="en-US" sz="2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임베딩된</a:t>
            </a:r>
            <a:r>
              <a:rPr lang="ko-KR" altLang="en-US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평균</a:t>
            </a:r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분산</a:t>
            </a:r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공분산의 거리를 평가함</a:t>
            </a:r>
            <a:endParaRPr lang="ko-KR" altLang="en-US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14057" y="8001351"/>
            <a:ext cx="12268199" cy="1447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사실적인 이미지를 정량화하는 것처럼 </a:t>
            </a: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어려운 작업에서도 분포 측면에서 확률적인 추론을 할 수 있음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2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rot="-5400000">
            <a:off x="-1584009" y="2428028"/>
            <a:ext cx="472305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r"/>
            <a:r>
              <a:rPr lang="en-US" altLang="ko-KR" sz="2000" dirty="0">
                <a:solidFill>
                  <a:prstClr val="black"/>
                </a:solidFill>
              </a:rPr>
              <a:t>Chapter 5.2  </a:t>
            </a:r>
            <a:r>
              <a:rPr lang="ko-KR" altLang="en-US" sz="2000" dirty="0">
                <a:solidFill>
                  <a:prstClr val="black"/>
                </a:solidFill>
              </a:rPr>
              <a:t>훈련의 어려움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210" y="1596829"/>
            <a:ext cx="825450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5.2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훈련의 어려움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6600" y="30861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모드 붕괴</a:t>
            </a:r>
            <a:endParaRPr lang="en-US" altLang="ko-KR" sz="36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36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느린 수렴</a:t>
            </a:r>
            <a:endParaRPr lang="en-US" altLang="ko-KR" sz="36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36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과잉 일반화</a:t>
            </a:r>
            <a:endParaRPr lang="en-US" altLang="ko-KR" sz="36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36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7719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일부 모드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생성된 샘플에 잘 나타나지 않는 것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711" y="2781971"/>
            <a:ext cx="4041349" cy="1711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3800" y="5425201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수렴 속도와 가용 계산 성능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2914" y="7078502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지원할 필요가 없는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존재하지 않는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모드가 발생하는 경우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2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rot="-5400000">
            <a:off x="-1584009" y="2428028"/>
            <a:ext cx="472305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r"/>
            <a:r>
              <a:rPr lang="en-US" altLang="ko-KR" sz="2000" dirty="0">
                <a:solidFill>
                  <a:prstClr val="black"/>
                </a:solidFill>
              </a:rPr>
              <a:t>Chapter 5.2  </a:t>
            </a:r>
            <a:r>
              <a:rPr lang="ko-KR" altLang="en-US" sz="2000" dirty="0">
                <a:solidFill>
                  <a:prstClr val="black"/>
                </a:solidFill>
              </a:rPr>
              <a:t>훈련의 어려움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210" y="1596829"/>
            <a:ext cx="825450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5.2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</a:t>
            </a: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GAN 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훈련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2800" y="3314700"/>
            <a:ext cx="10896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신경망 깊이 늘리기</a:t>
            </a:r>
            <a:endParaRPr lang="en-US" altLang="ko-KR" sz="3600" b="1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600" b="1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설정 바꾸기</a:t>
            </a:r>
            <a:endParaRPr lang="en-US" altLang="ko-KR" sz="3600" b="1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오리지널 논문에서 제시한 최소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최대 설계와 종료 조건</a:t>
            </a: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오리지널 논문에서 제시한 수렴하지 않는 설계와 종료 조건</a:t>
            </a: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가지 훈련 기법</a:t>
            </a:r>
            <a:endParaRPr lang="en-US" altLang="ko-KR" sz="3600" b="1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 정규화</a:t>
            </a: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그레디언트에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벌칙 부과하기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9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rot="-5400000">
            <a:off x="-1584009" y="2428028"/>
            <a:ext cx="472305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r"/>
            <a:r>
              <a:rPr lang="en-US" altLang="ko-KR" sz="2000" dirty="0">
                <a:solidFill>
                  <a:prstClr val="black"/>
                </a:solidFill>
              </a:rPr>
              <a:t>Chapter 5.2  </a:t>
            </a:r>
            <a:r>
              <a:rPr lang="ko-KR" altLang="en-US" sz="2000" dirty="0">
                <a:solidFill>
                  <a:prstClr val="black"/>
                </a:solidFill>
              </a:rPr>
              <a:t>훈련의 어려움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210" y="1596829"/>
            <a:ext cx="825450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5.2.3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 최소</a:t>
            </a: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-</a:t>
            </a:r>
            <a:r>
              <a:rPr kumimoji="0" lang="ko-KR" altLang="en-US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최대 </a:t>
            </a:r>
            <a:r>
              <a:rPr kumimoji="0" lang="en-US" altLang="ko-KR" sz="4700" b="0" i="0" u="none" strike="noStrike" kern="0" cap="none" spc="-100" normalizeH="0" baseline="0" noProof="0" dirty="0" smtClean="0">
                <a:ln>
                  <a:noFill/>
                </a:ln>
                <a:solidFill>
                  <a:srgbClr val="5A7D59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GAN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162300"/>
            <a:ext cx="10744200" cy="12640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5676900"/>
            <a:ext cx="8686800" cy="12049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772" y="8132418"/>
            <a:ext cx="1677203" cy="85008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156574" y="4125088"/>
            <a:ext cx="304800" cy="602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61374" y="4789139"/>
            <a:ext cx="282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 데이터 분포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741087" y="4005260"/>
            <a:ext cx="304800" cy="602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45887" y="4776242"/>
            <a:ext cx="282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잠재 공간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9985313" y="3109712"/>
            <a:ext cx="301687" cy="3660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67342" y="2733747"/>
            <a:ext cx="282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판별자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50787" y="2779702"/>
            <a:ext cx="282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0437843" y="3109712"/>
            <a:ext cx="1712944" cy="4786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0210" y="6048538"/>
            <a:ext cx="206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Simplify -&gt;</a:t>
            </a:r>
            <a:endParaRPr lang="ko-KR" altLang="en-US" sz="24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807127" y="8557462"/>
            <a:ext cx="82614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87000" y="8265074"/>
            <a:ext cx="18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KL</a:t>
            </a:r>
            <a:r>
              <a:rPr lang="ko-KR" altLang="en-US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발산</a:t>
            </a:r>
            <a:endParaRPr lang="ko-KR" altLang="en-US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7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797</Words>
  <Application>Microsoft Office PowerPoint</Application>
  <PresentationFormat>사용자 지정</PresentationFormat>
  <Paragraphs>159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?? ??</vt:lpstr>
      <vt:lpstr>Gmarket Sans Bold</vt:lpstr>
      <vt:lpstr>Noto Sans CJK KR Regular</vt:lpstr>
      <vt:lpstr>Noto Sans KR Thin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53</cp:revision>
  <dcterms:created xsi:type="dcterms:W3CDTF">2022-03-09T22:56:02Z</dcterms:created>
  <dcterms:modified xsi:type="dcterms:W3CDTF">2022-03-24T01:54:48Z</dcterms:modified>
</cp:coreProperties>
</file>