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VrDaQaF5YCG6B40SqAZN+rS+l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63" autoAdjust="0"/>
  </p:normalViewPr>
  <p:slideViewPr>
    <p:cSldViewPr snapToGrid="0">
      <p:cViewPr>
        <p:scale>
          <a:sx n="130" d="100"/>
          <a:sy n="130" d="100"/>
        </p:scale>
        <p:origin x="107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Generator</a:t>
            </a:r>
            <a:r>
              <a:rPr lang="ko-KR" altLang="en-US" dirty="0" smtClean="0"/>
              <a:t>를 학습하는데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를 속이는 방식으로 학습을 진행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그래서 </a:t>
            </a:r>
            <a:r>
              <a:rPr lang="en-US" altLang="ko-KR" dirty="0" smtClean="0"/>
              <a:t>D(G(z)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가까운 값이 나오도록 학습</a:t>
            </a:r>
            <a:endParaRPr lang="en-US" altLang="ko-K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smtClean="0"/>
              <a:t>그래서 학습을 진행할 수록 </a:t>
            </a:r>
            <a:r>
              <a:rPr lang="en-US" altLang="ko-KR" dirty="0" smtClean="0"/>
              <a:t>G(z)</a:t>
            </a:r>
            <a:r>
              <a:rPr lang="ko-KR" altLang="en-US" dirty="0" smtClean="0"/>
              <a:t>는 진짜 이미지에 가까운 형태로 나오게 된다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1748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Z: random vector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Discriminator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관점에서 </a:t>
            </a:r>
            <a:r>
              <a:rPr lang="ko-KR" altLang="en-US" baseline="0" dirty="0" err="1" smtClean="0"/>
              <a:t>봤을때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처음 </a:t>
            </a:r>
            <a:r>
              <a:rPr lang="en-US" altLang="ko-KR" baseline="0" dirty="0" smtClean="0"/>
              <a:t>cross-entropy loss</a:t>
            </a:r>
            <a:r>
              <a:rPr lang="ko-KR" altLang="en-US" baseline="0" dirty="0" smtClean="0"/>
              <a:t>를 줄이는 방식으로 </a:t>
            </a:r>
            <a:r>
              <a:rPr lang="en-US" altLang="ko-KR" baseline="0" dirty="0" smtClean="0"/>
              <a:t>discriminator</a:t>
            </a:r>
            <a:r>
              <a:rPr lang="ko-KR" altLang="en-US" baseline="0" dirty="0" smtClean="0"/>
              <a:t>를 훈련시켜서 </a:t>
            </a:r>
            <a:r>
              <a:rPr lang="en-US" altLang="ko-KR" baseline="0" dirty="0" smtClean="0"/>
              <a:t>objective function</a:t>
            </a:r>
            <a:r>
              <a:rPr lang="ko-KR" altLang="en-US" baseline="0" dirty="0" smtClean="0"/>
              <a:t>을 구하면 밑의 식</a:t>
            </a:r>
            <a:endParaRPr lang="en-US" altLang="ko-KR" baseline="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baseline="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baseline="0" dirty="0" smtClean="0"/>
              <a:t>D</a:t>
            </a:r>
            <a:r>
              <a:rPr lang="ko-KR" altLang="en-US" baseline="0" dirty="0" smtClean="0"/>
              <a:t>관점에서 보면 </a:t>
            </a:r>
            <a:r>
              <a:rPr lang="en-US" altLang="ko-KR" baseline="0" dirty="0" smtClean="0"/>
              <a:t>LOSS FUNCTION</a:t>
            </a:r>
            <a:r>
              <a:rPr lang="ko-KR" altLang="en-US" baseline="0" dirty="0" smtClean="0"/>
              <a:t>을 최대화 시키는 </a:t>
            </a:r>
            <a:r>
              <a:rPr lang="en-US" altLang="ko-KR" baseline="0" dirty="0" smtClean="0"/>
              <a:t>D</a:t>
            </a:r>
            <a:r>
              <a:rPr lang="ko-KR" altLang="en-US" baseline="0" dirty="0" smtClean="0"/>
              <a:t>값을 찾는게 목적</a:t>
            </a:r>
            <a:endParaRPr lang="en-US" altLang="ko-KR" baseline="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baseline="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D(x)</a:t>
            </a:r>
            <a:r>
              <a:rPr lang="en-US" baseline="0" dirty="0" smtClean="0"/>
              <a:t> 0~1</a:t>
            </a:r>
            <a:r>
              <a:rPr lang="ko-KR" altLang="en-US" baseline="0" dirty="0" smtClean="0"/>
              <a:t>의 값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126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Z: random vector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aseline="0" dirty="0" smtClean="0"/>
              <a:t>generator </a:t>
            </a:r>
            <a:r>
              <a:rPr lang="ko-KR" altLang="en-US" baseline="0" dirty="0" smtClean="0"/>
              <a:t>관점에서 </a:t>
            </a:r>
            <a:r>
              <a:rPr lang="ko-KR" altLang="en-US" baseline="0" dirty="0" err="1" smtClean="0"/>
              <a:t>봤을때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6346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데이터를 </a:t>
            </a:r>
            <a:r>
              <a:rPr lang="en-US" altLang="ko-KR" dirty="0" smtClean="0"/>
              <a:t>generate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997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817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976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Photorealistic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142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Stride=1, padding</a:t>
            </a:r>
            <a:r>
              <a:rPr lang="en-US" altLang="ko-KR" baseline="0" dirty="0" smtClean="0"/>
              <a:t> = 0</a:t>
            </a:r>
            <a:r>
              <a:rPr lang="ko-KR" altLang="en-US" baseline="0" dirty="0" smtClean="0"/>
              <a:t>을 설정하면 </a:t>
            </a:r>
            <a:r>
              <a:rPr lang="en-US" altLang="ko-KR" baseline="0" dirty="0" smtClean="0"/>
              <a:t>output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width, height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씩 증가함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864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Stride=1, padding</a:t>
            </a:r>
            <a:r>
              <a:rPr lang="en-US" altLang="ko-KR" baseline="0" dirty="0" smtClean="0"/>
              <a:t> = 0</a:t>
            </a:r>
            <a:r>
              <a:rPr lang="ko-KR" altLang="en-US" baseline="0" dirty="0" smtClean="0"/>
              <a:t>을 설정하면 </a:t>
            </a:r>
            <a:r>
              <a:rPr lang="en-US" altLang="ko-KR" baseline="0" dirty="0" smtClean="0"/>
              <a:t>output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width, height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씩 증가함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640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Stride=1, padding</a:t>
            </a:r>
            <a:r>
              <a:rPr lang="en-US" altLang="ko-KR" baseline="0" dirty="0" smtClean="0"/>
              <a:t> = 0</a:t>
            </a:r>
            <a:r>
              <a:rPr lang="ko-KR" altLang="en-US" baseline="0" dirty="0" smtClean="0"/>
              <a:t>을 설정하면 </a:t>
            </a:r>
            <a:r>
              <a:rPr lang="en-US" altLang="ko-KR" baseline="0" dirty="0" smtClean="0"/>
              <a:t>output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width, height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씩 증가함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25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Stride=1, padding</a:t>
            </a:r>
            <a:r>
              <a:rPr lang="en-US" altLang="ko-KR" baseline="0" dirty="0" smtClean="0"/>
              <a:t> = 0</a:t>
            </a:r>
            <a:r>
              <a:rPr lang="ko-KR" altLang="en-US" baseline="0" dirty="0" smtClean="0"/>
              <a:t>을 설정하면 </a:t>
            </a:r>
            <a:r>
              <a:rPr lang="en-US" altLang="ko-KR" baseline="0" dirty="0" smtClean="0"/>
              <a:t>output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width, height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씩 증가함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595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541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16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altLang="ko-KR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discriminative model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데이터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주어졌을 때 레이블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나타날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조건부확률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p(Y|X)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직접적으로 반환하는 모델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레이블 정보가 있어야 하기 때문에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supervised learning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범주에 속하며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레이블을 잘 구분하는 </a:t>
            </a:r>
            <a:r>
              <a:rPr lang="ko-KR" alt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결정경계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(decision boundary)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학습하는 것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generative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데이터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생성되는 과정을 두 개의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확률모형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p(Y), p(X|Y)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 정의하고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분류를 위해서는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베이즈룰을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사용해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p(Y|X)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간접적으로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도출가능함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joint probability distribution p(x, y)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있으면 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주어졌을 때 가장 그럴 듯한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또한 계산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생성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할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수있게된다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레이블 정보가 없어도 구축 가능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범주의 분포를 학습하는 것이 목표가 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Pdata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(x)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분포를 학습하는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Pmodel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(x)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생성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978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 smtClean="0"/>
              <a:t>Exlicit</a:t>
            </a:r>
            <a:r>
              <a:rPr lang="en-US" dirty="0" smtClean="0"/>
              <a:t> density(</a:t>
            </a:r>
            <a:r>
              <a:rPr lang="ko-KR" altLang="en-US" dirty="0" smtClean="0"/>
              <a:t>학습 데이터의 분포를 기반으로 할 것인지</a:t>
            </a:r>
            <a:r>
              <a:rPr lang="en-US" altLang="ko-KR" dirty="0" smtClean="0"/>
              <a:t>) implicit density(</a:t>
            </a:r>
            <a:r>
              <a:rPr lang="ko-KR" altLang="en-US" dirty="0" smtClean="0"/>
              <a:t>그러한 분포를 몰라도 생성할 것인지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 Tractable density( </a:t>
            </a:r>
            <a:r>
              <a:rPr lang="ko-KR" altLang="en-US" baseline="0" dirty="0" smtClean="0"/>
              <a:t>학습 데이터의 분포를 직접적으로 구하는 방법</a:t>
            </a:r>
            <a:r>
              <a:rPr lang="en-US" altLang="ko-KR" baseline="0" dirty="0" smtClean="0"/>
              <a:t>) Approximate density( </a:t>
            </a:r>
            <a:r>
              <a:rPr lang="ko-KR" altLang="en-US" baseline="0" dirty="0" smtClean="0"/>
              <a:t>분포를 단순히 추정하는 방법</a:t>
            </a:r>
            <a:r>
              <a:rPr lang="en-US" altLang="ko-KR" baseline="0" dirty="0" smtClean="0"/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baseline="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aseline="0" dirty="0" smtClean="0"/>
              <a:t>=&gt;</a:t>
            </a:r>
            <a:r>
              <a:rPr lang="ko-KR" altLang="en-US" baseline="0" dirty="0" smtClean="0"/>
              <a:t>적대적 </a:t>
            </a:r>
            <a:r>
              <a:rPr lang="ko-KR" altLang="en-US" baseline="0" dirty="0" err="1" smtClean="0"/>
              <a:t>생성모델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085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GAN</a:t>
            </a:r>
            <a:r>
              <a:rPr lang="ko-KR" altLang="en-US" dirty="0" smtClean="0"/>
              <a:t>은 두가지 모델로 구성 </a:t>
            </a:r>
            <a:r>
              <a:rPr lang="en-US" altLang="ko-KR" dirty="0" smtClean="0"/>
              <a:t>GENRATOR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DISCRIMINATOR,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최종 목표는 </a:t>
            </a:r>
            <a:r>
              <a:rPr lang="en-US" altLang="ko-KR" baseline="0" dirty="0" smtClean="0"/>
              <a:t>Generator </a:t>
            </a:r>
            <a:r>
              <a:rPr lang="ko-KR" altLang="en-US" baseline="0" dirty="0" smtClean="0"/>
              <a:t>모델을 학습하고자 하는 것인데</a:t>
            </a:r>
            <a:endParaRPr lang="en-US" altLang="ko-KR" baseline="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baseline="0" dirty="0" smtClean="0"/>
              <a:t>그 전에 </a:t>
            </a:r>
            <a:r>
              <a:rPr lang="en-US" altLang="ko-KR" baseline="0" dirty="0" smtClean="0"/>
              <a:t>discriminator network </a:t>
            </a:r>
            <a:r>
              <a:rPr lang="ko-KR" altLang="en-US" baseline="0" dirty="0" smtClean="0"/>
              <a:t>먼저 학습을 해준다</a:t>
            </a:r>
            <a:r>
              <a:rPr lang="en-US" altLang="ko-KR" baseline="0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79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GAN</a:t>
            </a:r>
            <a:r>
              <a:rPr lang="ko-KR" altLang="en-US" dirty="0" smtClean="0"/>
              <a:t>은 두가지 모델로 구성 </a:t>
            </a:r>
            <a:r>
              <a:rPr lang="en-US" altLang="ko-KR" dirty="0" smtClean="0"/>
              <a:t>GENRATOR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DISCRIMINATOR,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최종 목표는 </a:t>
            </a:r>
            <a:r>
              <a:rPr lang="en-US" altLang="ko-KR" baseline="0" dirty="0" smtClean="0"/>
              <a:t>Generator </a:t>
            </a:r>
            <a:r>
              <a:rPr lang="ko-KR" altLang="en-US" baseline="0" dirty="0" smtClean="0"/>
              <a:t>모델을 학습하고자 하는 것인데</a:t>
            </a:r>
            <a:endParaRPr lang="en-US" altLang="ko-KR" baseline="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baseline="0" dirty="0" smtClean="0"/>
              <a:t>그 전에 </a:t>
            </a:r>
            <a:r>
              <a:rPr lang="en-US" altLang="ko-KR" baseline="0" dirty="0" smtClean="0"/>
              <a:t>discriminator network </a:t>
            </a:r>
            <a:r>
              <a:rPr lang="ko-KR" altLang="en-US" baseline="0" dirty="0" smtClean="0"/>
              <a:t>먼저 학습을 해준다</a:t>
            </a:r>
            <a:r>
              <a:rPr lang="en-US" altLang="ko-KR" baseline="0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657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Real image -&gt; 1</a:t>
            </a:r>
            <a:r>
              <a:rPr lang="ko-KR" altLang="en-US" dirty="0" smtClean="0"/>
              <a:t>에 가까운 진짜 이미지로 학습하도록 함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6911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/>
              <a:t>fake image -&gt; 0</a:t>
            </a:r>
            <a:r>
              <a:rPr lang="ko-KR" altLang="en-US" dirty="0" smtClean="0"/>
              <a:t>에 가까운 가짜 이미지로 학습하도록 함</a:t>
            </a:r>
            <a:endParaRPr lang="en-US" altLang="ko-KR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26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8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640550" y="1322450"/>
            <a:ext cx="841455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altLang="ko-KR" sz="3022" dirty="0" smtClean="0"/>
              <a:t>Dive into Deep Learning</a:t>
            </a:r>
            <a:br>
              <a:rPr lang="en-US" altLang="ko-KR" sz="3022" dirty="0" smtClean="0"/>
            </a:br>
            <a:r>
              <a:rPr lang="en-US" altLang="ko-KR" sz="3022" dirty="0" smtClean="0"/>
              <a:t>: </a:t>
            </a:r>
            <a:r>
              <a:rPr lang="en-US" altLang="ko-KR" sz="3022" dirty="0" smtClean="0"/>
              <a:t>17</a:t>
            </a:r>
            <a:r>
              <a:rPr lang="en-US" altLang="ko-KR" sz="3022" dirty="0" smtClean="0"/>
              <a:t>. </a:t>
            </a:r>
            <a:r>
              <a:rPr lang="en-US" altLang="ko-KR" sz="3022" dirty="0" smtClean="0"/>
              <a:t>Generative Adversarial Networks</a:t>
            </a:r>
            <a:endParaRPr sz="3022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29452" y="31803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/>
              <a:t>2019116247 이새봄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6076325" y="4043025"/>
            <a:ext cx="26937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발표일시 : </a:t>
            </a:r>
            <a:r>
              <a:rPr lang="ko" sz="1400" b="1" i="0" u="none" strike="noStrike" cap="none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en-US" altLang="ko-KR" sz="1400" b="1" i="0" u="none" strike="noStrike" cap="none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400" b="1" i="0" u="none" strike="noStrike" cap="none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1400" b="1" i="0" u="none" strike="noStrike" cap="none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r>
              <a:rPr lang="ko" b="1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" b="1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 sz="1400" b="1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발표장소 : 공대 7호관 323호</a:t>
            </a:r>
            <a:endParaRPr sz="1400" b="1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altLang="ko" sz="2800" dirty="0">
                <a:latin typeface="+mj-ea"/>
                <a:cs typeface="Arial"/>
                <a:sym typeface="Arial"/>
              </a:rPr>
              <a:t>Generative Adversarial Networks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-216" t="1395" r="-953" b="29782"/>
          <a:stretch/>
        </p:blipFill>
        <p:spPr>
          <a:xfrm>
            <a:off x="1708681" y="1977539"/>
            <a:ext cx="1288962" cy="1316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4560" y="3233553"/>
            <a:ext cx="1085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x</a:t>
            </a:r>
            <a:endParaRPr lang="ko-KR" altLang="en-US" sz="2000" b="1" dirty="0"/>
          </a:p>
        </p:txBody>
      </p:sp>
      <p:cxnSp>
        <p:nvCxnSpPr>
          <p:cNvPr id="9" name="직선 화살표 연결선 8"/>
          <p:cNvCxnSpPr>
            <a:stCxn id="2" idx="3"/>
          </p:cNvCxnSpPr>
          <p:nvPr/>
        </p:nvCxnSpPr>
        <p:spPr>
          <a:xfrm flipV="1">
            <a:off x="2997643" y="2633472"/>
            <a:ext cx="538037" cy="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645408" y="2150551"/>
            <a:ext cx="1475232" cy="965841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D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230368" y="2630917"/>
            <a:ext cx="538037" cy="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78133" y="2470635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/>
              <a:t>D(x)</a:t>
            </a:r>
            <a:endParaRPr lang="ko-KR" altLang="en-US" sz="1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987552" y="3597087"/>
            <a:ext cx="7626096" cy="36576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6757" y="4128630"/>
            <a:ext cx="1085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z</a:t>
            </a:r>
            <a:endParaRPr lang="ko-KR" altLang="en-US" sz="20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304544" y="4328685"/>
            <a:ext cx="37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708681" y="3845764"/>
            <a:ext cx="1475232" cy="9658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2"/>
                </a:solidFill>
              </a:rPr>
              <a:t>G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  <a14:imgEffect>
                      <a14:brightnessContrast bright="-7000"/>
                    </a14:imgEffect>
                  </a14:imgLayer>
                </a14:imgProps>
              </a:ext>
            </a:extLst>
          </a:blip>
          <a:srcRect l="-216" t="1395" r="-953" b="29782"/>
          <a:stretch/>
        </p:blipFill>
        <p:spPr>
          <a:xfrm>
            <a:off x="3738543" y="3703488"/>
            <a:ext cx="1288962" cy="1226008"/>
          </a:xfrm>
          <a:prstGeom prst="rect">
            <a:avLst/>
          </a:prstGeom>
          <a:solidFill>
            <a:schemeClr val="bg1">
              <a:alpha val="97000"/>
            </a:schemeClr>
          </a:solidFill>
        </p:spPr>
      </p:pic>
      <p:cxnSp>
        <p:nvCxnSpPr>
          <p:cNvPr id="24" name="직선 화살표 연결선 23"/>
          <p:cNvCxnSpPr/>
          <p:nvPr/>
        </p:nvCxnSpPr>
        <p:spPr>
          <a:xfrm>
            <a:off x="3265655" y="4328684"/>
            <a:ext cx="37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017008" y="4328684"/>
            <a:ext cx="37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505482" y="3849407"/>
            <a:ext cx="1475232" cy="965841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D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7001386" y="4288912"/>
            <a:ext cx="538037" cy="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52944" y="411643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/>
              <a:t>D(G(z))</a:t>
            </a:r>
            <a:endParaRPr lang="ko-KR" altLang="en-US" sz="1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092216" y="4872463"/>
            <a:ext cx="108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G(z)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784848" y="3276821"/>
            <a:ext cx="259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Training with real images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784848" y="3634262"/>
            <a:ext cx="259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Training with fake images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43209" y="1986500"/>
            <a:ext cx="7815714" cy="1567319"/>
          </a:xfrm>
          <a:prstGeom prst="roundRect">
            <a:avLst/>
          </a:prstGeom>
          <a:solidFill>
            <a:schemeClr val="bg1">
              <a:alpha val="6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993047" y="4485770"/>
            <a:ext cx="160483" cy="20862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53530" y="4485770"/>
            <a:ext cx="122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/>
                </a:solidFill>
              </a:rPr>
              <a:t>This </a:t>
            </a:r>
            <a:r>
              <a:rPr lang="en-US" altLang="ko-KR" sz="1200" dirty="0">
                <a:solidFill>
                  <a:schemeClr val="accent3"/>
                </a:solidFill>
              </a:rPr>
              <a:t>v</a:t>
            </a:r>
            <a:r>
              <a:rPr lang="en-US" altLang="ko-KR" sz="1200" dirty="0" smtClean="0">
                <a:solidFill>
                  <a:schemeClr val="accent3"/>
                </a:solidFill>
              </a:rPr>
              <a:t>alue should be close to 1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altLang="ko" sz="2800" dirty="0">
                <a:latin typeface="+mj-ea"/>
                <a:cs typeface="Arial"/>
                <a:sym typeface="Arial"/>
              </a:rPr>
              <a:t>Generative Adversarial Networks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26" y="2387310"/>
            <a:ext cx="6963747" cy="5048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552" y="1852110"/>
            <a:ext cx="3440496" cy="325678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8" idx="2"/>
            <a:endCxn id="6" idx="0"/>
          </p:cNvCxnSpPr>
          <p:nvPr/>
        </p:nvCxnSpPr>
        <p:spPr>
          <a:xfrm>
            <a:off x="4573800" y="2177788"/>
            <a:ext cx="0" cy="20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1578279" y="2387310"/>
            <a:ext cx="1275273" cy="50489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116" y="3101727"/>
            <a:ext cx="5014830" cy="1934617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573800" y="2768252"/>
            <a:ext cx="135986" cy="15251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97053" y="2862429"/>
            <a:ext cx="2354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/>
                </a:solidFill>
              </a:rPr>
              <a:t>Maximum when D(x) = 1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7383330" y="2779471"/>
            <a:ext cx="157338" cy="22145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9107" y="3000928"/>
            <a:ext cx="2354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/>
                </a:solidFill>
              </a:rPr>
              <a:t>Maximum when D(G(z)) = 0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637458" y="2400719"/>
            <a:ext cx="49444" cy="2390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792618" y="2418300"/>
            <a:ext cx="240896" cy="13951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64995" y="2140087"/>
            <a:ext cx="2901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/>
                </a:solidFill>
              </a:rPr>
              <a:t>Sample x from real data distribution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0164" y="2167892"/>
            <a:ext cx="3530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/>
                </a:solidFill>
              </a:rPr>
              <a:t>Sample latent code z from Gaussian distribution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altLang="ko" sz="2800" dirty="0">
                <a:latin typeface="+mj-ea"/>
                <a:cs typeface="Arial"/>
                <a:sym typeface="Arial"/>
              </a:rPr>
              <a:t>Generative Adversarial Networks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26" y="2387310"/>
            <a:ext cx="6963747" cy="504895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endCxn id="6" idx="0"/>
          </p:cNvCxnSpPr>
          <p:nvPr/>
        </p:nvCxnSpPr>
        <p:spPr>
          <a:xfrm>
            <a:off x="4573800" y="2177788"/>
            <a:ext cx="0" cy="20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347" y="1849108"/>
            <a:ext cx="5572903" cy="333422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3081403" y="2498246"/>
            <a:ext cx="2054268" cy="21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3081403" y="2498246"/>
            <a:ext cx="2054268" cy="21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1149711" y="2442778"/>
            <a:ext cx="466148" cy="50489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806" y="2947673"/>
            <a:ext cx="5445444" cy="2137234"/>
          </a:xfrm>
          <a:prstGeom prst="rect">
            <a:avLst/>
          </a:prstGeom>
        </p:spPr>
      </p:pic>
      <p:cxnSp>
        <p:nvCxnSpPr>
          <p:cNvPr id="125" name="직선 화살표 연결선 124"/>
          <p:cNvCxnSpPr/>
          <p:nvPr/>
        </p:nvCxnSpPr>
        <p:spPr>
          <a:xfrm>
            <a:off x="7383330" y="2779471"/>
            <a:ext cx="157338" cy="22145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688899" y="3000928"/>
            <a:ext cx="2354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/>
                </a:solidFill>
              </a:rPr>
              <a:t>Maximum when D(G(z)) = 1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1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30" y="1853850"/>
            <a:ext cx="3191320" cy="885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830" y="2863383"/>
            <a:ext cx="3534268" cy="5334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50" y="1855318"/>
            <a:ext cx="4009752" cy="30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" y="1853850"/>
            <a:ext cx="4167496" cy="25954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9030" y="2855935"/>
            <a:ext cx="3785184" cy="951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739" y="1907737"/>
            <a:ext cx="4301047" cy="254152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40247" y="2966999"/>
            <a:ext cx="3778030" cy="840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853850"/>
            <a:ext cx="3980336" cy="30684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776" y="1586250"/>
            <a:ext cx="3736692" cy="33894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03748" y="4496844"/>
            <a:ext cx="2204581" cy="25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66592" y="2006253"/>
            <a:ext cx="2204581" cy="135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3171173" y="1586250"/>
            <a:ext cx="398745" cy="48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94970" y="1143711"/>
            <a:ext cx="2292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Sigmoid(0~1) + </a:t>
            </a:r>
            <a:r>
              <a:rPr lang="en-US" altLang="ko-KR" dirty="0" err="1" smtClean="0"/>
              <a:t>BCELoss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4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Deep Convolutional Generative Adversarial Networks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105" y="2106814"/>
            <a:ext cx="3205809" cy="24829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3326" y="2217107"/>
            <a:ext cx="1791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3x64x64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7" idx="1"/>
          </p:cNvCxnSpPr>
          <p:nvPr/>
        </p:nvCxnSpPr>
        <p:spPr>
          <a:xfrm flipV="1">
            <a:off x="5974914" y="2370996"/>
            <a:ext cx="438412" cy="20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Deep Convolutional Generative Adversarial Networks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22" y="2488885"/>
            <a:ext cx="4010891" cy="14943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613" y="2514760"/>
            <a:ext cx="4750622" cy="807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5433" y="3283490"/>
            <a:ext cx="2893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16 -&gt; 32, </a:t>
            </a:r>
          </a:p>
          <a:p>
            <a:pPr algn="ctr"/>
            <a:r>
              <a:rPr lang="en-US" altLang="ko-KR" dirty="0" smtClean="0"/>
              <a:t>the generator block will double input’s width and height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134" y="4137832"/>
            <a:ext cx="2857899" cy="92405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2580371" y="4456579"/>
            <a:ext cx="300625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0996" y="4308954"/>
            <a:ext cx="1565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</a:t>
            </a:r>
            <a:r>
              <a:rPr lang="en-US" altLang="ko-KR" dirty="0" err="1" smtClean="0"/>
              <a:t>ut_channels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33" y="4056096"/>
            <a:ext cx="2649988" cy="103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Deep Convolutional Generative Adversarial Networks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97" y="2645543"/>
            <a:ext cx="4315784" cy="13252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160" y="2822304"/>
            <a:ext cx="2705478" cy="971686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6313118" y="2645543"/>
            <a:ext cx="375781" cy="34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8949" y="2477160"/>
            <a:ext cx="2228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100 dimensional latent variable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898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Deep Convolutional Generative Adversarial Networks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547806"/>
            <a:ext cx="4205805" cy="139485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837828" y="3474862"/>
            <a:ext cx="829498" cy="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26" y="2035801"/>
            <a:ext cx="2844787" cy="19068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847" y="3942661"/>
            <a:ext cx="2591162" cy="533474"/>
          </a:xfrm>
          <a:prstGeom prst="rect">
            <a:avLst/>
          </a:prstGeom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100175" y="4480532"/>
            <a:ext cx="9407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Helvetica Neue"/>
              </a:rPr>
              <a:t> 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STIXMathJax_Normal-italic"/>
              </a:rPr>
              <a:t>𝛼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STIXMathJax_Main"/>
              </a:rPr>
              <a:t>=0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ea typeface="STIXMathJax_Main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j-lt"/>
                <a:ea typeface="STIXMathJax_Main"/>
              </a:rPr>
              <a:t>-&gt; </a:t>
            </a:r>
            <a:r>
              <a:rPr lang="en-US" altLang="ko-KR" sz="1200" dirty="0" err="1" smtClean="0">
                <a:solidFill>
                  <a:srgbClr val="000000"/>
                </a:solidFill>
                <a:latin typeface="+mj-lt"/>
                <a:ea typeface="STIXMathJax_Main"/>
              </a:rPr>
              <a:t>ReLU</a:t>
            </a:r>
            <a:endParaRPr lang="en-US" altLang="ko-KR" sz="1200" dirty="0" smtClean="0">
              <a:solidFill>
                <a:srgbClr val="000000"/>
              </a:solidFill>
              <a:latin typeface="+mj-lt"/>
              <a:ea typeface="STIXMathJax_Ma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200" dirty="0">
                <a:solidFill>
                  <a:srgbClr val="000000"/>
                </a:solidFill>
                <a:latin typeface="+mj-lt"/>
                <a:ea typeface="Helvetica Neue"/>
              </a:rPr>
              <a:t> </a:t>
            </a:r>
            <a:r>
              <a:rPr lang="ko-KR" altLang="ko-KR" sz="1200" dirty="0">
                <a:solidFill>
                  <a:srgbClr val="000000"/>
                </a:solidFill>
                <a:latin typeface="+mj-lt"/>
                <a:ea typeface="STIXMathJax_Normal-italic"/>
              </a:rPr>
              <a:t>𝛼</a:t>
            </a:r>
            <a:r>
              <a:rPr lang="ko-KR" altLang="ko-KR" sz="1200" dirty="0" smtClean="0">
                <a:solidFill>
                  <a:srgbClr val="000000"/>
                </a:solidFill>
                <a:latin typeface="+mj-lt"/>
                <a:ea typeface="STIXMathJax_Main"/>
              </a:rPr>
              <a:t>=</a:t>
            </a:r>
            <a:r>
              <a:rPr lang="en-US" altLang="ko-KR" sz="1200" dirty="0" smtClean="0">
                <a:solidFill>
                  <a:srgbClr val="000000"/>
                </a:solidFill>
                <a:latin typeface="+mj-lt"/>
                <a:ea typeface="STIXMathJax_Main"/>
              </a:rPr>
              <a:t>1 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ea typeface="STIXMathJax_Main"/>
              </a:rPr>
              <a:t>-&gt; identity function</a:t>
            </a:r>
            <a:r>
              <a:rPr lang="ko-KR" altLang="ko-KR" sz="12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59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2"/>
          </p:nvPr>
        </p:nvSpPr>
        <p:spPr>
          <a:xfrm>
            <a:off x="4759891" y="1599701"/>
            <a:ext cx="4384110" cy="156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700" dirty="0" smtClean="0">
                <a:latin typeface="+mj-ea"/>
                <a:ea typeface="+mj-ea"/>
                <a:cs typeface="Arial"/>
                <a:sym typeface="Arial"/>
              </a:rPr>
              <a:t>17.</a:t>
            </a:r>
            <a:r>
              <a:rPr lang="ko" sz="1700" dirty="0" smtClean="0">
                <a:latin typeface="+mj-ea"/>
                <a:ea typeface="+mj-ea"/>
                <a:cs typeface="Arial"/>
                <a:sym typeface="Arial"/>
              </a:rPr>
              <a:t>1.</a:t>
            </a:r>
            <a:r>
              <a:rPr lang="en-US" altLang="ko" sz="1700" dirty="0" smtClean="0"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altLang="ko" sz="1700" dirty="0" smtClean="0">
                <a:latin typeface="+mj-ea"/>
                <a:ea typeface="+mj-ea"/>
                <a:cs typeface="Arial"/>
                <a:sym typeface="Arial"/>
              </a:rPr>
              <a:t>Generative Adversarial Networks</a:t>
            </a:r>
            <a:endParaRPr lang="en-US" altLang="ko" sz="1700" dirty="0" smtClean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 smtClean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 smtClean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 smtClean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700" dirty="0" smtClean="0">
                <a:latin typeface="+mj-ea"/>
                <a:ea typeface="+mj-ea"/>
                <a:cs typeface="Arial"/>
                <a:sym typeface="Arial"/>
              </a:rPr>
              <a:t>17.2</a:t>
            </a:r>
            <a:r>
              <a:rPr lang="en-US" altLang="ko-KR" sz="1700" dirty="0" smtClean="0">
                <a:latin typeface="+mj-ea"/>
                <a:ea typeface="+mj-ea"/>
                <a:cs typeface="Arial"/>
                <a:sym typeface="Arial"/>
              </a:rPr>
              <a:t>. </a:t>
            </a:r>
            <a:r>
              <a:rPr lang="en-US" altLang="ko-KR" sz="1700" dirty="0" smtClean="0">
                <a:latin typeface="+mj-ea"/>
                <a:ea typeface="+mj-ea"/>
                <a:cs typeface="Arial"/>
                <a:sym typeface="Arial"/>
              </a:rPr>
              <a:t>Deep Convolutional </a:t>
            </a: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700" dirty="0" smtClean="0">
                <a:latin typeface="+mj-ea"/>
                <a:ea typeface="+mj-ea"/>
                <a:cs typeface="Arial"/>
                <a:sym typeface="Arial"/>
              </a:rPr>
              <a:t>Generative Adversarial Networks</a:t>
            </a:r>
            <a:endParaRPr lang="en-US" altLang="ko-KR" sz="1700" dirty="0" smtClean="0"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Deep Convolutional Generative Adversarial Networks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363243"/>
            <a:ext cx="3000794" cy="943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976" y="2444216"/>
            <a:ext cx="4658375" cy="781159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3" idx="3"/>
            <a:endCxn id="5" idx="1"/>
          </p:cNvCxnSpPr>
          <p:nvPr/>
        </p:nvCxnSpPr>
        <p:spPr>
          <a:xfrm flipV="1">
            <a:off x="3730244" y="2834796"/>
            <a:ext cx="5167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07" y="3431610"/>
            <a:ext cx="4676532" cy="12768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252" y="3655622"/>
            <a:ext cx="249589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Deep Convolutional Generative Adversarial Networks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6" y="2074102"/>
            <a:ext cx="4424361" cy="205013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16904" y="2482242"/>
            <a:ext cx="2204581" cy="135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1199"/>
          <a:stretch/>
        </p:blipFill>
        <p:spPr>
          <a:xfrm>
            <a:off x="4573800" y="1891430"/>
            <a:ext cx="3994003" cy="309564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29450" y="3235388"/>
            <a:ext cx="3491821" cy="39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60307" y="2838228"/>
            <a:ext cx="3491821" cy="39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Deep Convolutional Generative Adversarial Networks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69" y="1758067"/>
            <a:ext cx="3593584" cy="312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smtClean="0">
                <a:latin typeface="+mj-ea"/>
                <a:ea typeface="+mj-ea"/>
              </a:rPr>
              <a:t>Discriminative vs Generative model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3198" y="4192008"/>
            <a:ext cx="4001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Unsupervised 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1850" y="4192008"/>
            <a:ext cx="4001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Prediction, </a:t>
            </a:r>
            <a:r>
              <a:rPr lang="en-US" altLang="ko-KR" dirty="0"/>
              <a:t>decision boundary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r="51280"/>
          <a:stretch/>
        </p:blipFill>
        <p:spPr>
          <a:xfrm>
            <a:off x="1434846" y="1897216"/>
            <a:ext cx="2076450" cy="22514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50919" t="542" r="361" b="-542"/>
          <a:stretch/>
        </p:blipFill>
        <p:spPr>
          <a:xfrm>
            <a:off x="5147310" y="1897216"/>
            <a:ext cx="2076450" cy="2251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smtClean="0">
                <a:latin typeface="+mj-ea"/>
                <a:ea typeface="+mj-ea"/>
              </a:rPr>
              <a:t>Discriminative vs Generative model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19" t="638" r="49158" b="-638"/>
          <a:stretch/>
        </p:blipFill>
        <p:spPr>
          <a:xfrm>
            <a:off x="1337093" y="2137978"/>
            <a:ext cx="2626599" cy="22267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778" y="2505072"/>
            <a:ext cx="3124855" cy="169545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4433862" y="3352800"/>
            <a:ext cx="430746" cy="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2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altLang="ko" sz="2800" dirty="0">
                <a:latin typeface="+mj-ea"/>
                <a:cs typeface="Arial"/>
                <a:sym typeface="Arial"/>
              </a:rPr>
              <a:t>Generative Adversarial Networks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91" y="1853850"/>
            <a:ext cx="5914399" cy="29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altLang="ko" sz="2800" dirty="0">
                <a:latin typeface="+mj-ea"/>
                <a:cs typeface="Arial"/>
                <a:sym typeface="Arial"/>
              </a:rPr>
              <a:t>Generative Adversarial Networks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180" y="2073272"/>
            <a:ext cx="5931239" cy="25600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01568" y="2462784"/>
            <a:ext cx="2279904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15184" y="3511296"/>
            <a:ext cx="2279904" cy="475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altLang="ko" sz="2800" dirty="0">
                <a:latin typeface="+mj-ea"/>
                <a:cs typeface="Arial"/>
                <a:sym typeface="Arial"/>
              </a:rPr>
              <a:t>Generative Adversarial Networks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2216" y="4872463"/>
            <a:ext cx="108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G(z)</a:t>
            </a:r>
            <a:endParaRPr lang="ko-KR" altLang="en-US" sz="1600" b="1" dirty="0"/>
          </a:p>
        </p:txBody>
      </p:sp>
      <p:grpSp>
        <p:nvGrpSpPr>
          <p:cNvPr id="31" name="그룹 30"/>
          <p:cNvGrpSpPr/>
          <p:nvPr/>
        </p:nvGrpSpPr>
        <p:grpSpPr>
          <a:xfrm>
            <a:off x="986757" y="1977539"/>
            <a:ext cx="8394987" cy="2951957"/>
            <a:chOff x="986757" y="1977539"/>
            <a:chExt cx="8394987" cy="295195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-216" t="1395" r="-953" b="29782"/>
            <a:stretch/>
          </p:blipFill>
          <p:spPr>
            <a:xfrm>
              <a:off x="1708681" y="1977539"/>
              <a:ext cx="1288962" cy="131697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94560" y="3233553"/>
              <a:ext cx="1085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x</a:t>
              </a:r>
              <a:endParaRPr lang="ko-KR" altLang="en-US" sz="2000" b="1" dirty="0"/>
            </a:p>
          </p:txBody>
        </p:sp>
        <p:cxnSp>
          <p:nvCxnSpPr>
            <p:cNvPr id="9" name="직선 화살표 연결선 8"/>
            <p:cNvCxnSpPr>
              <a:stCxn id="2" idx="3"/>
            </p:cNvCxnSpPr>
            <p:nvPr/>
          </p:nvCxnSpPr>
          <p:spPr>
            <a:xfrm flipV="1">
              <a:off x="2997643" y="2633472"/>
              <a:ext cx="538037" cy="2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9"/>
            <p:cNvSpPr/>
            <p:nvPr/>
          </p:nvSpPr>
          <p:spPr>
            <a:xfrm>
              <a:off x="3645408" y="2150551"/>
              <a:ext cx="1475232" cy="965841"/>
            </a:xfrm>
            <a:prstGeom prst="round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2"/>
                  </a:solidFill>
                </a:rPr>
                <a:t>D</a:t>
              </a:r>
              <a:endParaRPr lang="ko-KR" altLang="en-US" sz="2400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5230368" y="2630917"/>
              <a:ext cx="538037" cy="2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78133" y="2470635"/>
              <a:ext cx="1060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smtClean="0"/>
                <a:t>D(x)</a:t>
              </a:r>
              <a:endParaRPr lang="ko-KR" altLang="en-US" sz="1800" b="1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87552" y="3597087"/>
              <a:ext cx="7626096" cy="36576"/>
            </a:xfrm>
            <a:prstGeom prst="line">
              <a:avLst/>
            </a:prstGeom>
            <a:ln w="63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86757" y="4128630"/>
              <a:ext cx="1085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z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304544" y="4328685"/>
              <a:ext cx="3797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1708681" y="3845764"/>
              <a:ext cx="1475232" cy="96584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2"/>
                  </a:solidFill>
                </a:rPr>
                <a:t>G</a:t>
              </a:r>
              <a:endParaRPr lang="ko-KR" altLang="en-US" sz="2400" b="1" dirty="0">
                <a:solidFill>
                  <a:schemeClr val="bg2"/>
                </a:solidFill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Marker/>
                      </a14:imgEffect>
                      <a14:imgEffect>
                        <a14:brightnessContrast bright="-7000"/>
                      </a14:imgEffect>
                    </a14:imgLayer>
                  </a14:imgProps>
                </a:ext>
              </a:extLst>
            </a:blip>
            <a:srcRect l="-216" t="1395" r="-953" b="29782"/>
            <a:stretch/>
          </p:blipFill>
          <p:spPr>
            <a:xfrm>
              <a:off x="3738543" y="3703488"/>
              <a:ext cx="1288962" cy="1226008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</p:spPr>
        </p:pic>
        <p:cxnSp>
          <p:nvCxnSpPr>
            <p:cNvPr id="24" name="직선 화살표 연결선 23"/>
            <p:cNvCxnSpPr/>
            <p:nvPr/>
          </p:nvCxnSpPr>
          <p:spPr>
            <a:xfrm>
              <a:off x="3265655" y="4328684"/>
              <a:ext cx="3797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5017008" y="4328684"/>
              <a:ext cx="3797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모서리가 둥근 직사각형 25"/>
            <p:cNvSpPr/>
            <p:nvPr/>
          </p:nvSpPr>
          <p:spPr>
            <a:xfrm>
              <a:off x="5505482" y="3849407"/>
              <a:ext cx="1475232" cy="965841"/>
            </a:xfrm>
            <a:prstGeom prst="round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2"/>
                  </a:solidFill>
                </a:rPr>
                <a:t>D</a:t>
              </a:r>
              <a:endParaRPr lang="ko-KR" altLang="en-US" sz="2400" b="1" dirty="0">
                <a:solidFill>
                  <a:schemeClr val="bg2"/>
                </a:solidFill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V="1">
              <a:off x="7001386" y="4288912"/>
              <a:ext cx="538037" cy="2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552944" y="4116438"/>
              <a:ext cx="1060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smtClean="0"/>
                <a:t>D(G(z))</a:t>
              </a:r>
              <a:endParaRPr lang="ko-KR" altLang="en-US" sz="18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84848" y="3276821"/>
              <a:ext cx="2596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Training with real images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84848" y="3634262"/>
              <a:ext cx="2596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Training with fake images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91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altLang="ko" sz="2800" dirty="0">
                <a:latin typeface="+mj-ea"/>
                <a:cs typeface="Arial"/>
                <a:sym typeface="Arial"/>
              </a:rPr>
              <a:t>Generative Adversarial Networks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-216" t="1395" r="-953" b="29782"/>
          <a:stretch/>
        </p:blipFill>
        <p:spPr>
          <a:xfrm>
            <a:off x="1708681" y="1977539"/>
            <a:ext cx="1288962" cy="1316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4560" y="3233553"/>
            <a:ext cx="1085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x</a:t>
            </a:r>
            <a:endParaRPr lang="ko-KR" altLang="en-US" sz="2000" b="1" dirty="0"/>
          </a:p>
        </p:txBody>
      </p:sp>
      <p:cxnSp>
        <p:nvCxnSpPr>
          <p:cNvPr id="9" name="직선 화살표 연결선 8"/>
          <p:cNvCxnSpPr>
            <a:stCxn id="2" idx="3"/>
          </p:cNvCxnSpPr>
          <p:nvPr/>
        </p:nvCxnSpPr>
        <p:spPr>
          <a:xfrm flipV="1">
            <a:off x="2997643" y="2633472"/>
            <a:ext cx="538037" cy="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645408" y="2150551"/>
            <a:ext cx="1475232" cy="965841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D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230368" y="2630917"/>
            <a:ext cx="538037" cy="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78133" y="2470635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/>
              <a:t>D(x)</a:t>
            </a:r>
            <a:endParaRPr lang="ko-KR" altLang="en-US" sz="1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987552" y="3597087"/>
            <a:ext cx="7626096" cy="36576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6757" y="4128630"/>
            <a:ext cx="1085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z</a:t>
            </a:r>
            <a:endParaRPr lang="ko-KR" altLang="en-US" sz="20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304544" y="4328685"/>
            <a:ext cx="37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708681" y="3845764"/>
            <a:ext cx="1475232" cy="9658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2"/>
                </a:solidFill>
              </a:rPr>
              <a:t>G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  <a14:imgEffect>
                      <a14:brightnessContrast bright="-7000"/>
                    </a14:imgEffect>
                  </a14:imgLayer>
                </a14:imgProps>
              </a:ext>
            </a:extLst>
          </a:blip>
          <a:srcRect l="-216" t="1395" r="-953" b="29782"/>
          <a:stretch/>
        </p:blipFill>
        <p:spPr>
          <a:xfrm>
            <a:off x="3738543" y="3703488"/>
            <a:ext cx="1288962" cy="1226008"/>
          </a:xfrm>
          <a:prstGeom prst="rect">
            <a:avLst/>
          </a:prstGeom>
          <a:solidFill>
            <a:schemeClr val="bg1">
              <a:alpha val="97000"/>
            </a:schemeClr>
          </a:solidFill>
        </p:spPr>
      </p:pic>
      <p:cxnSp>
        <p:nvCxnSpPr>
          <p:cNvPr id="24" name="직선 화살표 연결선 23"/>
          <p:cNvCxnSpPr/>
          <p:nvPr/>
        </p:nvCxnSpPr>
        <p:spPr>
          <a:xfrm>
            <a:off x="3265655" y="4328684"/>
            <a:ext cx="37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017008" y="4328684"/>
            <a:ext cx="37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505482" y="3849407"/>
            <a:ext cx="1475232" cy="965841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D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7001386" y="4288912"/>
            <a:ext cx="538037" cy="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52944" y="411643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/>
              <a:t>D(G(z))</a:t>
            </a:r>
            <a:endParaRPr lang="ko-KR" altLang="en-US" sz="1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092216" y="4872463"/>
            <a:ext cx="108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G(z)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784848" y="3276821"/>
            <a:ext cx="259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Training with real images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784848" y="3634262"/>
            <a:ext cx="259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Training with fake images</a:t>
            </a:r>
            <a:endParaRPr lang="ko-KR" altLang="en-US" sz="1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85524" y="3676931"/>
            <a:ext cx="7815714" cy="1466570"/>
          </a:xfrm>
          <a:prstGeom prst="roundRect">
            <a:avLst/>
          </a:prstGeom>
          <a:solidFill>
            <a:schemeClr val="bg1">
              <a:alpha val="6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1" idx="0"/>
          </p:cNvCxnSpPr>
          <p:nvPr/>
        </p:nvCxnSpPr>
        <p:spPr>
          <a:xfrm flipV="1">
            <a:off x="6408485" y="1977539"/>
            <a:ext cx="376363" cy="49309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84848" y="1768910"/>
            <a:ext cx="122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/>
                </a:solidFill>
              </a:rPr>
              <a:t>This </a:t>
            </a:r>
            <a:r>
              <a:rPr lang="en-US" altLang="ko-KR" sz="1200" dirty="0">
                <a:solidFill>
                  <a:schemeClr val="accent3"/>
                </a:solidFill>
              </a:rPr>
              <a:t>v</a:t>
            </a:r>
            <a:r>
              <a:rPr lang="en-US" altLang="ko-KR" sz="1200" dirty="0" smtClean="0">
                <a:solidFill>
                  <a:schemeClr val="accent3"/>
                </a:solidFill>
              </a:rPr>
              <a:t>alue should be close to 1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altLang="ko" sz="2800" dirty="0">
                <a:latin typeface="+mj-ea"/>
                <a:cs typeface="Arial"/>
                <a:sym typeface="Arial"/>
              </a:rPr>
              <a:t>Generative Adversarial Networks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4848" y="3276821"/>
            <a:ext cx="259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Training with real images</a:t>
            </a:r>
            <a:endParaRPr lang="ko-KR" altLang="en-US" sz="1200" dirty="0"/>
          </a:p>
        </p:txBody>
      </p:sp>
      <p:grpSp>
        <p:nvGrpSpPr>
          <p:cNvPr id="4" name="그룹 3"/>
          <p:cNvGrpSpPr/>
          <p:nvPr/>
        </p:nvGrpSpPr>
        <p:grpSpPr>
          <a:xfrm>
            <a:off x="691209" y="1977539"/>
            <a:ext cx="8690535" cy="3233478"/>
            <a:chOff x="691209" y="1977539"/>
            <a:chExt cx="8690535" cy="323347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-216" t="1395" r="-953" b="29782"/>
            <a:stretch/>
          </p:blipFill>
          <p:spPr>
            <a:xfrm>
              <a:off x="1708681" y="1977539"/>
              <a:ext cx="1288962" cy="131697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94560" y="3233553"/>
              <a:ext cx="1085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x</a:t>
              </a:r>
              <a:endParaRPr lang="ko-KR" altLang="en-US" sz="2000" b="1" dirty="0"/>
            </a:p>
          </p:txBody>
        </p:sp>
        <p:cxnSp>
          <p:nvCxnSpPr>
            <p:cNvPr id="9" name="직선 화살표 연결선 8"/>
            <p:cNvCxnSpPr>
              <a:stCxn id="2" idx="3"/>
            </p:cNvCxnSpPr>
            <p:nvPr/>
          </p:nvCxnSpPr>
          <p:spPr>
            <a:xfrm flipV="1">
              <a:off x="2997643" y="2633472"/>
              <a:ext cx="538037" cy="2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9"/>
            <p:cNvSpPr/>
            <p:nvPr/>
          </p:nvSpPr>
          <p:spPr>
            <a:xfrm>
              <a:off x="3645408" y="2150551"/>
              <a:ext cx="1475232" cy="965841"/>
            </a:xfrm>
            <a:prstGeom prst="round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2"/>
                  </a:solidFill>
                </a:rPr>
                <a:t>D</a:t>
              </a:r>
              <a:endParaRPr lang="ko-KR" altLang="en-US" sz="2400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5230368" y="2630917"/>
              <a:ext cx="538037" cy="2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78133" y="2470635"/>
              <a:ext cx="1060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smtClean="0"/>
                <a:t>D(x)</a:t>
              </a:r>
              <a:endParaRPr lang="ko-KR" altLang="en-US" sz="1800" b="1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87552" y="3597087"/>
              <a:ext cx="7626096" cy="36576"/>
            </a:xfrm>
            <a:prstGeom prst="line">
              <a:avLst/>
            </a:prstGeom>
            <a:ln w="63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86757" y="4128630"/>
              <a:ext cx="1085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z</a:t>
              </a:r>
              <a:endParaRPr lang="ko-KR" altLang="en-US" sz="20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304544" y="4328685"/>
              <a:ext cx="3797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1708681" y="3845764"/>
              <a:ext cx="1475232" cy="96584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2"/>
                  </a:solidFill>
                </a:rPr>
                <a:t>G</a:t>
              </a:r>
              <a:endParaRPr lang="ko-KR" altLang="en-US" sz="2400" b="1" dirty="0">
                <a:solidFill>
                  <a:schemeClr val="bg2"/>
                </a:solidFill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Marker/>
                      </a14:imgEffect>
                      <a14:imgEffect>
                        <a14:brightnessContrast bright="-7000"/>
                      </a14:imgEffect>
                    </a14:imgLayer>
                  </a14:imgProps>
                </a:ext>
              </a:extLst>
            </a:blip>
            <a:srcRect l="-216" t="1395" r="-953" b="29782"/>
            <a:stretch/>
          </p:blipFill>
          <p:spPr>
            <a:xfrm>
              <a:off x="3738543" y="3703488"/>
              <a:ext cx="1288962" cy="1226008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</p:spPr>
        </p:pic>
        <p:cxnSp>
          <p:nvCxnSpPr>
            <p:cNvPr id="24" name="직선 화살표 연결선 23"/>
            <p:cNvCxnSpPr/>
            <p:nvPr/>
          </p:nvCxnSpPr>
          <p:spPr>
            <a:xfrm>
              <a:off x="3265655" y="4328684"/>
              <a:ext cx="3797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5017008" y="4328684"/>
              <a:ext cx="3797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모서리가 둥근 직사각형 25"/>
            <p:cNvSpPr/>
            <p:nvPr/>
          </p:nvSpPr>
          <p:spPr>
            <a:xfrm>
              <a:off x="5505482" y="3849407"/>
              <a:ext cx="1475232" cy="965841"/>
            </a:xfrm>
            <a:prstGeom prst="round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2"/>
                  </a:solidFill>
                </a:rPr>
                <a:t>D</a:t>
              </a:r>
              <a:endParaRPr lang="ko-KR" altLang="en-US" sz="2400" b="1" dirty="0">
                <a:solidFill>
                  <a:schemeClr val="bg2"/>
                </a:solidFill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V="1">
              <a:off x="7001386" y="4288912"/>
              <a:ext cx="538037" cy="2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552944" y="4116438"/>
              <a:ext cx="1060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smtClean="0"/>
                <a:t>D(G(z))</a:t>
              </a:r>
              <a:endParaRPr lang="ko-KR" altLang="en-US" sz="1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216" y="4872463"/>
              <a:ext cx="1085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G(z)</a:t>
              </a:r>
              <a:endParaRPr lang="ko-KR" altLang="en-US" sz="16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84848" y="3634262"/>
              <a:ext cx="2596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Training with fake images</a:t>
              </a:r>
              <a:endParaRPr lang="ko-KR" altLang="en-US" sz="1200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943209" y="1986500"/>
              <a:ext cx="7815714" cy="1567319"/>
            </a:xfrm>
            <a:prstGeom prst="roundRect">
              <a:avLst/>
            </a:prstGeom>
            <a:solidFill>
              <a:schemeClr val="bg1">
                <a:alpha val="69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91209" y="3703488"/>
              <a:ext cx="3026662" cy="1417077"/>
            </a:xfrm>
            <a:prstGeom prst="roundRect">
              <a:avLst/>
            </a:prstGeom>
            <a:solidFill>
              <a:schemeClr val="bg1">
                <a:alpha val="69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7993047" y="4485770"/>
              <a:ext cx="160483" cy="208629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8153530" y="4485770"/>
            <a:ext cx="122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/>
                </a:solidFill>
              </a:rPr>
              <a:t>This </a:t>
            </a:r>
            <a:r>
              <a:rPr lang="en-US" altLang="ko-KR" sz="1200" dirty="0">
                <a:solidFill>
                  <a:schemeClr val="accent3"/>
                </a:solidFill>
              </a:rPr>
              <a:t>v</a:t>
            </a:r>
            <a:r>
              <a:rPr lang="en-US" altLang="ko-KR" sz="1200" dirty="0" smtClean="0">
                <a:solidFill>
                  <a:schemeClr val="accent3"/>
                </a:solidFill>
              </a:rPr>
              <a:t>alue should be close to 0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5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679</Words>
  <Application>Microsoft Office PowerPoint</Application>
  <PresentationFormat>화면 슬라이드 쇼(16:9)</PresentationFormat>
  <Paragraphs>130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Lato</vt:lpstr>
      <vt:lpstr>맑은 고딕</vt:lpstr>
      <vt:lpstr>STIXMathJax_Normal-italic</vt:lpstr>
      <vt:lpstr>Raleway</vt:lpstr>
      <vt:lpstr>Helvetica Neue</vt:lpstr>
      <vt:lpstr>Arial</vt:lpstr>
      <vt:lpstr>STIXMathJax_Main</vt:lpstr>
      <vt:lpstr>맑은 고딕</vt:lpstr>
      <vt:lpstr>Streamline</vt:lpstr>
      <vt:lpstr>Dive into Deep Learning : 17. Generative Adversarial Networks</vt:lpstr>
      <vt:lpstr>Index</vt:lpstr>
      <vt:lpstr>Discriminative vs Generative model</vt:lpstr>
      <vt:lpstr>Discriminative vs Generative model</vt:lpstr>
      <vt:lpstr>Generative Adversarial Networks</vt:lpstr>
      <vt:lpstr>Generative Adversarial Networks</vt:lpstr>
      <vt:lpstr>Generative Adversarial Networks</vt:lpstr>
      <vt:lpstr>Generative Adversarial Networks</vt:lpstr>
      <vt:lpstr>Generative Adversarial Networks</vt:lpstr>
      <vt:lpstr>Generative Adversarial Networks</vt:lpstr>
      <vt:lpstr>Generative Adversarial Networks</vt:lpstr>
      <vt:lpstr>Generative Adversarial Networks</vt:lpstr>
      <vt:lpstr>Code</vt:lpstr>
      <vt:lpstr>Code</vt:lpstr>
      <vt:lpstr>Code</vt:lpstr>
      <vt:lpstr>Deep Convolutional Generative Adversarial Networks </vt:lpstr>
      <vt:lpstr>Deep Convolutional Generative Adversarial Networks </vt:lpstr>
      <vt:lpstr>Deep Convolutional Generative Adversarial Networks </vt:lpstr>
      <vt:lpstr>Deep Convolutional Generative Adversarial Networks </vt:lpstr>
      <vt:lpstr>Deep Convolutional Generative Adversarial Networks </vt:lpstr>
      <vt:lpstr>Deep Convolutional Generative Adversarial Networks </vt:lpstr>
      <vt:lpstr>Deep Convolutional Generative Adversarial Networks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리뷰 :Deep Learning Techniques for Medical Image Segmentation</dc:title>
  <dc:creator>PC00</dc:creator>
  <cp:lastModifiedBy>Windows 사용자</cp:lastModifiedBy>
  <cp:revision>81</cp:revision>
  <dcterms:modified xsi:type="dcterms:W3CDTF">2022-02-25T05:17:48Z</dcterms:modified>
</cp:coreProperties>
</file>