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58" r:id="rId5"/>
    <p:sldId id="260" r:id="rId6"/>
    <p:sldId id="270" r:id="rId7"/>
    <p:sldId id="259" r:id="rId8"/>
    <p:sldId id="261" r:id="rId9"/>
    <p:sldId id="266" r:id="rId10"/>
    <p:sldId id="268" r:id="rId11"/>
    <p:sldId id="269" r:id="rId12"/>
    <p:sldId id="271" r:id="rId13"/>
    <p:sldId id="263" r:id="rId14"/>
    <p:sldId id="262" r:id="rId15"/>
    <p:sldId id="265" r:id="rId16"/>
    <p:sldId id="272" r:id="rId17"/>
    <p:sldId id="273" r:id="rId18"/>
    <p:sldId id="275" r:id="rId19"/>
    <p:sldId id="276" r:id="rId20"/>
    <p:sldId id="277" r:id="rId21"/>
    <p:sldId id="279" r:id="rId22"/>
    <p:sldId id="274" r:id="rId23"/>
    <p:sldId id="280" r:id="rId24"/>
    <p:sldId id="281" r:id="rId25"/>
    <p:sldId id="283" r:id="rId26"/>
    <p:sldId id="282" r:id="rId27"/>
    <p:sldId id="284" r:id="rId28"/>
    <p:sldId id="285" r:id="rId29"/>
    <p:sldId id="286" r:id="rId30"/>
  </p:sldIdLst>
  <p:sldSz cx="9144000" cy="5143500" type="screen16x9"/>
  <p:notesSz cx="6858000" cy="9144000"/>
  <p:embeddedFontLst>
    <p:embeddedFont>
      <p:font typeface="Lato" panose="020B0600000101010101" charset="0"/>
      <p:regular r:id="rId32"/>
      <p:bold r:id="rId33"/>
      <p:italic r:id="rId34"/>
      <p:boldItalic r:id="rId35"/>
    </p:embeddedFont>
    <p:embeddedFont>
      <p:font typeface="Raleway" panose="020B0600000101010101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VrDaQaF5YCG6B40SqAZN+rS+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70711" autoAdjust="0"/>
  </p:normalViewPr>
  <p:slideViewPr>
    <p:cSldViewPr snapToGrid="0">
      <p:cViewPr>
        <p:scale>
          <a:sx n="100" d="100"/>
          <a:sy n="100" d="100"/>
        </p:scale>
        <p:origin x="1548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465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836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387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각 레이어 끼리 </a:t>
            </a:r>
            <a:r>
              <a:rPr lang="en-US" altLang="ko-KR" dirty="0" smtClean="0"/>
              <a:t>covariate shift</a:t>
            </a:r>
            <a:r>
              <a:rPr lang="ko-KR" altLang="en-US" dirty="0" smtClean="0"/>
              <a:t>가 발생하며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레이어가 깊어질 수록 </a:t>
            </a:r>
            <a:r>
              <a:rPr lang="en-US" altLang="ko-KR" dirty="0" err="1" smtClean="0"/>
              <a:t>distributio</a:t>
            </a:r>
            <a:r>
              <a:rPr lang="ko-KR" altLang="en-US" dirty="0" smtClean="0"/>
              <a:t>이 더 크게 발생한다는 점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그래서 원 논문에서는 </a:t>
            </a:r>
            <a:r>
              <a:rPr lang="en-US" altLang="ko-KR" dirty="0" smtClean="0"/>
              <a:t>internal covariate shift</a:t>
            </a:r>
            <a:r>
              <a:rPr lang="ko-KR" altLang="en-US" dirty="0" smtClean="0"/>
              <a:t>를 해결하기 위해서 각 </a:t>
            </a:r>
            <a:r>
              <a:rPr lang="ko-KR" altLang="en-US" dirty="0" err="1" smtClean="0"/>
              <a:t>레이어마다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batch normalization</a:t>
            </a:r>
            <a:r>
              <a:rPr lang="ko-KR" altLang="en-US" dirty="0" smtClean="0"/>
              <a:t>을 수행한다고 함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 smtClean="0"/>
              <a:t>세타</a:t>
            </a:r>
            <a:r>
              <a:rPr lang="ko-KR" altLang="en-US" dirty="0" smtClean="0"/>
              <a:t> 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세타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라고 뒀을 때 </a:t>
            </a:r>
            <a:r>
              <a:rPr lang="ko-KR" altLang="en-US" dirty="0" err="1" smtClean="0"/>
              <a:t>세타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업데이트 됨에 따라 뒤쪽에 있는 </a:t>
            </a:r>
            <a:r>
              <a:rPr lang="en-US" altLang="ko-KR" dirty="0" smtClean="0"/>
              <a:t>hidden layer</a:t>
            </a:r>
            <a:r>
              <a:rPr lang="ko-KR" altLang="en-US" dirty="0" smtClean="0"/>
              <a:t>들의 입력 분포가 변경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ko-KR" altLang="en-US" dirty="0" err="1" smtClean="0"/>
              <a:t>세타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입장에서는 매번 입력 분포가 바뀌는 것과 동일하며 레이어가 깊을수록 심화될 수 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548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STANDARD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BATCH</a:t>
            </a:r>
            <a:r>
              <a:rPr lang="en-US" altLang="ko-KR" baseline="0" dirty="0" smtClean="0"/>
              <a:t> NORM</a:t>
            </a:r>
            <a:r>
              <a:rPr lang="ko-KR" altLang="en-US" baseline="0" dirty="0" smtClean="0"/>
              <a:t>을 거치지 않은 </a:t>
            </a:r>
            <a:r>
              <a:rPr lang="en-US" altLang="ko-KR" baseline="0" dirty="0" smtClean="0"/>
              <a:t>VGG network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다음은 </a:t>
            </a:r>
            <a:r>
              <a:rPr lang="en-US" altLang="ko-KR" baseline="0" dirty="0" smtClean="0"/>
              <a:t>standard</a:t>
            </a:r>
            <a:r>
              <a:rPr lang="ko-KR" altLang="en-US" baseline="0" dirty="0" smtClean="0"/>
              <a:t>에 </a:t>
            </a:r>
            <a:r>
              <a:rPr lang="en-US" altLang="ko-KR" baseline="0" dirty="0" err="1" smtClean="0"/>
              <a:t>batchNorm</a:t>
            </a:r>
            <a:r>
              <a:rPr lang="ko-KR" altLang="en-US" baseline="0" dirty="0" smtClean="0"/>
              <a:t>을 거친 경우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다음은 </a:t>
            </a:r>
            <a:r>
              <a:rPr lang="en-US" altLang="ko-KR" baseline="0" dirty="0" err="1" smtClean="0"/>
              <a:t>standard+batchnorm</a:t>
            </a:r>
            <a:r>
              <a:rPr lang="ko-KR" altLang="en-US" baseline="0" dirty="0" smtClean="0"/>
              <a:t>에다가 </a:t>
            </a:r>
            <a:r>
              <a:rPr lang="en-US" altLang="ko-KR" baseline="0" dirty="0" err="1" smtClean="0"/>
              <a:t>batchnorm</a:t>
            </a:r>
            <a:r>
              <a:rPr lang="ko-KR" altLang="en-US" baseline="0" dirty="0" smtClean="0"/>
              <a:t>을 거치고 일부러 </a:t>
            </a:r>
            <a:r>
              <a:rPr lang="en-US" altLang="ko-KR" baseline="0" dirty="0" smtClean="0"/>
              <a:t>covariate shift</a:t>
            </a:r>
            <a:r>
              <a:rPr lang="ko-KR" altLang="en-US" baseline="0" dirty="0" smtClean="0"/>
              <a:t>를 추가한 </a:t>
            </a:r>
            <a:r>
              <a:rPr lang="en-US" altLang="ko-KR" baseline="0" dirty="0" smtClean="0"/>
              <a:t>case</a:t>
            </a:r>
            <a:r>
              <a:rPr lang="ko-KR" altLang="en-US" baseline="0" dirty="0" smtClean="0"/>
              <a:t>를 의미함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일반네트워크와 비교해서 엄청난 </a:t>
            </a:r>
            <a:r>
              <a:rPr lang="en-US" altLang="ko-KR" baseline="0" dirty="0" smtClean="0"/>
              <a:t>internal covariate shift</a:t>
            </a:r>
            <a:r>
              <a:rPr lang="ko-KR" altLang="en-US" baseline="0" dirty="0" smtClean="0"/>
              <a:t>가 발생했음에도 일반 네트워크보다 성능 향상이 이루어진 것을 확인할 수 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standard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bn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비교했을때도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ics</a:t>
            </a:r>
            <a:r>
              <a:rPr lang="ko-KR" altLang="en-US" baseline="0" dirty="0" smtClean="0"/>
              <a:t>가 감소되는지 불명확함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ics</a:t>
            </a:r>
            <a:r>
              <a:rPr lang="ko-KR" altLang="en-US" baseline="0" dirty="0" smtClean="0"/>
              <a:t>가 감소된다고 해서 성능향상이 </a:t>
            </a:r>
            <a:r>
              <a:rPr lang="ko-KR" altLang="en-US" baseline="0" dirty="0" err="1" smtClean="0"/>
              <a:t>되는것이</a:t>
            </a:r>
            <a:r>
              <a:rPr lang="ko-KR" altLang="en-US" baseline="0" dirty="0" smtClean="0"/>
              <a:t> 불명확하며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bn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거쳤을때에도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ics</a:t>
            </a:r>
            <a:r>
              <a:rPr lang="ko-KR" altLang="en-US" baseline="0" dirty="0" smtClean="0"/>
              <a:t>가 감소한다고 보기 어려움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48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 smtClean="0"/>
              <a:t>왼쪽과 같은 </a:t>
            </a:r>
            <a:r>
              <a:rPr lang="en-US" altLang="ko-KR" dirty="0" smtClean="0"/>
              <a:t>Non nested function 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F3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F1</a:t>
            </a:r>
            <a:r>
              <a:rPr lang="ko-KR" altLang="en-US" dirty="0" smtClean="0"/>
              <a:t>보다 가까움</a:t>
            </a:r>
            <a:endParaRPr lang="en-US" altLang="ko-KR" dirty="0" smtClean="0"/>
          </a:p>
          <a:p>
            <a:pPr marL="158750" indent="0">
              <a:buNone/>
            </a:pPr>
            <a:r>
              <a:rPr lang="en-US" altLang="ko-KR" dirty="0" smtClean="0"/>
              <a:t>BUT F6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F3</a:t>
            </a:r>
            <a:r>
              <a:rPr lang="ko-KR" altLang="en-US" dirty="0" smtClean="0"/>
              <a:t>가 더 가까움</a:t>
            </a:r>
            <a:endParaRPr lang="en-US" altLang="ko-KR" dirty="0" smtClean="0"/>
          </a:p>
          <a:p>
            <a:pPr marL="158750" indent="0">
              <a:buNone/>
            </a:pPr>
            <a:r>
              <a:rPr lang="ko-KR" altLang="en-US" dirty="0" smtClean="0"/>
              <a:t>즉</a:t>
            </a:r>
            <a:r>
              <a:rPr lang="ko-KR" altLang="en-US" baseline="0" dirty="0" smtClean="0"/>
              <a:t> 복잡도를 </a:t>
            </a:r>
            <a:r>
              <a:rPr lang="ko-KR" altLang="en-US" baseline="0" dirty="0" err="1" smtClean="0"/>
              <a:t>높인다고해서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</a:t>
            </a:r>
            <a:r>
              <a:rPr lang="ko-KR" altLang="en-US" baseline="0" dirty="0" smtClean="0"/>
              <a:t>* 에 가까워진다는 보장이 없음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개별적으로 동작</a:t>
            </a:r>
            <a:endParaRPr lang="en-US" altLang="ko-KR" dirty="0" smtClean="0"/>
          </a:p>
          <a:p>
            <a:pPr marL="158750" indent="0">
              <a:buNone/>
            </a:pPr>
            <a:endParaRPr lang="en-US" altLang="ko-KR" dirty="0" smtClean="0"/>
          </a:p>
          <a:p>
            <a:pPr marL="158750" indent="0">
              <a:buNone/>
            </a:pPr>
            <a:r>
              <a:rPr lang="ko-KR" altLang="en-US" dirty="0" smtClean="0"/>
              <a:t>더 큰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가 작은 것을 포함한다고 단정하면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복잡도를 증가시킬수록 표현력 또한 증대됨이 보장된다</a:t>
            </a:r>
            <a:r>
              <a:rPr lang="en-US" altLang="ko-KR" dirty="0" smtClean="0"/>
              <a:t>.</a:t>
            </a:r>
          </a:p>
          <a:p>
            <a:pPr marL="158750" indent="0">
              <a:buNone/>
            </a:pPr>
            <a:r>
              <a:rPr lang="ko-KR" altLang="en-US" dirty="0" smtClean="0"/>
              <a:t>즉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를 추가하면 기존 모델보다 효과적일 것임</a:t>
            </a:r>
            <a:r>
              <a:rPr lang="en-US" altLang="ko-KR" dirty="0" smtClean="0"/>
              <a:t>. </a:t>
            </a:r>
          </a:p>
          <a:p>
            <a:pPr marL="158750" indent="0">
              <a:buNone/>
            </a:pPr>
            <a:endParaRPr lang="en-US" altLang="ko-KR" dirty="0" smtClean="0"/>
          </a:p>
          <a:p>
            <a:pPr marL="158750" indent="0">
              <a:buNone/>
            </a:pPr>
            <a:r>
              <a:rPr lang="en-US" altLang="ko-KR" dirty="0" err="1" smtClean="0"/>
              <a:t>ResNet</a:t>
            </a:r>
            <a:r>
              <a:rPr lang="ko-KR" altLang="en-US" dirty="0" smtClean="0"/>
              <a:t>은 모든 </a:t>
            </a:r>
            <a:r>
              <a:rPr lang="en-US" altLang="ko-KR" dirty="0" smtClean="0"/>
              <a:t>additional layer</a:t>
            </a:r>
            <a:r>
              <a:rPr lang="ko-KR" altLang="en-US" dirty="0" smtClean="0"/>
              <a:t>가 이전 계층을 포함하게 된다</a:t>
            </a:r>
            <a:r>
              <a:rPr lang="en-US" altLang="ko-KR" dirty="0" smtClean="0"/>
              <a:t>.</a:t>
            </a:r>
          </a:p>
          <a:p>
            <a:pPr marL="158750" indent="0">
              <a:buNone/>
            </a:pPr>
            <a:endParaRPr lang="en-US" altLang="ko-KR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이러한 아이디어에서 제안된 것이 잔여 </a:t>
            </a:r>
            <a:r>
              <a:rPr lang="en-US" altLang="ko-KR" dirty="0" smtClean="0"/>
              <a:t>block 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077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 smtClean="0"/>
              <a:t>깊어지는 네트워크는 훈련이 어렵다 </a:t>
            </a:r>
            <a:endParaRPr lang="en-US" altLang="ko-KR" dirty="0" smtClean="0"/>
          </a:p>
          <a:p>
            <a:pPr marL="158750" indent="0">
              <a:buNone/>
            </a:pPr>
            <a:endParaRPr lang="en-US" altLang="ko-KR" dirty="0" smtClean="0"/>
          </a:p>
          <a:p>
            <a:pPr marL="158750" indent="0">
              <a:buNone/>
            </a:pPr>
            <a:r>
              <a:rPr lang="ko-KR" altLang="en-US" dirty="0" smtClean="0"/>
              <a:t>핵심은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모두 학습하는 것이 아니라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변화량</a:t>
            </a:r>
            <a:r>
              <a:rPr lang="ko-KR" altLang="en-US" dirty="0" smtClean="0"/>
              <a:t> 만을 학습함</a:t>
            </a:r>
            <a:endParaRPr lang="en-US" altLang="ko-KR" dirty="0" smtClean="0"/>
          </a:p>
          <a:p>
            <a:pPr marL="158750" indent="0">
              <a:buNone/>
            </a:pPr>
            <a:r>
              <a:rPr lang="ko-KR" altLang="en-US" dirty="0" smtClean="0"/>
              <a:t>결론은 </a:t>
            </a:r>
            <a:r>
              <a:rPr lang="en-US" altLang="ko-KR" dirty="0" smtClean="0"/>
              <a:t>shortcut connection</a:t>
            </a:r>
            <a:r>
              <a:rPr lang="ko-KR" altLang="en-US" dirty="0" smtClean="0"/>
              <a:t>은 덧셈 </a:t>
            </a:r>
            <a:r>
              <a:rPr lang="ko-KR" altLang="en-US" dirty="0" err="1" smtClean="0"/>
              <a:t>연산량이</a:t>
            </a:r>
            <a:r>
              <a:rPr lang="ko-KR" altLang="en-US" dirty="0" smtClean="0"/>
              <a:t> 증가할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수에는 큰 영향이 없으며 더 많은 수의 레이어를 갖는 깊은 모델도 잘 학습하고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심지어 더 쉽고 빠르게 학습이 가능하다</a:t>
            </a:r>
            <a:r>
              <a:rPr lang="en-US" altLang="ko-KR" dirty="0" smtClean="0"/>
              <a:t>!</a:t>
            </a:r>
          </a:p>
          <a:p>
            <a:pPr marL="158750" indent="0">
              <a:buNone/>
            </a:pPr>
            <a:endParaRPr lang="en-US" altLang="ko-KR" dirty="0" smtClean="0"/>
          </a:p>
          <a:p>
            <a:pPr marL="158750" indent="0"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이전에 학습된 모델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레이어들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출력과 추가된 레이어의 출력의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차이값인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나머지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(residual)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만 학습하면 되기에 연산이 간단해지고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error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 크기의 측면에서 학습이 더 쉽다는 것입니다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188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52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584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8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dirty="0" smtClean="0"/>
              <a:t>깊어지는 네트워크는 훈련이 어렵다 연결이 있으면 학습하기 쉽다 그래서 </a:t>
            </a:r>
            <a:endParaRPr lang="en-US" altLang="ko-KR" dirty="0" smtClean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dirty="0" smtClean="0"/>
              <a:t>이러한 </a:t>
            </a:r>
            <a:r>
              <a:rPr lang="en-US" altLang="ko-KR" dirty="0" smtClean="0"/>
              <a:t>observation</a:t>
            </a:r>
            <a:r>
              <a:rPr lang="ko-KR" altLang="en-US" dirty="0" smtClean="0"/>
              <a:t>을 가지고 많이 연결을 하여 각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간의  </a:t>
            </a:r>
            <a:r>
              <a:rPr lang="ko-KR" altLang="en-US" dirty="0" err="1" smtClean="0"/>
              <a:t>정보흐름을</a:t>
            </a:r>
            <a:r>
              <a:rPr lang="ko-KR" altLang="en-US" dirty="0" smtClean="0"/>
              <a:t> 최대한 이용하자는 것이 </a:t>
            </a:r>
            <a:r>
              <a:rPr lang="en-US" altLang="ko-KR" dirty="0" err="1" smtClean="0"/>
              <a:t>densenet</a:t>
            </a:r>
            <a:endParaRPr lang="en-US" altLang="ko-KR" dirty="0" smtClean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altLang="ko-K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ensNet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모든 레이어의 </a:t>
            </a:r>
            <a:r>
              <a:rPr lang="ko-KR" alt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피쳐맵을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연결하고 이전 레이어의 </a:t>
            </a:r>
            <a:r>
              <a:rPr lang="ko-KR" alt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피쳐맵을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그 이후의 모든 레이어의 </a:t>
            </a:r>
            <a:r>
              <a:rPr lang="ko-KR" alt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피쳐맵에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연결한다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8677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7303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연산은 따로 추가적인 연산이 필요하지않고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정보가 현재 정보가 섞이지 않기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정보가 보존된다</a:t>
            </a:r>
            <a:r>
              <a:rPr lang="en-US" altLang="ko-KR" dirty="0" smtClean="0"/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input signal</a:t>
            </a:r>
            <a:r>
              <a:rPr lang="ko-KR" altLang="en-US" dirty="0" smtClean="0"/>
              <a:t>로부터의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direct</a:t>
            </a:r>
            <a:r>
              <a:rPr lang="ko-KR" altLang="en-US" dirty="0" smtClean="0"/>
              <a:t>하게 접근할 수 있어서 더 쉽게 학습할 수 있다</a:t>
            </a:r>
            <a:r>
              <a:rPr lang="en-US" altLang="ko-KR" dirty="0" smtClean="0"/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 smtClean="0"/>
              <a:t>3. regularize</a:t>
            </a:r>
            <a:r>
              <a:rPr lang="ko-KR" altLang="en-US" dirty="0" smtClean="0"/>
              <a:t>효과가 있어</a:t>
            </a:r>
            <a:r>
              <a:rPr lang="en-US" altLang="ko-KR" dirty="0" smtClean="0"/>
              <a:t>, overfitting</a:t>
            </a:r>
            <a:r>
              <a:rPr lang="ko-KR" altLang="en-US" dirty="0" smtClean="0"/>
              <a:t>을 막아주는 효과도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170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dense block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transition layer</a:t>
            </a:r>
            <a:r>
              <a:rPr lang="ko-KR" altLang="en-US" dirty="0" smtClean="0"/>
              <a:t>로 이루어져있다</a:t>
            </a:r>
            <a:r>
              <a:rPr lang="en-US" altLang="ko-KR" dirty="0" smtClean="0"/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 smtClean="0"/>
              <a:t>Dense block</a:t>
            </a:r>
            <a:r>
              <a:rPr lang="ko-KR" altLang="en-US" dirty="0" smtClean="0"/>
              <a:t>을 거치면 </a:t>
            </a:r>
            <a:r>
              <a:rPr lang="ko-KR" altLang="en-US" dirty="0" err="1" smtClean="0"/>
              <a:t>채널수가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증가하게되는데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너무많이</a:t>
            </a:r>
            <a:r>
              <a:rPr lang="ko-KR" altLang="en-US" dirty="0" smtClean="0"/>
              <a:t> 늘리면 모델복잡해짐</a:t>
            </a:r>
            <a:endParaRPr lang="en-US" altLang="ko-KR" dirty="0" smtClean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 smtClean="0"/>
              <a:t>Transition layer</a:t>
            </a:r>
            <a:r>
              <a:rPr lang="ko-KR" altLang="en-US" dirty="0" smtClean="0"/>
              <a:t>가 모델 복잡도를 조종하기 위해 사용됨</a:t>
            </a:r>
            <a:endParaRPr lang="en-US" altLang="ko-KR" dirty="0" smtClean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dirty="0" smtClean="0"/>
              <a:t>그래서 </a:t>
            </a:r>
            <a:r>
              <a:rPr lang="en-US" altLang="ko-KR" dirty="0" smtClean="0"/>
              <a:t>transition 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1x1 convolution</a:t>
            </a:r>
            <a:r>
              <a:rPr lang="ko-KR" altLang="en-US" dirty="0" smtClean="0"/>
              <a:t>으로 채널 수 줄이고</a:t>
            </a:r>
            <a:r>
              <a:rPr lang="en-US" altLang="ko-KR" dirty="0" smtClean="0"/>
              <a:t>, polling 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image feature</a:t>
            </a:r>
            <a:r>
              <a:rPr lang="ko-KR" altLang="en-US" dirty="0" smtClean="0"/>
              <a:t>사이즈 조종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7995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dense block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transition layer</a:t>
            </a:r>
            <a:r>
              <a:rPr lang="ko-KR" altLang="en-US" dirty="0" smtClean="0"/>
              <a:t>로 이루어져있다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574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6723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423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우선 정규화를 하는 이유는 학습을 더 빨리 하기 위하고</a:t>
            </a:r>
            <a:r>
              <a:rPr lang="en-US" altLang="ko-KR" dirty="0" smtClean="0"/>
              <a:t>, local optimum </a:t>
            </a:r>
            <a:r>
              <a:rPr lang="ko-KR" altLang="en-US" dirty="0" smtClean="0"/>
              <a:t>문제에 빠지는 가능성을 줄이기 위해서 사용한다</a:t>
            </a:r>
            <a:r>
              <a:rPr lang="en-US" altLang="ko-KR" dirty="0" smtClean="0"/>
              <a:t>. 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 smtClean="0"/>
              <a:t>정규화하지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않은경우의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cost function</a:t>
            </a:r>
            <a:r>
              <a:rPr lang="ko-KR" altLang="en-US" dirty="0" smtClean="0"/>
              <a:t>과 정규화 한 </a:t>
            </a:r>
            <a:r>
              <a:rPr lang="en-US" altLang="ko-KR" dirty="0" smtClean="0"/>
              <a:t>cost function</a:t>
            </a:r>
            <a:r>
              <a:rPr lang="ko-KR" altLang="en-US" dirty="0" smtClean="0"/>
              <a:t>을 비교해 봤을 때 직관적으로 이해 가능함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learning rate</a:t>
            </a:r>
            <a:r>
              <a:rPr lang="ko-KR" altLang="en-US" dirty="0" smtClean="0"/>
              <a:t>를 조금 더 늘려도 제대로 결과 값을 찾을 수 있을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학습 속도가 개선될 것임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49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7272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학습 시의 </a:t>
            </a:r>
            <a:r>
              <a:rPr lang="ko-KR" altLang="en-US" dirty="0" err="1" smtClean="0"/>
              <a:t>미니배치를</a:t>
            </a:r>
            <a:r>
              <a:rPr lang="ko-KR" altLang="en-US" dirty="0" smtClean="0"/>
              <a:t> 한 단위로 정규화를 하는 것으로 분포의 평균이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분산이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되도록 </a:t>
            </a:r>
            <a:r>
              <a:rPr lang="ko-KR" altLang="en-US" dirty="0" err="1" smtClean="0"/>
              <a:t>정규화하는</a:t>
            </a:r>
            <a:r>
              <a:rPr lang="ko-KR" altLang="en-US" dirty="0" smtClean="0"/>
              <a:t> 것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-&gt; </a:t>
            </a:r>
            <a:r>
              <a:rPr lang="ko-KR" altLang="en-US" dirty="0" smtClean="0"/>
              <a:t>배치 정규화를 활성화 함수 이전에 하는지 이후에 하는지는 아직도 논의 중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원래 학습을 할 때 </a:t>
            </a:r>
            <a:r>
              <a:rPr lang="en-US" altLang="ko-KR" dirty="0" smtClean="0"/>
              <a:t>hidden</a:t>
            </a:r>
            <a:r>
              <a:rPr lang="en-US" altLang="ko-KR" baseline="0" dirty="0" smtClean="0"/>
              <a:t> layer</a:t>
            </a:r>
            <a:r>
              <a:rPr lang="ko-KR" altLang="en-US" baseline="0" dirty="0" smtClean="0"/>
              <a:t>의 중간에서 입력 분포가 학습할 때마다 변화하면서 가중치가 엉뚱한 방향으로 갱신될 문제가 발생할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신경망의 층이 깊어질 수록 학습 시에 가정했던 입력 분포가 변화하여 엉뚱한 학습이 될 수 있다</a:t>
            </a:r>
            <a:r>
              <a:rPr lang="en-US" altLang="ko-KR" baseline="0" dirty="0" smtClean="0"/>
              <a:t>!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50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미니 배치 사이즈가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학습안된다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x-</a:t>
            </a:r>
            <a:r>
              <a:rPr lang="ko-KR" altLang="en-US" dirty="0" smtClean="0"/>
              <a:t>뮤가 </a:t>
            </a:r>
            <a:r>
              <a:rPr lang="en-US" altLang="ko-KR" dirty="0" smtClean="0"/>
              <a:t>0!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Batch size </a:t>
            </a:r>
            <a:r>
              <a:rPr lang="ko-KR" altLang="en-US" baseline="0" dirty="0" smtClean="0"/>
              <a:t>중요</a:t>
            </a:r>
            <a:r>
              <a:rPr lang="en-US" altLang="ko-KR" baseline="0" dirty="0" smtClean="0"/>
              <a:t>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 smtClean="0"/>
              <a:t>엡실론은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zero division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훈련 중에는 </a:t>
            </a:r>
            <a:r>
              <a:rPr lang="en-US" altLang="ko-KR" dirty="0" smtClean="0"/>
              <a:t>mini</a:t>
            </a:r>
            <a:r>
              <a:rPr lang="en-US" altLang="ko-KR" baseline="0" dirty="0" smtClean="0"/>
              <a:t> batch</a:t>
            </a:r>
            <a:r>
              <a:rPr lang="ko-KR" altLang="en-US" baseline="0" dirty="0" smtClean="0"/>
              <a:t>마다 마다 평균과 분산이 다르기 때문에</a:t>
            </a:r>
            <a:r>
              <a:rPr lang="en-US" altLang="ko-KR" baseline="0" dirty="0" smtClean="0"/>
              <a:t>, mini batch </a:t>
            </a:r>
            <a:r>
              <a:rPr lang="ko-KR" altLang="en-US" baseline="0" dirty="0" smtClean="0"/>
              <a:t>통계에 의한 정규화를 실행하고</a:t>
            </a: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aseline="0" dirty="0" smtClean="0"/>
              <a:t>예측할 대는 </a:t>
            </a:r>
            <a:r>
              <a:rPr lang="en-US" altLang="ko-KR" baseline="0" dirty="0" smtClean="0"/>
              <a:t>dataset </a:t>
            </a:r>
            <a:r>
              <a:rPr lang="ko-KR" altLang="en-US" baseline="0" dirty="0" smtClean="0"/>
              <a:t>전체에 의한 정규화를 수행함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175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90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40550" y="1322450"/>
            <a:ext cx="841455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altLang="ko-KR" sz="3022" dirty="0" smtClean="0"/>
              <a:t>Dive into Deep Learning</a:t>
            </a:r>
            <a:br>
              <a:rPr lang="en-US" altLang="ko-KR" sz="3022" dirty="0" smtClean="0"/>
            </a:br>
            <a:r>
              <a:rPr lang="en-US" altLang="ko-KR" sz="3022" dirty="0" smtClean="0"/>
              <a:t>: 7. Modern Convolutional Neural Networks</a:t>
            </a:r>
            <a:endParaRPr sz="3022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452" y="3180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2019116247 이새봄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76325" y="4043025"/>
            <a:ext cx="2693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발표일시 : </a:t>
            </a:r>
            <a:r>
              <a:rPr lang="ko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lang="ko" b="1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" b="1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r>
            <a:endParaRPr sz="1400" b="1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발표장소 : 공대 7호관 323호</a:t>
            </a:r>
            <a:endParaRPr sz="1400" b="1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Fully-Connected Layers vs Convolutional Layers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70" y="2136814"/>
            <a:ext cx="2322354" cy="5210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9200" y="3350859"/>
            <a:ext cx="277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Wx+b</a:t>
            </a:r>
            <a:r>
              <a:rPr lang="en-US" altLang="ko-KR" dirty="0" smtClean="0"/>
              <a:t> -&gt; affine transformation</a:t>
            </a:r>
          </a:p>
          <a:p>
            <a:r>
              <a:rPr lang="ko-KR" altLang="en-US" dirty="0" smtClean="0"/>
              <a:t>    𝜙</a:t>
            </a:r>
            <a:r>
              <a:rPr lang="en-US" altLang="ko-KR" dirty="0"/>
              <a:t> </a:t>
            </a:r>
            <a:r>
              <a:rPr lang="en-US" altLang="ko-KR" dirty="0" smtClean="0"/>
              <a:t>   -&gt; activation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6038" y="2350079"/>
            <a:ext cx="298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Conv</a:t>
            </a:r>
            <a:r>
              <a:rPr lang="en-US" altLang="ko-KR" b="1" dirty="0" smtClean="0"/>
              <a:t> -&gt; BN -&gt;  </a:t>
            </a:r>
            <a:r>
              <a:rPr lang="ko-KR" altLang="en-US" b="1" dirty="0"/>
              <a:t> 𝜙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7760" y="3415456"/>
            <a:ext cx="296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Each Channel has its own 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scale and shift 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3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implementation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58" y="698174"/>
            <a:ext cx="4229974" cy="42517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73800" y="1586250"/>
            <a:ext cx="3692376" cy="608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035552" y="1890405"/>
            <a:ext cx="538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7312" y="1736516"/>
            <a:ext cx="115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prediction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73800" y="2231114"/>
            <a:ext cx="3692376" cy="2426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1"/>
            <a:endCxn id="16" idx="3"/>
          </p:cNvCxnSpPr>
          <p:nvPr/>
        </p:nvCxnSpPr>
        <p:spPr>
          <a:xfrm flipH="1" flipV="1">
            <a:off x="4035552" y="3444228"/>
            <a:ext cx="5382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7312" y="3290339"/>
            <a:ext cx="115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725774" y="2372634"/>
            <a:ext cx="3430674" cy="711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19678" y="3084576"/>
            <a:ext cx="3430674" cy="835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53634" y="2516286"/>
            <a:ext cx="69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FCN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79818" y="3348263"/>
            <a:ext cx="690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CONV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53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6" grpId="0"/>
      <p:bldP spid="20" grpId="0" animBg="1"/>
      <p:bldP spid="21" grpId="0" animBg="1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implementation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00" y="1853850"/>
            <a:ext cx="4157933" cy="2493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800" y="4347205"/>
            <a:ext cx="3030992" cy="737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0468"/>
          <a:stretch/>
        </p:blipFill>
        <p:spPr>
          <a:xfrm>
            <a:off x="729450" y="1871540"/>
            <a:ext cx="3579536" cy="25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Covariate shift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737100" y="2220099"/>
            <a:ext cx="3962400" cy="2261100"/>
          </a:xfrm>
        </p:spPr>
        <p:txBody>
          <a:bodyPr/>
          <a:lstStyle/>
          <a:p>
            <a:r>
              <a:rPr lang="ko-KR" altLang="en-US" dirty="0" smtClean="0"/>
              <a:t>학습 셋과 </a:t>
            </a:r>
            <a:r>
              <a:rPr lang="ko-KR" altLang="en-US" dirty="0" err="1" smtClean="0"/>
              <a:t>검증셋</a:t>
            </a:r>
            <a:r>
              <a:rPr lang="ko-KR" altLang="en-US" dirty="0" smtClean="0"/>
              <a:t> 분포의 차이가 문제를 발생시키는 것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83675"/>
            <a:ext cx="3586938" cy="2733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283"/>
          <a:stretch/>
        </p:blipFill>
        <p:spPr>
          <a:xfrm>
            <a:off x="4445000" y="1788386"/>
            <a:ext cx="457005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Internal covariate shift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6070600" y="2220100"/>
            <a:ext cx="2705100" cy="2261100"/>
          </a:xfrm>
        </p:spPr>
        <p:txBody>
          <a:bodyPr/>
          <a:lstStyle/>
          <a:p>
            <a:r>
              <a:rPr lang="ko-KR" altLang="en-US" dirty="0" smtClean="0"/>
              <a:t>레이어를 거치면서 이미지 분포 형태가 변화하게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55250"/>
            <a:ext cx="518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Internal covariate shift?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729450" y="2004200"/>
            <a:ext cx="8318500" cy="1932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후속 연구에 의하면 배치 정규화의 효과와 </a:t>
            </a:r>
            <a:r>
              <a:rPr lang="en-US" altLang="ko-KR" dirty="0" smtClean="0"/>
              <a:t>ICS</a:t>
            </a:r>
            <a:r>
              <a:rPr lang="ko-KR" altLang="en-US" dirty="0" smtClean="0"/>
              <a:t>의 감소는 큰 상관이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146050" indent="0">
              <a:buNone/>
            </a:pPr>
            <a:r>
              <a:rPr lang="en-US" altLang="ko-KR" dirty="0" smtClean="0"/>
              <a:t> -&gt; How Does Batch Normalization Help Optimization? (NIPS 2018)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54" y="1853850"/>
            <a:ext cx="4778746" cy="29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7.6. </a:t>
            </a:r>
            <a:r>
              <a:rPr lang="en-US" altLang="ko-KR" dirty="0" err="1" smtClean="0"/>
              <a:t>ResNet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8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Function Classes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06" y="1853850"/>
            <a:ext cx="5905500" cy="2428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376" y="4608346"/>
            <a:ext cx="962159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Residual Blocks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55" y="2003298"/>
            <a:ext cx="3129725" cy="2483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9680" y="1719072"/>
            <a:ext cx="3998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Residual Block </a:t>
            </a:r>
            <a:r>
              <a:rPr lang="ko-KR" altLang="en-US" dirty="0" smtClean="0"/>
              <a:t>을 사용해서 </a:t>
            </a:r>
            <a:r>
              <a:rPr lang="en-US" altLang="ko-KR" dirty="0" smtClean="0"/>
              <a:t>optimization </a:t>
            </a:r>
            <a:r>
              <a:rPr lang="ko-KR" altLang="en-US" dirty="0" smtClean="0"/>
              <a:t>난이도를 낮춘다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f(x)-x</a:t>
            </a:r>
            <a:r>
              <a:rPr lang="ko-KR" altLang="en-US" dirty="0" smtClean="0"/>
              <a:t>를 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학습된 정보인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더함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채널 수가 </a:t>
            </a:r>
            <a:r>
              <a:rPr lang="ko-KR" altLang="en-US" dirty="0" err="1" smtClean="0"/>
              <a:t>안맞을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1x1 convolution</a:t>
            </a:r>
            <a:r>
              <a:rPr lang="ko-KR" altLang="en-US" dirty="0" smtClean="0"/>
              <a:t>을 거침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13" y="3274090"/>
            <a:ext cx="2589596" cy="1639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3216" y="4486940"/>
            <a:ext cx="236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Shortcut connection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340352" y="4181856"/>
            <a:ext cx="109728" cy="30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Implementation: Residual Blocks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97" y="1853851"/>
            <a:ext cx="3631895" cy="31894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7548" y="4780105"/>
            <a:ext cx="1652226" cy="1387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157" y="2628923"/>
            <a:ext cx="2589596" cy="16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2"/>
          </p:nvPr>
        </p:nvSpPr>
        <p:spPr>
          <a:xfrm>
            <a:off x="5225025" y="1786927"/>
            <a:ext cx="3374400" cy="156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7.</a:t>
            </a:r>
            <a:r>
              <a:rPr lang="en-US" altLang="ko-KR" sz="1700" dirty="0">
                <a:latin typeface="+mj-ea"/>
                <a:ea typeface="+mj-ea"/>
                <a:cs typeface="Arial"/>
                <a:sym typeface="Arial"/>
              </a:rPr>
              <a:t>5</a:t>
            </a:r>
            <a:r>
              <a:rPr lang="ko" sz="1700" dirty="0" smtClean="0">
                <a:latin typeface="+mj-ea"/>
                <a:ea typeface="+mj-ea"/>
                <a:cs typeface="Arial"/>
                <a:sym typeface="Arial"/>
              </a:rPr>
              <a:t>.</a:t>
            </a:r>
            <a:r>
              <a:rPr lang="en-US" altLang="ko" sz="1700" dirty="0" smtClean="0">
                <a:latin typeface="+mj-ea"/>
                <a:ea typeface="+mj-ea"/>
                <a:cs typeface="Arial"/>
                <a:sym typeface="Arial"/>
              </a:rPr>
              <a:t> Batch Normalization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7.6. Residual Networks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7.7. </a:t>
            </a:r>
            <a:r>
              <a:rPr lang="en-US" altLang="ko-KR" sz="1700" dirty="0" err="1" smtClean="0">
                <a:latin typeface="+mj-ea"/>
                <a:ea typeface="+mj-ea"/>
                <a:cs typeface="Arial"/>
                <a:sym typeface="Arial"/>
              </a:rPr>
              <a:t>DenseNet</a:t>
            </a: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Implementation: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 18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62" y="744378"/>
            <a:ext cx="1446272" cy="4298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0" y="1853850"/>
            <a:ext cx="5249008" cy="809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50" y="2746287"/>
            <a:ext cx="4677428" cy="905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30" y="4014733"/>
            <a:ext cx="5249008" cy="771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4498" y="3860844"/>
            <a:ext cx="1926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2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redual</a:t>
            </a:r>
            <a:r>
              <a:rPr lang="en-US" altLang="ko-KR" dirty="0" smtClean="0"/>
              <a:t>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5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Implementation: ResNet18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462" y="1964202"/>
            <a:ext cx="3736466" cy="29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7.7. </a:t>
            </a:r>
            <a:r>
              <a:rPr lang="en-US" altLang="ko-KR" dirty="0" err="1" smtClean="0"/>
              <a:t>DenseNet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0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DenseNet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42" y="2558986"/>
            <a:ext cx="2513838" cy="1310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8304" y="2133600"/>
            <a:ext cx="38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Dense connection by concatenation</a:t>
            </a:r>
          </a:p>
          <a:p>
            <a:r>
              <a:rPr lang="en-US" altLang="ko-KR" dirty="0" smtClean="0"/>
              <a:t>2. Feature map </a:t>
            </a:r>
            <a:r>
              <a:rPr lang="ko-KR" altLang="en-US" dirty="0" smtClean="0"/>
              <a:t>의 깊이 늘리기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800" y="2867127"/>
            <a:ext cx="4277322" cy="333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483" y="3403505"/>
            <a:ext cx="1947101" cy="16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DenseNet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2544" y="2523744"/>
            <a:ext cx="4389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Concat</a:t>
            </a:r>
            <a:r>
              <a:rPr lang="ko-KR" altLang="en-US" dirty="0" smtClean="0"/>
              <a:t>을 위해서 </a:t>
            </a:r>
            <a:r>
              <a:rPr lang="en-US" altLang="ko-KR" dirty="0" smtClean="0"/>
              <a:t>feature map size</a:t>
            </a:r>
            <a:r>
              <a:rPr lang="ko-KR" altLang="en-US" dirty="0" smtClean="0"/>
              <a:t>가 동일해야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Feature map</a:t>
            </a:r>
            <a:r>
              <a:rPr lang="ko-KR" altLang="en-US" dirty="0" smtClean="0"/>
              <a:t>을 계속해서 연결하면 채널 수가 많아질 수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레이어의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 채널 수는 굉장히 작은 값을 사용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19" y="2361941"/>
            <a:ext cx="2527392" cy="21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9904" y="2517124"/>
            <a:ext cx="552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Fewer parameter, information is preserved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Improve flow of information and gradient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Regularizing effect, which reduces overfitting on tasks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5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DenseNet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98" y="2109883"/>
            <a:ext cx="7339203" cy="14372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5366470" y="1626427"/>
            <a:ext cx="0" cy="73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2091" y="1318650"/>
            <a:ext cx="190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Transition layer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4198" y="3784127"/>
            <a:ext cx="45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1x1 convolution: It reduces the number of channels</a:t>
            </a:r>
          </a:p>
          <a:p>
            <a:r>
              <a:rPr lang="en-US" altLang="ko-KR" dirty="0" smtClean="0"/>
              <a:t>Pooling layer: Image feature size </a:t>
            </a:r>
            <a:r>
              <a:rPr lang="ko-KR" altLang="en-US" dirty="0" smtClean="0"/>
              <a:t>조절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1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Implementation :  Dense Blocks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63" y="2085498"/>
            <a:ext cx="4573712" cy="21938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919" y="2753760"/>
            <a:ext cx="2362530" cy="8573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97000" y="2654300"/>
            <a:ext cx="33274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724400" y="2260600"/>
            <a:ext cx="13208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5199" y="1983898"/>
            <a:ext cx="2840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돌고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convolution(10)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97000" y="3340450"/>
            <a:ext cx="3771900" cy="787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168900" y="3879418"/>
            <a:ext cx="801812" cy="27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2499" y="4017782"/>
            <a:ext cx="2840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번돌고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cat(X,Y) = 3 + 10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cat(X,Y) = 13 + 10 =&gt; 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0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implementation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1" y="1853850"/>
            <a:ext cx="4671605" cy="14934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432" y="1708251"/>
            <a:ext cx="4474464" cy="1868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376" y="3771426"/>
            <a:ext cx="4696480" cy="118126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6559979" y="1264498"/>
            <a:ext cx="824753" cy="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4732" y="995082"/>
            <a:ext cx="18847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Block </a:t>
            </a:r>
            <a:r>
              <a:rPr lang="ko-KR" altLang="en-US" sz="1100" dirty="0" smtClean="0"/>
              <a:t>개수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smtClean="0"/>
              <a:t>Block </a:t>
            </a:r>
            <a:r>
              <a:rPr lang="ko-KR" altLang="en-US" sz="1100" dirty="0" smtClean="0"/>
              <a:t>내 </a:t>
            </a:r>
            <a:r>
              <a:rPr lang="en-US" altLang="ko-KR" sz="1100" dirty="0" smtClean="0"/>
              <a:t>convolution</a:t>
            </a:r>
            <a:r>
              <a:rPr lang="ko-KR" altLang="en-US" sz="1100" dirty="0" smtClean="0"/>
              <a:t>연산 개수</a:t>
            </a:r>
            <a:r>
              <a:rPr lang="en-US" altLang="ko-KR" sz="1100" dirty="0" smtClean="0"/>
              <a:t>: 4</a:t>
            </a:r>
            <a:r>
              <a:rPr lang="ko-KR" altLang="en-US" sz="1100" dirty="0" smtClean="0"/>
              <a:t>개</a:t>
            </a:r>
            <a:endParaRPr lang="en-US" altLang="ko-KR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661404" y="3835332"/>
            <a:ext cx="2314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Dense block 4</a:t>
            </a:r>
            <a:r>
              <a:rPr lang="ko-KR" altLang="en-US" sz="1100" dirty="0" smtClean="0"/>
              <a:t>개 적용 후</a:t>
            </a:r>
            <a:endParaRPr lang="en-US" altLang="ko-KR" sz="1100" dirty="0" smtClean="0"/>
          </a:p>
          <a:p>
            <a:r>
              <a:rPr lang="en-US" altLang="ko-KR" sz="1100" dirty="0" smtClean="0"/>
              <a:t>Transition layer </a:t>
            </a:r>
            <a:r>
              <a:rPr lang="ko-KR" altLang="en-US" sz="1100" dirty="0" smtClean="0"/>
              <a:t>마지막에 적용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>
            <a:off x="6222222" y="3573610"/>
            <a:ext cx="439182" cy="47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implementation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02" y="1979243"/>
            <a:ext cx="4570285" cy="29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7.5. Batch 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8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Normalization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23" y="2667000"/>
            <a:ext cx="4135777" cy="1926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9250" y="2789165"/>
            <a:ext cx="262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학습을 더 빨리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Local optimum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1700" y="38227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~ 255 -&gt; 0 ~ 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Normalization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91" y="1930400"/>
            <a:ext cx="6659209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Normalization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58" y="1853850"/>
            <a:ext cx="2738038" cy="30817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938" y="1853850"/>
            <a:ext cx="3413478" cy="2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Batch Normalization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6438900" y="2078875"/>
            <a:ext cx="1979250" cy="226110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078875"/>
            <a:ext cx="4756950" cy="25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Batch Normalization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6438900" y="2078875"/>
            <a:ext cx="1979250" cy="226110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50" y="2078875"/>
            <a:ext cx="4172750" cy="24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>
                <a:latin typeface="+mj-ea"/>
                <a:ea typeface="+mj-ea"/>
              </a:rPr>
              <a:t>Batch Normalization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707380" y="1841199"/>
            <a:ext cx="1979250" cy="2261100"/>
          </a:xfrm>
        </p:spPr>
        <p:txBody>
          <a:bodyPr/>
          <a:lstStyle/>
          <a:p>
            <a:pPr marL="146050" indent="0">
              <a:buNone/>
            </a:pPr>
            <a:endParaRPr lang="en-US" altLang="ko-KR" dirty="0" smtClean="0"/>
          </a:p>
          <a:p>
            <a:pPr marL="146050" indent="0">
              <a:buNone/>
            </a:pPr>
            <a:endParaRPr lang="en-US" altLang="ko-KR" dirty="0"/>
          </a:p>
          <a:p>
            <a:pPr marL="146050" indent="0">
              <a:buNone/>
            </a:pPr>
            <a:r>
              <a:rPr lang="ko-KR" altLang="en-US" dirty="0" smtClean="0"/>
              <a:t>𝜸</a:t>
            </a:r>
            <a:r>
              <a:rPr lang="en-US" altLang="ko-KR" dirty="0" smtClean="0"/>
              <a:t>: scale coefficient</a:t>
            </a:r>
          </a:p>
          <a:p>
            <a:pPr marL="146050" indent="0">
              <a:buNone/>
            </a:pPr>
            <a:r>
              <a:rPr lang="ko-KR" altLang="en-US" dirty="0"/>
              <a:t>𝜷</a:t>
            </a:r>
            <a:r>
              <a:rPr lang="en-US" altLang="ko-KR" dirty="0" smtClean="0"/>
              <a:t>: scale offset</a:t>
            </a:r>
          </a:p>
          <a:p>
            <a:pPr marL="146050" indent="0">
              <a:buNone/>
            </a:pPr>
            <a:r>
              <a:rPr lang="en-US" altLang="ko-KR" dirty="0" smtClean="0"/>
              <a:t>-&gt; hyper parameter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42" y="2290723"/>
            <a:ext cx="2470166" cy="6810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02" y="3062403"/>
            <a:ext cx="2114845" cy="1066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4576" y="3279648"/>
            <a:ext cx="1719072" cy="31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sample mean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7746" y="3679734"/>
            <a:ext cx="309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sample standard deviation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2902" y="4410198"/>
            <a:ext cx="751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Batch normalization works for moderate Mini batch sizes in the 50~100 range.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1023</Words>
  <Application>Microsoft Office PowerPoint</Application>
  <PresentationFormat>화면 슬라이드 쇼(16:9)</PresentationFormat>
  <Paragraphs>134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Lato</vt:lpstr>
      <vt:lpstr>Raleway</vt:lpstr>
      <vt:lpstr>맑은 고딕</vt:lpstr>
      <vt:lpstr>Arial</vt:lpstr>
      <vt:lpstr>맑은 고딕</vt:lpstr>
      <vt:lpstr>Streamline</vt:lpstr>
      <vt:lpstr>Dive into Deep Learning : 7. Modern Convolutional Neural Networks</vt:lpstr>
      <vt:lpstr>Index</vt:lpstr>
      <vt:lpstr>7.5. Batch Normalization</vt:lpstr>
      <vt:lpstr>Normalization</vt:lpstr>
      <vt:lpstr>Normalization</vt:lpstr>
      <vt:lpstr>Normalization</vt:lpstr>
      <vt:lpstr>Batch Normalization</vt:lpstr>
      <vt:lpstr>Batch Normalization</vt:lpstr>
      <vt:lpstr>Batch Normalization</vt:lpstr>
      <vt:lpstr>Fully-Connected Layers vs Convolutional Layers</vt:lpstr>
      <vt:lpstr>implementation</vt:lpstr>
      <vt:lpstr>implementation</vt:lpstr>
      <vt:lpstr>Covariate shift</vt:lpstr>
      <vt:lpstr>Internal covariate shift</vt:lpstr>
      <vt:lpstr>Internal covariate shift?</vt:lpstr>
      <vt:lpstr>7.6. ResNet</vt:lpstr>
      <vt:lpstr>Function Classes</vt:lpstr>
      <vt:lpstr>Residual Blocks</vt:lpstr>
      <vt:lpstr>Implementation: Residual Blocks</vt:lpstr>
      <vt:lpstr>Implementation: ResNet 18</vt:lpstr>
      <vt:lpstr>Implementation: ResNet18</vt:lpstr>
      <vt:lpstr>7.7. DenseNet</vt:lpstr>
      <vt:lpstr>DenseNet</vt:lpstr>
      <vt:lpstr>DenseNet</vt:lpstr>
      <vt:lpstr>pros</vt:lpstr>
      <vt:lpstr>DenseNet</vt:lpstr>
      <vt:lpstr>Implementation :  Dense Blocks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리뷰 :Deep Learning Techniques for Medical Image Segmentation</dc:title>
  <dc:creator>PC00</dc:creator>
  <cp:lastModifiedBy>Windows 사용자</cp:lastModifiedBy>
  <cp:revision>89</cp:revision>
  <dcterms:modified xsi:type="dcterms:W3CDTF">2022-01-21T09:58:27Z</dcterms:modified>
</cp:coreProperties>
</file>