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0" r:id="rId5"/>
    <p:sldId id="293" r:id="rId6"/>
    <p:sldId id="301" r:id="rId7"/>
    <p:sldId id="295" r:id="rId8"/>
    <p:sldId id="294" r:id="rId9"/>
    <p:sldId id="296" r:id="rId10"/>
    <p:sldId id="297" r:id="rId11"/>
    <p:sldId id="298" r:id="rId12"/>
    <p:sldId id="300" r:id="rId13"/>
    <p:sldId id="299" r:id="rId14"/>
    <p:sldId id="305" r:id="rId15"/>
    <p:sldId id="313" r:id="rId16"/>
    <p:sldId id="304" r:id="rId17"/>
    <p:sldId id="302" r:id="rId18"/>
    <p:sldId id="303" r:id="rId19"/>
    <p:sldId id="310" r:id="rId20"/>
    <p:sldId id="311" r:id="rId21"/>
    <p:sldId id="307" r:id="rId22"/>
    <p:sldId id="312" r:id="rId23"/>
    <p:sldId id="315" r:id="rId24"/>
    <p:sldId id="314" r:id="rId25"/>
    <p:sldId id="318" r:id="rId26"/>
    <p:sldId id="322" r:id="rId27"/>
    <p:sldId id="319" r:id="rId28"/>
    <p:sldId id="321" r:id="rId29"/>
    <p:sldId id="317" r:id="rId30"/>
  </p:sldIdLst>
  <p:sldSz cx="9144000" cy="5143500" type="screen16x9"/>
  <p:notesSz cx="6858000" cy="9144000"/>
  <p:embeddedFontLst>
    <p:embeddedFont>
      <p:font typeface="Raleway" panose="020B0600000101010101" charset="0"/>
      <p:regular r:id="rId32"/>
      <p:bold r:id="rId33"/>
      <p:italic r:id="rId34"/>
      <p:boldItalic r:id="rId35"/>
    </p:embeddedFont>
    <p:embeddedFont>
      <p:font typeface="Lato" panose="020B0600000101010101" charset="0"/>
      <p:regular r:id="rId36"/>
      <p:bold r:id="rId37"/>
      <p:italic r:id="rId38"/>
      <p:boldItalic r:id="rId39"/>
    </p:embeddedFont>
    <p:embeddedFont>
      <p:font typeface="Malgun Gothic" panose="020B0503020000020004" pitchFamily="50" charset="-127"/>
      <p:regular r:id="rId40"/>
      <p:bold r:id="rId41"/>
    </p:embeddedFont>
    <p:embeddedFont>
      <p:font typeface="Malgun Gothic" panose="020B0503020000020004" pitchFamily="50" charset="-127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VrDaQaF5YCG6B40SqAZN+rS+l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44" autoAdjust="0"/>
  </p:normalViewPr>
  <p:slideViewPr>
    <p:cSldViewPr snapToGrid="0">
      <p:cViewPr varScale="1">
        <p:scale>
          <a:sx n="99" d="100"/>
          <a:sy n="99" d="100"/>
        </p:scale>
        <p:origin x="194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함수의 등장으로 </a:t>
            </a:r>
            <a:r>
              <a:rPr lang="en-US" altLang="ko-KR" dirty="0" smtClean="0"/>
              <a:t>sigmoid activation function</a:t>
            </a:r>
            <a:r>
              <a:rPr lang="ko-KR" altLang="en-US" baseline="0" dirty="0" smtClean="0"/>
              <a:t> 대신 </a:t>
            </a:r>
            <a:r>
              <a:rPr lang="en-US" altLang="ko-KR" baseline="0" dirty="0" err="1" smtClean="0"/>
              <a:t>ReLU</a:t>
            </a:r>
            <a:r>
              <a:rPr lang="ko-KR" altLang="en-US" baseline="0" dirty="0" smtClean="0"/>
              <a:t>를 활성화 함수로 </a:t>
            </a:r>
            <a:r>
              <a:rPr lang="ko-KR" altLang="en-US" baseline="0" dirty="0" err="1" smtClean="0"/>
              <a:t>사용험</a:t>
            </a:r>
            <a:endParaRPr lang="en-US" altLang="ko-KR" baseline="0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 smtClean="0"/>
              <a:t>3.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DropOut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Fully-Connected </a:t>
            </a:r>
            <a:r>
              <a:rPr lang="ko-KR" altLang="en-US" dirty="0" smtClean="0"/>
              <a:t>계층에서 연결을 랜덤으로 끊어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ovefitting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줄여줌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시간을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배가량</a:t>
            </a:r>
            <a:r>
              <a:rPr lang="ko-KR" altLang="en-US" dirty="0" smtClean="0"/>
              <a:t> 증가시킴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 smtClean="0"/>
              <a:t>5. </a:t>
            </a:r>
            <a:r>
              <a:rPr lang="en-US" altLang="ko-KR" dirty="0" smtClean="0"/>
              <a:t>RGB, Random Crops, Mirroring </a:t>
            </a:r>
            <a:r>
              <a:rPr lang="ko-KR" altLang="en-US" dirty="0" smtClean="0"/>
              <a:t>기법 이용해서 데이터 양을 </a:t>
            </a:r>
            <a:r>
              <a:rPr lang="en-US" altLang="ko-KR" dirty="0" smtClean="0"/>
              <a:t>2048</a:t>
            </a:r>
            <a:r>
              <a:rPr lang="ko-KR" altLang="en-US" dirty="0" smtClean="0"/>
              <a:t>배로 늘림</a:t>
            </a:r>
            <a:r>
              <a:rPr lang="en-US" altLang="ko-KR" dirty="0" smtClean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259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값이 항상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이상인 값이 나온다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Conv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Pooling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어떤 특정 값이 주변 값보다 클 때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주변 픽셀에 영향을 미치게 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tanh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보다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이러한 영향이 더 커진다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이러한 부분을 방지하기 위해 인접한 채널에서 같은 위치에 있는 픽셀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개를 통해 정규화 하는 것을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LRN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이라 한다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439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387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AlexNet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비슷한 구조이지만 필터는 더 작게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계층은 더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깊게한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모델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 smtClean="0"/>
              <a:t>네트워크의 깊이</a:t>
            </a:r>
            <a:r>
              <a:rPr lang="en-US" altLang="ko-KR" dirty="0" smtClean="0"/>
              <a:t>(depth)</a:t>
            </a:r>
            <a:r>
              <a:rPr lang="ko-KR" altLang="en-US" dirty="0" smtClean="0"/>
              <a:t>가 어떤 영향을 주는지 연구하기 위해 설계된 </a:t>
            </a:r>
            <a:r>
              <a:rPr lang="en-US" altLang="ko-KR" dirty="0" smtClean="0"/>
              <a:t>network → convolution</a:t>
            </a:r>
            <a:r>
              <a:rPr lang="ko-KR" altLang="en-US" dirty="0" smtClean="0"/>
              <a:t>의 개수를 늘리는 방식으로 테스트를 진행</a:t>
            </a:r>
            <a:endParaRPr lang="en-US" altLang="ko-K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674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성능 증가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더 많이 들어가서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비선형성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증가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decision function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이 더 잘 학습됨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작은 사이즈의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Kernel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중첩해서 사용하는게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굿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2286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838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42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Convolution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깊게 쌓고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Fully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connected 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개 쌓아서 메모리 사용량과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연산량이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많아서 간단하지만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비효율적임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097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238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일반적인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CNN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구조는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 extraction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부분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conv+pooling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layer)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classifier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부분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(fully connected layer)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로 구성된다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하지만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connected 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는 공간정보를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손실시키고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NiN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1x1convolution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Global Average Pooling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이용한다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!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857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1x1 Convolution: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여러 개의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 map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에서 비슷한 성질을 추출하여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channel 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수를 줄이면서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뽑아낸다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373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이미 다 뽑아진 상태니까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conneted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layer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쓸 필요없이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global average pooling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사용하여서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뽑아낸다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또한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connected 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달리 훈련데이터에 최적화 해야 할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없기 때문에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overfitting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방지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!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5923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이미 다 뽑아진 상태니까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conneted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layer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쓸 필요없이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global average pooling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사용하여서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뽑아낸다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또한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connected 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달리 훈련데이터에 최적화 해야 할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없기 때문에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overfitting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방지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!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989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이미 다 뽑아진 상태니까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conneted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layer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쓸 필요없이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global average pooling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사용하여서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뽑아낸다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또한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connected 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달리 훈련데이터에 최적화 해야 할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없기 때문에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overfitting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방지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!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135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GoogleLeNet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nin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구조를 참고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다양한 공간정보를 추출하기 위해서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1x1,3x3,5x5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kernel size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병렬적인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convolution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활용함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1x1 convolution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통해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feature-map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개수를 줄이게 되면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feature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추출을 위한 여러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확보하면서도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연산량의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균형을 맞출 수 있게 된다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946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이미 다 뽑아진 상태니까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conneted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layer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쓸 필요없이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global average pooling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사용하여서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뽑아낸다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또한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connected 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달리 훈련데이터에 최적화 해야 할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없기 때문에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overfitting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방지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!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419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이미 다 뽑아진 상태니까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conneted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layer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쓸 필요없이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global average pooling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사용하여서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뽑아낸다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또한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connected 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달리 훈련데이터에 최적화 해야 할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없기 때문에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overfitting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방지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!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888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이미 다 뽑아진 상태니까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conneted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layer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쓸 필요없이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global average pooling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사용하여서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뽑아낸다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또한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connected 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달리 훈련데이터에 최적화 해야 할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없기 때문에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overfitting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방지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!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3166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이미 다 뽑아진 상태니까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conneted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layer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쓸 필요없이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global average pooling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사용하여서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뽑아낸다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또한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connected 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달리 훈련데이터에 최적화 해야 할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없기 때문에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overfitting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방지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!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4396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이미 다 뽑아진 상태니까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conneted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layer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쓸 필요없이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global average pooling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을 사용하여서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를 뽑아낸다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또한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fully connected 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와 달리 훈련데이터에 최적화 해야 할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가 없기 때문에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overfitting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방지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!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95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352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1~2</a:t>
            </a:r>
            <a:r>
              <a:rPr lang="ko-KR" altLang="en-US" dirty="0" smtClean="0"/>
              <a:t>층은 데이터의 중요요소들을 요약하여 추출하고</a:t>
            </a:r>
            <a:r>
              <a:rPr lang="en-US" altLang="ko-KR" baseline="0" dirty="0" smtClean="0"/>
              <a:t> </a:t>
            </a:r>
            <a:r>
              <a:rPr lang="en-US" dirty="0" smtClean="0"/>
              <a:t>3~5</a:t>
            </a:r>
            <a:r>
              <a:rPr lang="ko-KR" altLang="en-US" dirty="0" smtClean="0"/>
              <a:t>층은 서로 직접 연결되어 중간다리 역할을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</a:t>
            </a:r>
            <a:r>
              <a:rPr lang="en-US" altLang="ko-KR" dirty="0" smtClean="0"/>
              <a:t>Fully Connected Layer</a:t>
            </a:r>
            <a:r>
              <a:rPr lang="ko-KR" altLang="en-US" dirty="0" smtClean="0"/>
              <a:t>에서 분류된다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4352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하드웨어적 문제 및 데이터</a:t>
            </a:r>
            <a:r>
              <a:rPr lang="ko-KR" altLang="en-US" baseline="0" dirty="0" smtClean="0"/>
              <a:t> 양 문제를 </a:t>
            </a:r>
            <a:r>
              <a:rPr lang="ko-KR" altLang="en-US" baseline="0" dirty="0" smtClean="0"/>
              <a:t>해결하여 </a:t>
            </a:r>
            <a:r>
              <a:rPr lang="en-US" altLang="ko-KR" baseline="0" dirty="0" smtClean="0"/>
              <a:t>deep learning </a:t>
            </a:r>
            <a:r>
              <a:rPr lang="ko-KR" altLang="en-US" baseline="0" dirty="0" smtClean="0"/>
              <a:t>계층을 깊게 쌓을 수 있고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AlexNet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등장함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863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 smtClean="0"/>
              <a:t>Conv3 output shape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이전 단계의 </a:t>
            </a:r>
            <a:r>
              <a:rPr lang="ko-KR" altLang="en-US" dirty="0" smtClean="0"/>
              <a:t>층으로부터 학습된 모든 필터들을 가져오는데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알고리즘은 아마 병렬학습으로 인해 각각의 필터들의</a:t>
            </a:r>
            <a:r>
              <a:rPr lang="en-US" altLang="ko-KR" dirty="0" smtClean="0"/>
              <a:t>.</a:t>
            </a:r>
            <a:r>
              <a:rPr lang="ko-KR" altLang="en-US" dirty="0" smtClean="0"/>
              <a:t> 연관성이 크게 벗어나는 것을 방지하기 위한 것으로 보인다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8903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96474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smtClean="0"/>
              <a:t>다른 </a:t>
            </a:r>
            <a:r>
              <a:rPr lang="en-US" altLang="ko-KR" dirty="0" smtClean="0"/>
              <a:t>CNN </a:t>
            </a:r>
            <a:r>
              <a:rPr lang="ko-KR" altLang="en-US" dirty="0" smtClean="0"/>
              <a:t>모델에서 </a:t>
            </a:r>
            <a:r>
              <a:rPr lang="en-US" altLang="ko-KR" dirty="0" smtClean="0"/>
              <a:t>Pooling</a:t>
            </a:r>
            <a:r>
              <a:rPr lang="ko-KR" altLang="en-US" dirty="0" smtClean="0"/>
              <a:t>은 일반적으로 겹치지 않게 </a:t>
            </a:r>
            <a:r>
              <a:rPr lang="en-US" altLang="ko-KR" dirty="0" smtClean="0"/>
              <a:t>Stride</a:t>
            </a:r>
            <a:r>
              <a:rPr lang="ko-KR" altLang="en-US" dirty="0" smtClean="0"/>
              <a:t>를 적절히 조정하여 사용하지만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AlexNet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Stride</a:t>
            </a:r>
            <a:r>
              <a:rPr lang="ko-KR" altLang="en-US" dirty="0" smtClean="0"/>
              <a:t>를 좁혀 </a:t>
            </a:r>
            <a:r>
              <a:rPr lang="en-US" altLang="ko-KR" dirty="0" smtClean="0"/>
              <a:t>Overlapping </a:t>
            </a:r>
            <a:r>
              <a:rPr lang="ko-KR" altLang="en-US" dirty="0" smtClean="0"/>
              <a:t>하는 구조를 만들었다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이경우 정확도는 약 </a:t>
            </a:r>
            <a:r>
              <a:rPr lang="en-US" altLang="ko-KR" dirty="0" smtClean="0"/>
              <a:t>0.4%</a:t>
            </a:r>
            <a:r>
              <a:rPr lang="ko-KR" altLang="en-US" dirty="0" smtClean="0"/>
              <a:t>가 향상되지만 </a:t>
            </a:r>
            <a:r>
              <a:rPr lang="ko-KR" altLang="en-US" dirty="0" err="1" smtClean="0"/>
              <a:t>연산량</a:t>
            </a:r>
            <a:r>
              <a:rPr lang="ko-KR" altLang="en-US" dirty="0" smtClean="0"/>
              <a:t> 증가시킴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06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8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640550" y="1322450"/>
            <a:ext cx="841455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altLang="ko-KR" sz="3022" dirty="0" smtClean="0"/>
              <a:t>Dive into Deep Learning</a:t>
            </a:r>
            <a:br>
              <a:rPr lang="en-US" altLang="ko-KR" sz="3022" dirty="0" smtClean="0"/>
            </a:br>
            <a:r>
              <a:rPr lang="en-US" altLang="ko-KR" sz="3022" dirty="0" smtClean="0"/>
              <a:t>: 7. Modern Convolutional Neural Networks</a:t>
            </a:r>
            <a:endParaRPr sz="3022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29452" y="31803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"/>
              <a:t>2019116247 이새봄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6076325" y="4043025"/>
            <a:ext cx="26937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발표일시 : </a:t>
            </a:r>
            <a:r>
              <a:rPr lang="ko" sz="1400" b="1" i="0" u="none" strike="noStrike" cap="none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en-US" altLang="ko-KR" sz="1400" b="1" i="0" u="none" strike="noStrike" cap="none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" sz="1400" b="1" i="0" u="none" strike="noStrike" cap="none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1400" b="1" i="0" u="none" strike="noStrike" cap="none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r>
              <a:rPr lang="ko" b="1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" b="1" dirty="0" smtClean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1400" b="1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발표장소 : 공대 7호관 323호</a:t>
            </a:r>
            <a:endParaRPr sz="1400" b="1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AlexNet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989" y="2200270"/>
            <a:ext cx="2638812" cy="13457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50900" y="2314570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</a:rPr>
              <a:t>2.   </a:t>
            </a:r>
            <a:r>
              <a:rPr lang="en-US" altLang="ko-KR" dirty="0" err="1" smtClean="0">
                <a:latin typeface="+mj-ea"/>
              </a:rPr>
              <a:t>ReLU</a:t>
            </a:r>
            <a:r>
              <a:rPr lang="en-US" altLang="ko-KR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Activation </a:t>
            </a:r>
            <a:r>
              <a:rPr lang="en-US" altLang="ko-KR" dirty="0" smtClean="0">
                <a:latin typeface="+mj-ea"/>
              </a:rPr>
              <a:t>Function(&lt;- sigmoid)</a:t>
            </a:r>
            <a:endParaRPr lang="en-US" altLang="ko-KR" dirty="0">
              <a:latin typeface="+mj-ea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 smtClean="0">
                <a:latin typeface="+mj-ea"/>
              </a:rPr>
              <a:t>Local </a:t>
            </a:r>
            <a:r>
              <a:rPr lang="en-US" altLang="ko-KR" dirty="0">
                <a:latin typeface="+mj-ea"/>
              </a:rPr>
              <a:t>Response </a:t>
            </a:r>
            <a:r>
              <a:rPr lang="en-US" altLang="ko-KR" dirty="0" smtClean="0">
                <a:latin typeface="+mj-ea"/>
              </a:rPr>
              <a:t>Normalization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 err="1" smtClean="0">
                <a:latin typeface="+mj-ea"/>
              </a:rPr>
              <a:t>DropOut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사용</a:t>
            </a:r>
            <a:endParaRPr lang="en-US" altLang="ko-KR" dirty="0">
              <a:latin typeface="+mj-ea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 smtClean="0">
                <a:latin typeface="+mj-ea"/>
              </a:rPr>
              <a:t>Training </a:t>
            </a:r>
            <a:r>
              <a:rPr lang="en-US" altLang="ko-KR" dirty="0">
                <a:latin typeface="+mj-ea"/>
              </a:rPr>
              <a:t>on Multiple </a:t>
            </a:r>
            <a:r>
              <a:rPr lang="en-US" altLang="ko-KR" dirty="0" smtClean="0">
                <a:latin typeface="+mj-ea"/>
              </a:rPr>
              <a:t>GPUs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 smtClean="0">
                <a:latin typeface="+mj-ea"/>
              </a:rPr>
              <a:t>Data </a:t>
            </a:r>
            <a:r>
              <a:rPr lang="en-US" altLang="ko-KR" dirty="0">
                <a:latin typeface="+mj-ea"/>
              </a:rPr>
              <a:t>Augmentation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507" y="3809651"/>
            <a:ext cx="2517775" cy="10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AlexNet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200" y="1853850"/>
            <a:ext cx="4572000" cy="373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 smtClean="0">
                <a:latin typeface="+mj-ea"/>
              </a:rPr>
              <a:t>Local </a:t>
            </a:r>
            <a:r>
              <a:rPr lang="en-US" altLang="ko-KR" dirty="0">
                <a:latin typeface="+mj-ea"/>
              </a:rPr>
              <a:t>Response </a:t>
            </a:r>
            <a:r>
              <a:rPr lang="en-US" altLang="ko-KR" dirty="0" smtClean="0">
                <a:latin typeface="+mj-ea"/>
              </a:rPr>
              <a:t>Normalization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3" y="2434186"/>
            <a:ext cx="3690938" cy="7728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163" y="3522618"/>
            <a:ext cx="4071937" cy="46006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93900" y="419415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Generalization </a:t>
            </a:r>
            <a:r>
              <a:rPr lang="ko-KR" altLang="en-US" sz="1600" dirty="0" smtClean="0">
                <a:latin typeface="+mn-ea"/>
                <a:ea typeface="+mn-ea"/>
              </a:rPr>
              <a:t>향상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00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AlexNet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43" y="1853850"/>
            <a:ext cx="3107157" cy="30628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919" y="1853850"/>
            <a:ext cx="2691082" cy="30975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749" y="1853850"/>
            <a:ext cx="2479421" cy="20577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6507" y="2630781"/>
            <a:ext cx="2339197" cy="25194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6507" y="3024695"/>
            <a:ext cx="2108192" cy="25194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6507" y="3580598"/>
            <a:ext cx="2108192" cy="7905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4532" y="3665623"/>
            <a:ext cx="2108192" cy="7905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4153" y="3752248"/>
            <a:ext cx="2108192" cy="7905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6507" y="4235005"/>
            <a:ext cx="1193792" cy="1603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4906" y="4397030"/>
            <a:ext cx="1193792" cy="1603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4904" y="4714665"/>
            <a:ext cx="1193792" cy="1603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smtClean="0">
                <a:latin typeface="+mj-ea"/>
                <a:ea typeface="+mj-ea"/>
              </a:rPr>
              <a:t>VGG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17" y="2024209"/>
            <a:ext cx="2985984" cy="25277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91456" y="2560657"/>
            <a:ext cx="39684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100"/>
              <a:defRPr/>
            </a:pPr>
            <a:r>
              <a:rPr lang="ko-KR" altLang="en-US" dirty="0"/>
              <a:t>네트워크의 깊이</a:t>
            </a:r>
            <a:r>
              <a:rPr lang="en-US" altLang="ko-KR" dirty="0"/>
              <a:t>(depth)</a:t>
            </a:r>
            <a:r>
              <a:rPr lang="ko-KR" altLang="en-US" dirty="0"/>
              <a:t>가 어떤 영향을 주는지 연구하기 위해 설계된 </a:t>
            </a:r>
            <a:r>
              <a:rPr lang="en-US" altLang="ko-KR" dirty="0"/>
              <a:t>network </a:t>
            </a:r>
            <a:endParaRPr lang="en-US" altLang="ko-KR" dirty="0" smtClean="0"/>
          </a:p>
          <a:p>
            <a:pPr lvl="0">
              <a:buSzPts val="1100"/>
              <a:defRPr/>
            </a:pPr>
            <a:endParaRPr lang="en-US" altLang="ko-KR" dirty="0" smtClean="0"/>
          </a:p>
          <a:p>
            <a:pPr lvl="0">
              <a:buSzPts val="1100"/>
              <a:defRPr/>
            </a:pPr>
            <a:r>
              <a:rPr lang="en-US" altLang="ko-KR" dirty="0" smtClean="0"/>
              <a:t>→ </a:t>
            </a:r>
            <a:r>
              <a:rPr lang="en-US" altLang="ko-KR" dirty="0"/>
              <a:t>convolution</a:t>
            </a:r>
            <a:r>
              <a:rPr lang="ko-KR" altLang="en-US" dirty="0"/>
              <a:t>의 개수를 늘리는 방식으로 테스트를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14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smtClean="0">
                <a:latin typeface="+mj-ea"/>
                <a:ea typeface="+mj-ea"/>
              </a:rPr>
              <a:t>VGG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18" y="2049311"/>
            <a:ext cx="1867161" cy="2162477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835018" y="2912364"/>
            <a:ext cx="1720981" cy="44043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35035" y="1974600"/>
            <a:ext cx="4236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3x3 kernel -&gt; </a:t>
            </a:r>
            <a:r>
              <a:rPr lang="ko-KR" altLang="en-US" dirty="0" smtClean="0"/>
              <a:t>성능 </a:t>
            </a:r>
            <a:r>
              <a:rPr lang="ko-KR" altLang="en-US" dirty="0" smtClean="0"/>
              <a:t>증가 및 학습할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감소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799" y="2363136"/>
            <a:ext cx="3649998" cy="11925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027" y="3830348"/>
            <a:ext cx="3730122" cy="107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smtClean="0">
                <a:latin typeface="+mj-ea"/>
                <a:ea typeface="+mj-ea"/>
              </a:rPr>
              <a:t>VGG-11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77" y="3222428"/>
            <a:ext cx="3613423" cy="17173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419" y="870635"/>
            <a:ext cx="2543809" cy="916889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377677" y="3586186"/>
            <a:ext cx="3321323" cy="49154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94" y="2307141"/>
            <a:ext cx="4120087" cy="4619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449" y="2024866"/>
            <a:ext cx="5433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Block 1:(1,64) Block 2:</a:t>
            </a:r>
            <a:r>
              <a:rPr lang="en-US" altLang="ko-KR" sz="1200" dirty="0" smtClean="0">
                <a:sym typeface="Wingdings" panose="05000000000000000000" pitchFamily="2" charset="2"/>
              </a:rPr>
              <a:t>(1,128) </a:t>
            </a:r>
            <a:r>
              <a:rPr lang="en-US" altLang="ko-KR" sz="1200" dirty="0"/>
              <a:t>Block </a:t>
            </a:r>
            <a:r>
              <a:rPr lang="en-US" altLang="ko-KR" sz="1200" dirty="0" smtClean="0"/>
              <a:t>3:(2,256) </a:t>
            </a:r>
            <a:r>
              <a:rPr lang="en-US" altLang="ko-KR" sz="1200" dirty="0"/>
              <a:t>Block </a:t>
            </a:r>
            <a:r>
              <a:rPr lang="en-US" altLang="ko-KR" sz="1200" dirty="0" smtClean="0"/>
              <a:t>4:</a:t>
            </a:r>
            <a:r>
              <a:rPr lang="en-US" altLang="ko-KR" sz="1200" dirty="0" smtClean="0">
                <a:sym typeface="Wingdings" panose="05000000000000000000" pitchFamily="2" charset="2"/>
              </a:rPr>
              <a:t>(2,512)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Block 5:(2,512) </a:t>
            </a:r>
            <a:endParaRPr lang="ko-KR" altLang="en-US" sz="1200" dirty="0"/>
          </a:p>
        </p:txBody>
      </p:sp>
      <p:pic>
        <p:nvPicPr>
          <p:cNvPr id="2050" name="Picture 2" descr="vgg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056" y="1267759"/>
            <a:ext cx="3094175" cy="309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958945" y="1404459"/>
            <a:ext cx="542118" cy="241079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04029" y="3801455"/>
            <a:ext cx="542118" cy="552549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05527" y="1761676"/>
            <a:ext cx="286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05527" y="2057178"/>
            <a:ext cx="286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05527" y="2480851"/>
            <a:ext cx="286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05527" y="2994164"/>
            <a:ext cx="286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05527" y="3411538"/>
            <a:ext cx="286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8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smtClean="0">
                <a:latin typeface="+mj-ea"/>
                <a:ea typeface="+mj-ea"/>
              </a:rPr>
              <a:t>VGG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49" y="2416879"/>
            <a:ext cx="3420557" cy="17102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269" y="2268598"/>
            <a:ext cx="2607773" cy="21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smtClean="0">
                <a:latin typeface="+mj-ea"/>
                <a:ea typeface="+mj-ea"/>
              </a:rPr>
              <a:t>VGG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853849"/>
            <a:ext cx="3630428" cy="29985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200" y="1416839"/>
            <a:ext cx="1635241" cy="343557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74208" y="1731264"/>
            <a:ext cx="1243584" cy="103632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smtClean="0">
                <a:latin typeface="+mj-ea"/>
                <a:ea typeface="+mj-ea"/>
              </a:rPr>
              <a:t>VGG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11" y="1853850"/>
            <a:ext cx="3594533" cy="25582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706" y="2222260"/>
            <a:ext cx="3653422" cy="14231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76032" y="2644844"/>
            <a:ext cx="542118" cy="100056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790432" y="2644844"/>
            <a:ext cx="0" cy="80549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5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NiN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68" y="1853850"/>
            <a:ext cx="3616862" cy="2979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0606" y="2558858"/>
            <a:ext cx="2792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1x1 convolution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Global Average Pooling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9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2"/>
          </p:nvPr>
        </p:nvSpPr>
        <p:spPr>
          <a:xfrm>
            <a:off x="5288525" y="1444027"/>
            <a:ext cx="3374400" cy="156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700" dirty="0">
                <a:latin typeface="+mj-ea"/>
                <a:ea typeface="+mj-ea"/>
                <a:cs typeface="Arial"/>
                <a:sym typeface="Arial"/>
              </a:rPr>
              <a:t>7</a:t>
            </a:r>
            <a:r>
              <a:rPr lang="en-US" altLang="ko-KR" sz="1700" dirty="0" smtClean="0">
                <a:latin typeface="+mj-ea"/>
                <a:ea typeface="+mj-ea"/>
                <a:cs typeface="Arial"/>
                <a:sym typeface="Arial"/>
              </a:rPr>
              <a:t>.</a:t>
            </a:r>
            <a:r>
              <a:rPr lang="ko" sz="1700" dirty="0" smtClean="0">
                <a:latin typeface="+mj-ea"/>
                <a:ea typeface="+mj-ea"/>
                <a:cs typeface="Arial"/>
                <a:sym typeface="Arial"/>
              </a:rPr>
              <a:t>1.</a:t>
            </a:r>
            <a:r>
              <a:rPr lang="en-US" altLang="ko" sz="1700" dirty="0" smtClean="0"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altLang="ko" sz="1700" dirty="0" err="1" smtClean="0">
                <a:latin typeface="+mj-ea"/>
                <a:ea typeface="+mj-ea"/>
                <a:cs typeface="Arial"/>
                <a:sym typeface="Arial"/>
              </a:rPr>
              <a:t>AlexNet</a:t>
            </a:r>
            <a:endParaRPr lang="en-US" altLang="ko" sz="1700" dirty="0" smtClean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 smtClean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700" dirty="0">
                <a:latin typeface="+mj-ea"/>
                <a:ea typeface="+mj-ea"/>
                <a:cs typeface="Arial"/>
                <a:sym typeface="Arial"/>
              </a:rPr>
              <a:t>7</a:t>
            </a:r>
            <a:r>
              <a:rPr lang="en-US" altLang="ko-KR" sz="1700" dirty="0" smtClean="0">
                <a:latin typeface="+mj-ea"/>
                <a:ea typeface="+mj-ea"/>
                <a:cs typeface="Arial"/>
                <a:sym typeface="Arial"/>
              </a:rPr>
              <a:t>.2. </a:t>
            </a:r>
            <a:r>
              <a:rPr lang="en-US" altLang="ko-KR" sz="1700" dirty="0" err="1">
                <a:latin typeface="+mj-ea"/>
                <a:ea typeface="+mj-ea"/>
                <a:cs typeface="Arial"/>
                <a:sym typeface="Arial"/>
              </a:rPr>
              <a:t>V</a:t>
            </a:r>
            <a:r>
              <a:rPr lang="en-US" altLang="ko-KR" sz="1700" dirty="0" err="1" smtClean="0">
                <a:latin typeface="+mj-ea"/>
                <a:ea typeface="+mj-ea"/>
                <a:cs typeface="Arial"/>
                <a:sym typeface="Arial"/>
              </a:rPr>
              <a:t>gg</a:t>
            </a:r>
            <a:endParaRPr lang="en-US" altLang="ko-KR" sz="1700" dirty="0" smtClean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 smtClean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700" dirty="0">
                <a:latin typeface="+mj-ea"/>
                <a:ea typeface="+mj-ea"/>
                <a:cs typeface="Arial"/>
                <a:sym typeface="Arial"/>
              </a:rPr>
              <a:t>7</a:t>
            </a:r>
            <a:r>
              <a:rPr lang="en-US" altLang="ko-KR" sz="1700" dirty="0" smtClean="0">
                <a:latin typeface="+mj-ea"/>
                <a:ea typeface="+mj-ea"/>
                <a:cs typeface="Arial"/>
                <a:sym typeface="Arial"/>
              </a:rPr>
              <a:t>.3. </a:t>
            </a:r>
            <a:r>
              <a:rPr lang="en-US" altLang="ko-KR" sz="1700" dirty="0" err="1" smtClean="0">
                <a:latin typeface="+mj-ea"/>
                <a:ea typeface="+mj-ea"/>
                <a:cs typeface="Arial"/>
                <a:sym typeface="Arial"/>
              </a:rPr>
              <a:t>NiN</a:t>
            </a:r>
            <a:endParaRPr lang="en-US" altLang="ko-KR" sz="1700" dirty="0" smtClean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 smtClean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ko-KR" sz="1700" dirty="0">
                <a:latin typeface="+mj-ea"/>
                <a:ea typeface="+mj-ea"/>
                <a:cs typeface="Arial"/>
                <a:sym typeface="Arial"/>
              </a:rPr>
              <a:t>7</a:t>
            </a:r>
            <a:r>
              <a:rPr lang="en-US" altLang="ko-KR" sz="1700" dirty="0" smtClean="0">
                <a:latin typeface="+mj-ea"/>
                <a:ea typeface="+mj-ea"/>
                <a:cs typeface="Arial"/>
                <a:sym typeface="Arial"/>
              </a:rPr>
              <a:t>.4. </a:t>
            </a:r>
            <a:r>
              <a:rPr lang="en-US" altLang="ko-KR" sz="1700" dirty="0" err="1" smtClean="0">
                <a:latin typeface="+mj-ea"/>
                <a:ea typeface="+mj-ea"/>
                <a:cs typeface="Arial"/>
                <a:sym typeface="Arial"/>
              </a:rPr>
              <a:t>GoogLeNet</a:t>
            </a:r>
            <a:endParaRPr lang="en-US" altLang="ko-KR" sz="1700" dirty="0" smtClean="0">
              <a:latin typeface="+mj-ea"/>
              <a:ea typeface="+mj-ea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ko-KR" sz="1700" dirty="0" smtClean="0"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NiN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57" y="1853851"/>
            <a:ext cx="3607774" cy="16492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072" y="3614330"/>
            <a:ext cx="1693943" cy="1339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4681" y="2155265"/>
            <a:ext cx="2783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C2 	-&gt; 	C3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4	-&gt;	2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681" y="3080377"/>
            <a:ext cx="2261287" cy="190459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261285" y="2287318"/>
            <a:ext cx="1000899" cy="79305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NiN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823" y="1977081"/>
            <a:ext cx="4257544" cy="24713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30595" y="4571645"/>
            <a:ext cx="287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Global average pooling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098" y="1049583"/>
            <a:ext cx="1174220" cy="3829839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7355666" y="1318651"/>
            <a:ext cx="1220652" cy="21358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5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NiN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23710"/>
          <a:stretch/>
        </p:blipFill>
        <p:spPr>
          <a:xfrm>
            <a:off x="164954" y="2076665"/>
            <a:ext cx="4876603" cy="24482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047" y="3512806"/>
            <a:ext cx="2819180" cy="11175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251" y="2076665"/>
            <a:ext cx="3855560" cy="76538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988539" y="2336746"/>
            <a:ext cx="3781169" cy="1963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4859001" y="2410161"/>
            <a:ext cx="460537" cy="599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5644" y="612518"/>
            <a:ext cx="885949" cy="1352739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7448689" y="2596826"/>
            <a:ext cx="807609" cy="26980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NiN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558" y="1853850"/>
            <a:ext cx="4536481" cy="3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GoogLeNet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950" y="1072180"/>
            <a:ext cx="2244082" cy="38089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70" y="2069548"/>
            <a:ext cx="4496427" cy="1733792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462584" y="1692876"/>
            <a:ext cx="1297459" cy="33363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8" idx="1"/>
          </p:cNvCxnSpPr>
          <p:nvPr/>
        </p:nvCxnSpPr>
        <p:spPr>
          <a:xfrm flipH="1">
            <a:off x="5239265" y="1859692"/>
            <a:ext cx="1223319" cy="67344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41806" y="1702883"/>
            <a:ext cx="2517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2+5+2= 9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인셉션</a:t>
            </a:r>
            <a:r>
              <a:rPr lang="ko-KR" altLang="en-US" dirty="0" smtClean="0"/>
              <a:t> 모듈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6770" y="3770437"/>
            <a:ext cx="530946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다양한 </a:t>
            </a:r>
            <a:r>
              <a:rPr lang="ko-KR" altLang="en-US" dirty="0"/>
              <a:t>공간정보를 </a:t>
            </a:r>
            <a:r>
              <a:rPr lang="ko-KR" altLang="en-US" dirty="0" smtClean="0"/>
              <a:t>추출하기 위해서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병렬적인 </a:t>
            </a:r>
            <a:r>
              <a:rPr lang="en-US" altLang="ko-KR" dirty="0" smtClean="0"/>
              <a:t>convolution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 </a:t>
            </a:r>
            <a:r>
              <a:rPr lang="en-US" altLang="ko-KR" dirty="0" smtClean="0"/>
              <a:t>1x1 convolutions </a:t>
            </a:r>
          </a:p>
          <a:p>
            <a:r>
              <a:rPr lang="en-US" altLang="ko-KR" dirty="0" smtClean="0"/>
              <a:t>-&gt; 2,3 path (channel </a:t>
            </a:r>
            <a:r>
              <a:rPr lang="ko-KR" altLang="en-US" dirty="0" smtClean="0"/>
              <a:t>줄이기</a:t>
            </a:r>
            <a:r>
              <a:rPr lang="en-US" altLang="ko-KR" dirty="0" smtClean="0"/>
              <a:t>, model complexity </a:t>
            </a:r>
            <a:r>
              <a:rPr lang="ko-KR" altLang="en-US" dirty="0" smtClean="0"/>
              <a:t>감소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4 path ( channel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    </a:t>
            </a:r>
            <a:r>
              <a:rPr lang="en-US" altLang="ko-KR" dirty="0" err="1" smtClean="0"/>
              <a:t>MaxPool</a:t>
            </a:r>
            <a:r>
              <a:rPr lang="en-US" altLang="ko-KR" dirty="0" smtClean="0"/>
              <a:t> -&gt; pooling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invariant</a:t>
            </a:r>
            <a:r>
              <a:rPr lang="ko-KR" altLang="en-US" dirty="0"/>
              <a:t> </a:t>
            </a:r>
            <a:r>
              <a:rPr lang="ko-KR" altLang="en-US" dirty="0" smtClean="0"/>
              <a:t>효과를 얻기</a:t>
            </a:r>
            <a:endParaRPr lang="en-US" altLang="ko-KR" dirty="0" smtClean="0"/>
          </a:p>
          <a:p>
            <a:pPr marL="342900" lvl="5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8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GoogLeNet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73" y="1853851"/>
            <a:ext cx="3305135" cy="31258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862" y="2440250"/>
            <a:ext cx="4496427" cy="173379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280160" y="2828657"/>
            <a:ext cx="2637322" cy="24180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80160" y="3140330"/>
            <a:ext cx="2637322" cy="33363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01362" y="3543833"/>
            <a:ext cx="2616120" cy="33363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280160" y="3947336"/>
            <a:ext cx="2637322" cy="32628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73861" y="2828657"/>
            <a:ext cx="1060665" cy="64530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34526" y="2828657"/>
            <a:ext cx="1060665" cy="64530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95190" y="2828656"/>
            <a:ext cx="1060665" cy="64530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655854" y="2828655"/>
            <a:ext cx="1314435" cy="64530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GoogLeNet</a:t>
            </a:r>
            <a:r>
              <a:rPr lang="en-US" dirty="0" smtClean="0">
                <a:latin typeface="+mj-ea"/>
                <a:ea typeface="+mj-ea"/>
              </a:rPr>
              <a:t>(</a:t>
            </a:r>
            <a:r>
              <a:rPr lang="en-US" dirty="0" err="1" smtClean="0">
                <a:latin typeface="+mj-ea"/>
                <a:ea typeface="+mj-ea"/>
              </a:rPr>
              <a:t>pytorch</a:t>
            </a:r>
            <a:r>
              <a:rPr lang="en-US" dirty="0" smtClean="0">
                <a:latin typeface="+mj-ea"/>
                <a:ea typeface="+mj-ea"/>
              </a:rPr>
              <a:t>)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862" y="2440250"/>
            <a:ext cx="4496427" cy="173379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473861" y="2828657"/>
            <a:ext cx="1060665" cy="64530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34526" y="2828657"/>
            <a:ext cx="1060665" cy="64530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95190" y="2828656"/>
            <a:ext cx="1060665" cy="64530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655854" y="2828655"/>
            <a:ext cx="1314435" cy="64530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24180" t="17743" r="24472" b="57343"/>
          <a:stretch/>
        </p:blipFill>
        <p:spPr>
          <a:xfrm>
            <a:off x="959697" y="2673477"/>
            <a:ext cx="2983832" cy="1732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1915" y="3320071"/>
            <a:ext cx="92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channel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732547" y="2846732"/>
            <a:ext cx="0" cy="46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2069432" y="2318871"/>
            <a:ext cx="0" cy="35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32547" y="1718707"/>
            <a:ext cx="924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 path:</a:t>
            </a:r>
          </a:p>
          <a:p>
            <a:r>
              <a:rPr lang="en-US" altLang="ko-KR" sz="1100" dirty="0" smtClean="0"/>
              <a:t>Output channel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539465" y="2828655"/>
            <a:ext cx="0" cy="46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35402" y="3300294"/>
            <a:ext cx="924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r>
              <a:rPr lang="en-US" altLang="ko-KR" sz="1100" dirty="0" smtClean="0"/>
              <a:t> path:</a:t>
            </a:r>
          </a:p>
          <a:p>
            <a:r>
              <a:rPr lang="en-US" altLang="ko-KR" sz="1100" dirty="0" smtClean="0"/>
              <a:t>Output channel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93457" y="1718707"/>
            <a:ext cx="924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 path:</a:t>
            </a:r>
          </a:p>
          <a:p>
            <a:r>
              <a:rPr lang="en-US" altLang="ko-KR" sz="1100" dirty="0" smtClean="0"/>
              <a:t>Output channel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3261360" y="2318871"/>
            <a:ext cx="1604" cy="35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712143" y="2828655"/>
            <a:ext cx="0" cy="46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8852" y="3320071"/>
            <a:ext cx="924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4 path:</a:t>
            </a:r>
          </a:p>
          <a:p>
            <a:r>
              <a:rPr lang="en-US" altLang="ko-KR" sz="1100" dirty="0" smtClean="0"/>
              <a:t>Output channel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60709" y="3473960"/>
            <a:ext cx="74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 path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79845" y="3473960"/>
            <a:ext cx="74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 path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22496" y="3465418"/>
            <a:ext cx="74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 path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86919" y="3474488"/>
            <a:ext cx="74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 path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50103" y="4312747"/>
            <a:ext cx="82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64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06730" y="4312747"/>
            <a:ext cx="915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128</a:t>
            </a:r>
          </a:p>
          <a:p>
            <a:r>
              <a:rPr lang="en-US" altLang="ko-KR" dirty="0" smtClean="0"/>
              <a:t> 96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21658" y="4287584"/>
            <a:ext cx="50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32</a:t>
            </a:r>
          </a:p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63626" y="4358914"/>
            <a:ext cx="509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32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8068" y="4408560"/>
            <a:ext cx="421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Concatenate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channel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:64+128+32+32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43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GoogLeNet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2" name="AutoShape 2" descr="The GoogLeNet architectur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849312"/>
            <a:ext cx="1409700" cy="4181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93" y="4262328"/>
            <a:ext cx="6496957" cy="781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05" y="3429000"/>
            <a:ext cx="6420746" cy="8714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790" y="2244627"/>
            <a:ext cx="5811061" cy="695422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7089667" y="3415682"/>
            <a:ext cx="1328482" cy="160178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915150" y="2687179"/>
            <a:ext cx="1758950" cy="71518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GoogLeNet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2" name="AutoShape 2" descr="The GoogLeNet architectur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849312"/>
            <a:ext cx="1409700" cy="418147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7089667" y="3415682"/>
            <a:ext cx="1328482" cy="160178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915150" y="2669059"/>
            <a:ext cx="1758950" cy="73330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3567011"/>
            <a:ext cx="5928068" cy="11641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42" y="1873499"/>
            <a:ext cx="6325483" cy="1162212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915150" y="1894802"/>
            <a:ext cx="1758950" cy="73330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936259" y="1120545"/>
            <a:ext cx="1758950" cy="73330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3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altLang="ko-KR" sz="4800" dirty="0" err="1">
                <a:latin typeface="+mj-ea"/>
              </a:rPr>
              <a:t>GoogLeNet</a:t>
            </a:r>
            <a:endParaRPr lang="en-US" altLang="ko-KR" sz="4800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086" y="1853850"/>
            <a:ext cx="2867425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err="1" smtClean="0">
                <a:latin typeface="+mj-ea"/>
                <a:ea typeface="+mj-ea"/>
              </a:rPr>
              <a:t>AlexNet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2956127" y="2172974"/>
            <a:ext cx="7495974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+mj-ea"/>
                <a:ea typeface="+mj-ea"/>
              </a:rPr>
              <a:t>Feature extractor </a:t>
            </a:r>
            <a:r>
              <a:rPr lang="en-US" sz="1100" dirty="0" smtClean="0">
                <a:latin typeface="+mj-ea"/>
                <a:ea typeface="+mj-ea"/>
              </a:rPr>
              <a:t>(e.g. SIFT, SURF, HOG, bags of visual words)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6791780" y="2697256"/>
            <a:ext cx="376503" cy="7741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2650664" y="3682635"/>
            <a:ext cx="81069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+mj-ea"/>
                <a:ea typeface="+mj-ea"/>
              </a:rPr>
              <a:t>Feature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training</a:t>
            </a:r>
            <a:endParaRPr sz="16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4" y="2126746"/>
            <a:ext cx="4312742" cy="1948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smtClean="0">
                <a:latin typeface="+mj-ea"/>
                <a:ea typeface="+mj-ea"/>
              </a:rPr>
              <a:t>ImageNet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48" y="2077968"/>
            <a:ext cx="4669441" cy="25390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01124" y="2598776"/>
            <a:ext cx="2736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Human error 5%</a:t>
            </a:r>
            <a:r>
              <a:rPr lang="ko-KR" altLang="en-US" b="1" dirty="0" smtClean="0">
                <a:latin typeface="+mj-ea"/>
                <a:ea typeface="+mj-ea"/>
              </a:rPr>
              <a:t>보다 낮아짐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30257" y="2077968"/>
            <a:ext cx="1011443" cy="20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29788" y="2582088"/>
            <a:ext cx="896112" cy="23731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94888" y="2828686"/>
            <a:ext cx="1188212" cy="2148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93" y="1853850"/>
            <a:ext cx="4543213" cy="2092346"/>
          </a:xfrm>
          <a:prstGeom prst="rect">
            <a:avLst/>
          </a:prstGeom>
        </p:spPr>
      </p:pic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AlexNet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1800" y="1853850"/>
            <a:ext cx="2730500" cy="115605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03900" y="1853850"/>
            <a:ext cx="838200" cy="115605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43361" y="1469764"/>
            <a:ext cx="1568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Convolution layer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487914" y="1469763"/>
            <a:ext cx="19255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Fully-Connected layer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049945" y="1928655"/>
            <a:ext cx="1046926" cy="957980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75016" y="1928655"/>
            <a:ext cx="1527284" cy="957980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03900" y="1928655"/>
            <a:ext cx="812820" cy="957980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7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AlexNet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70" y="1853850"/>
            <a:ext cx="1986122" cy="30752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30931" y="4252822"/>
            <a:ext cx="1078750" cy="25194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30931" y="3758616"/>
            <a:ext cx="1078750" cy="25194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30931" y="2801392"/>
            <a:ext cx="1078750" cy="71496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63895" y="1898168"/>
            <a:ext cx="325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Conv</a:t>
            </a:r>
            <a:r>
              <a:rPr lang="en-US" altLang="ko-KR" dirty="0" smtClean="0"/>
              <a:t> kernel 11x11 -&gt; 5x5 -&gt; 3x3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3895" y="2497258"/>
            <a:ext cx="3909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=&gt; Image pixel</a:t>
            </a:r>
            <a:r>
              <a:rPr lang="ko-KR" altLang="en-US" dirty="0" smtClean="0"/>
              <a:t>수를 </a:t>
            </a:r>
            <a:r>
              <a:rPr lang="ko-KR" altLang="en-US" dirty="0"/>
              <a:t>빠</a:t>
            </a:r>
            <a:r>
              <a:rPr lang="ko-KR" altLang="en-US" dirty="0" smtClean="0"/>
              <a:t>르게 줄이기 위해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9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AlexNet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02" y="1783897"/>
            <a:ext cx="1184823" cy="30301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34202" y="3033622"/>
            <a:ext cx="1078750" cy="25194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005" y="1783897"/>
            <a:ext cx="2381582" cy="18385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318798" y="2367824"/>
            <a:ext cx="2066002" cy="2737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6" idx="3"/>
            <a:endCxn id="9" idx="1"/>
          </p:cNvCxnSpPr>
          <p:nvPr/>
        </p:nvCxnSpPr>
        <p:spPr>
          <a:xfrm flipV="1">
            <a:off x="2819025" y="2703188"/>
            <a:ext cx="417980" cy="59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25185" y="2074404"/>
            <a:ext cx="23929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이전 단계의 </a:t>
            </a:r>
            <a:r>
              <a:rPr lang="ko-KR" altLang="en-US" dirty="0">
                <a:latin typeface="+mj-ea"/>
                <a:ea typeface="+mj-ea"/>
              </a:rPr>
              <a:t>층으로부터 학습된 모든 필터들을 </a:t>
            </a:r>
            <a:r>
              <a:rPr lang="ko-KR" altLang="en-US" dirty="0" smtClean="0">
                <a:latin typeface="+mj-ea"/>
                <a:ea typeface="+mj-ea"/>
              </a:rPr>
              <a:t>가져옴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8" name="직선 화살표 연결선 17"/>
          <p:cNvCxnSpPr>
            <a:stCxn id="16" idx="2"/>
          </p:cNvCxnSpPr>
          <p:nvPr/>
        </p:nvCxnSpPr>
        <p:spPr>
          <a:xfrm>
            <a:off x="7221667" y="2813068"/>
            <a:ext cx="4633" cy="48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54867" y="3551732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병렬학습으로 인해 필터의 연관성이 크게 벗어나는 것 방지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6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AlexNet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70" y="1853850"/>
            <a:ext cx="1986122" cy="3075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2623" y="2062261"/>
            <a:ext cx="4013860" cy="286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latin typeface="+mj-ea"/>
                <a:ea typeface="+mj-ea"/>
              </a:rPr>
              <a:t>Overlapping Pooling Layer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err="1" smtClean="0">
                <a:latin typeface="+mj-ea"/>
                <a:ea typeface="+mj-ea"/>
              </a:rPr>
              <a:t>ReLU</a:t>
            </a:r>
            <a:r>
              <a:rPr lang="en-US" altLang="ko-KR" sz="1800" dirty="0" smtClean="0">
                <a:latin typeface="+mj-ea"/>
                <a:ea typeface="+mj-ea"/>
              </a:rPr>
              <a:t> Activation Function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latin typeface="+mj-ea"/>
                <a:ea typeface="+mj-ea"/>
              </a:rPr>
              <a:t>Local Response Normalization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err="1" smtClean="0">
                <a:latin typeface="+mj-ea"/>
                <a:ea typeface="+mj-ea"/>
              </a:rPr>
              <a:t>DropOut</a:t>
            </a:r>
            <a:r>
              <a:rPr lang="en-US" altLang="ko-KR" sz="1800" dirty="0" smtClean="0">
                <a:latin typeface="+mj-ea"/>
                <a:ea typeface="+mj-ea"/>
              </a:rPr>
              <a:t> </a:t>
            </a:r>
            <a:r>
              <a:rPr lang="ko-KR" altLang="en-US" sz="1800" dirty="0" smtClean="0">
                <a:latin typeface="+mj-ea"/>
                <a:ea typeface="+mj-ea"/>
              </a:rPr>
              <a:t>사용</a:t>
            </a:r>
            <a:endParaRPr lang="en-US" altLang="ko-KR" sz="18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latin typeface="+mj-ea"/>
                <a:ea typeface="+mj-ea"/>
              </a:rPr>
              <a:t>Training on Multiple GPUs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latin typeface="+mj-ea"/>
                <a:ea typeface="+mj-ea"/>
              </a:rPr>
              <a:t>Data Augmentation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99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0;p3"/>
          <p:cNvSpPr txBox="1">
            <a:spLocks/>
          </p:cNvSpPr>
          <p:nvPr/>
        </p:nvSpPr>
        <p:spPr>
          <a:xfrm>
            <a:off x="729449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ct val="111111"/>
            </a:pPr>
            <a:r>
              <a:rPr lang="en-US" dirty="0" err="1" smtClean="0">
                <a:latin typeface="+mj-ea"/>
                <a:ea typeface="+mj-ea"/>
              </a:rPr>
              <a:t>AlexNet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02" y="1783897"/>
            <a:ext cx="1184823" cy="30301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849510" y="1463226"/>
            <a:ext cx="269977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j-ea"/>
              </a:rPr>
              <a:t>Overlapping Pooling Layer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799" y="1998426"/>
            <a:ext cx="3723896" cy="29528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74538" y="2550884"/>
            <a:ext cx="1078750" cy="25194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34202" y="3567022"/>
            <a:ext cx="1078750" cy="25194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34202" y="4036922"/>
            <a:ext cx="1078750" cy="25194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11" y="2413415"/>
            <a:ext cx="2503790" cy="2614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1401" y="3567022"/>
            <a:ext cx="1611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정확도 </a:t>
            </a:r>
            <a:r>
              <a:rPr lang="en-US" altLang="ko-KR" dirty="0" smtClean="0"/>
              <a:t>0.4% </a:t>
            </a:r>
            <a:r>
              <a:rPr lang="ko-KR" altLang="en-US" dirty="0" smtClean="0"/>
              <a:t>향상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7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1040</Words>
  <Application>Microsoft Office PowerPoint</Application>
  <PresentationFormat>화면 슬라이드 쇼(16:9)</PresentationFormat>
  <Paragraphs>142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Arial</vt:lpstr>
      <vt:lpstr>Wingdings</vt:lpstr>
      <vt:lpstr>Raleway</vt:lpstr>
      <vt:lpstr>Lato</vt:lpstr>
      <vt:lpstr>Malgun Gothic</vt:lpstr>
      <vt:lpstr>Malgun Gothic</vt:lpstr>
      <vt:lpstr>Streamline</vt:lpstr>
      <vt:lpstr>Dive into Deep Learning : 7. Modern Convolutional Neural Networks</vt:lpstr>
      <vt:lpstr>Index</vt:lpstr>
      <vt:lpstr>AlexNet</vt:lpstr>
      <vt:lpstr>ImageNet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리뷰 :Deep Learning Techniques for Medical Image Segmentation</dc:title>
  <dc:creator>PC00</dc:creator>
  <cp:lastModifiedBy>Windows 사용자</cp:lastModifiedBy>
  <cp:revision>52</cp:revision>
  <dcterms:modified xsi:type="dcterms:W3CDTF">2022-01-14T00:57:58Z</dcterms:modified>
</cp:coreProperties>
</file>