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aleway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2" roundtripDataSignature="AMtx7mhZtcaickYiLjUSJb6Cph15CPtkq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6.xml"/><Relationship Id="rId22" Type="http://customschemas.google.com/relationships/presentationmetadata" Target="metadata"/><Relationship Id="rId10" Type="http://schemas.openxmlformats.org/officeDocument/2006/relationships/slide" Target="slides/slide5.xml"/><Relationship Id="rId21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bold.fntdata"/><Relationship Id="rId14" Type="http://schemas.openxmlformats.org/officeDocument/2006/relationships/font" Target="fonts/Raleway-regular.fntdata"/><Relationship Id="rId17" Type="http://schemas.openxmlformats.org/officeDocument/2006/relationships/font" Target="fonts/Raleway-boldItalic.fntdata"/><Relationship Id="rId16" Type="http://schemas.openxmlformats.org/officeDocument/2006/relationships/font" Target="fonts/Raleway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.fntdata"/><Relationship Id="rId6" Type="http://schemas.openxmlformats.org/officeDocument/2006/relationships/slide" Target="slides/slide1.xml"/><Relationship Id="rId18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" name="Google Shape;9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0141488d7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g10141488d7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014ecd765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g1014ecd765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0141488d7d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" name="Google Shape;117;g10141488d7d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0141488d7d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" name="Google Shape;124;g10141488d7d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014ecd7653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" name="Google Shape;133;g1014ecd7653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0141488d7d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" name="Google Shape;141;g10141488d7d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9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1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1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1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" name="Google Shape;14;p19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19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1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2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2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2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7" name="Google Shape;77;p28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28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2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" name="Google Shape;19;p20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0" name="Google Shape;20;p2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2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" name="Google Shape;22;p20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3" name="Google Shape;23;p20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4" name="Google Shape;24;p20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2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1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" name="Google Shape;28;p2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9" name="Google Shape;29;p2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2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1" name="Google Shape;31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2" name="Google Shape;32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3" name="Google Shape;33;p2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oogle Shape;35;p2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6" name="Google Shape;36;p2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2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8" name="Google Shape;38;p22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3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2" name="Google Shape;42;p2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2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2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5" name="Google Shape;45;p23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23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23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8" name="Google Shape;48;p2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1" name="Google Shape;51;p2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2" name="Google Shape;52;p2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2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4" name="Google Shape;54;p24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5" name="Google Shape;55;p2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8" name="Google Shape;58;p2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9" name="Google Shape;59;p2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2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1" name="Google Shape;61;p25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2" name="Google Shape;62;p25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2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oogle Shape;65;p26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66" name="Google Shape;66;p2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2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8" name="Google Shape;68;p26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9" name="Google Shape;69;p2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7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2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7.png"/><Relationship Id="rId5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ko"/>
              <a:t>논문 리뷰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98277"/>
              <a:buNone/>
            </a:pPr>
            <a:r>
              <a:rPr lang="ko"/>
              <a:t>:</a:t>
            </a:r>
            <a:r>
              <a:rPr lang="ko" sz="3866"/>
              <a:t>An overview of deep learning in medical imaging focusing on MRI</a:t>
            </a:r>
            <a:endParaRPr sz="3022"/>
          </a:p>
        </p:txBody>
      </p:sp>
      <p:sp>
        <p:nvSpPr>
          <p:cNvPr id="87" name="Google Shape;87;p1"/>
          <p:cNvSpPr txBox="1"/>
          <p:nvPr>
            <p:ph idx="1" type="subTitle"/>
          </p:nvPr>
        </p:nvSpPr>
        <p:spPr>
          <a:xfrm>
            <a:off x="729452" y="3180300"/>
            <a:ext cx="7688100" cy="5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ko"/>
              <a:t>2019116247 이새봄</a:t>
            </a:r>
            <a:endParaRPr/>
          </a:p>
        </p:txBody>
      </p:sp>
      <p:sp>
        <p:nvSpPr>
          <p:cNvPr id="88" name="Google Shape;88;p1"/>
          <p:cNvSpPr txBox="1"/>
          <p:nvPr/>
        </p:nvSpPr>
        <p:spPr>
          <a:xfrm>
            <a:off x="6076325" y="4043025"/>
            <a:ext cx="2693700" cy="7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" sz="1400" u="none" cap="none" strike="noStrike">
                <a:solidFill>
                  <a:srgbClr val="666666"/>
                </a:solidFill>
                <a:latin typeface="Malgun Gothic"/>
                <a:ea typeface="Malgun Gothic"/>
                <a:cs typeface="Malgun Gothic"/>
                <a:sym typeface="Malgun Gothic"/>
              </a:rPr>
              <a:t>발표일시 : 2021.11.</a:t>
            </a:r>
            <a:r>
              <a:rPr b="1" lang="ko">
                <a:solidFill>
                  <a:srgbClr val="666666"/>
                </a:solidFill>
                <a:latin typeface="Malgun Gothic"/>
                <a:ea typeface="Malgun Gothic"/>
                <a:cs typeface="Malgun Gothic"/>
                <a:sym typeface="Malgun Gothic"/>
              </a:rPr>
              <a:t>11</a:t>
            </a:r>
            <a:endParaRPr b="1" i="0" sz="1400" u="none" cap="none" strike="noStrike">
              <a:solidFill>
                <a:srgbClr val="666666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" sz="1400" u="none" cap="none" strike="noStrike">
                <a:solidFill>
                  <a:srgbClr val="666666"/>
                </a:solidFill>
                <a:latin typeface="Malgun Gothic"/>
                <a:ea typeface="Malgun Gothic"/>
                <a:cs typeface="Malgun Gothic"/>
                <a:sym typeface="Malgun Gothic"/>
              </a:rPr>
              <a:t>발표장소 : 공대 7호관 323호</a:t>
            </a:r>
            <a:endParaRPr b="1" i="0" sz="1400" u="none" cap="none" strike="noStrike">
              <a:solidFill>
                <a:srgbClr val="66666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ko"/>
              <a:t>SOTA</a:t>
            </a:r>
            <a:r>
              <a:rPr lang="ko"/>
              <a:t>알고리즘: the state of the art</a:t>
            </a:r>
            <a:endParaRPr/>
          </a:p>
        </p:txBody>
      </p:sp>
      <p:sp>
        <p:nvSpPr>
          <p:cNvPr id="94" name="Google Shape;94;p3"/>
          <p:cNvSpPr txBox="1"/>
          <p:nvPr/>
        </p:nvSpPr>
        <p:spPr>
          <a:xfrm>
            <a:off x="614400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434343"/>
                </a:solidFill>
              </a:rPr>
              <a:t>https://paperswithcode.com/sota</a:t>
            </a:r>
            <a:endParaRPr>
              <a:solidFill>
                <a:srgbClr val="434343"/>
              </a:solidFill>
            </a:endParaRPr>
          </a:p>
        </p:txBody>
      </p:sp>
      <p:pic>
        <p:nvPicPr>
          <p:cNvPr id="95" name="Google Shape;95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7200" y="1934125"/>
            <a:ext cx="4358499" cy="2984849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3"/>
          <p:cNvSpPr txBox="1"/>
          <p:nvPr/>
        </p:nvSpPr>
        <p:spPr>
          <a:xfrm>
            <a:off x="5422950" y="2120150"/>
            <a:ext cx="32451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Lato"/>
                <a:ea typeface="Lato"/>
                <a:cs typeface="Lato"/>
                <a:sym typeface="Lato"/>
              </a:rPr>
              <a:t>-&gt; 최첨단, 최고 수준을 의미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Lato"/>
                <a:ea typeface="Lato"/>
                <a:cs typeface="Lato"/>
                <a:sym typeface="Lato"/>
              </a:rPr>
              <a:t>= </a:t>
            </a:r>
            <a:r>
              <a:rPr lang="ko" sz="1900">
                <a:latin typeface="Lato"/>
                <a:ea typeface="Lato"/>
                <a:cs typeface="Lato"/>
                <a:sym typeface="Lato"/>
              </a:rPr>
              <a:t>사전학습 된 신경망들 중 현재 최고 수준의 신경망</a:t>
            </a:r>
            <a:endParaRPr sz="19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97" name="Google Shape;97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86025" y="1934125"/>
            <a:ext cx="3357966" cy="298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26300" y="2669300"/>
            <a:ext cx="6477000" cy="151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0141488d7d_0_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ko"/>
              <a:t>CNN</a:t>
            </a:r>
            <a:endParaRPr/>
          </a:p>
        </p:txBody>
      </p:sp>
      <p:pic>
        <p:nvPicPr>
          <p:cNvPr id="104" name="Google Shape;104;g10141488d7d_0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1900" y="1853850"/>
            <a:ext cx="3727975" cy="196715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g10141488d7d_0_6"/>
          <p:cNvSpPr txBox="1"/>
          <p:nvPr/>
        </p:nvSpPr>
        <p:spPr>
          <a:xfrm>
            <a:off x="4774475" y="1883125"/>
            <a:ext cx="37281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/>
              <a:t>Convolution(합성곱)을 이용해 feature를 추출하는 Layer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/>
              <a:t>Convolution 특성상 근처의 데이터끼리만 묶어서 처리한다는 특징이 있음!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g10141488d7d_0_6"/>
          <p:cNvSpPr txBox="1"/>
          <p:nvPr/>
        </p:nvSpPr>
        <p:spPr>
          <a:xfrm>
            <a:off x="762000" y="4313200"/>
            <a:ext cx="812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Lato"/>
                <a:ea typeface="Lato"/>
                <a:cs typeface="Lato"/>
                <a:sym typeface="Lato"/>
              </a:rPr>
              <a:t>1. Convolutional layer  2.Activation layer  3.Pooling  4.Dropout regularization  5.Batch normalization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014ecd7653_0_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ko"/>
              <a:t>CNN: Pruning</a:t>
            </a:r>
            <a:endParaRPr/>
          </a:p>
        </p:txBody>
      </p:sp>
      <p:pic>
        <p:nvPicPr>
          <p:cNvPr id="112" name="Google Shape;112;g1014ecd7653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1850" y="1853850"/>
            <a:ext cx="4644199" cy="2646275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g1014ecd7653_0_0"/>
          <p:cNvSpPr txBox="1"/>
          <p:nvPr/>
        </p:nvSpPr>
        <p:spPr>
          <a:xfrm>
            <a:off x="5418150" y="2099100"/>
            <a:ext cx="3467100" cy="22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/>
              <a:t>모든 노드로부터 다음층의 모든 노드를 연결하는 것은 굉장히 비효율적임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/>
              <a:t>=&gt; </a:t>
            </a:r>
            <a:r>
              <a:rPr lang="ko" sz="1700"/>
              <a:t>모델 학습 시 중요한 파라미터는 살리고 그렇지 않은 파라미터는 덜어내는 경량화 테크닉!</a:t>
            </a:r>
            <a:endParaRPr sz="1700"/>
          </a:p>
        </p:txBody>
      </p:sp>
      <p:pic>
        <p:nvPicPr>
          <p:cNvPr id="114" name="Google Shape;114;g1014ecd7653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8875" y="1981374"/>
            <a:ext cx="8216876" cy="23912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0141488d7d_0_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ko"/>
              <a:t>CNN: Pruning </a:t>
            </a:r>
            <a:r>
              <a:rPr lang="ko"/>
              <a:t>기법</a:t>
            </a:r>
            <a:endParaRPr/>
          </a:p>
        </p:txBody>
      </p:sp>
      <p:sp>
        <p:nvSpPr>
          <p:cNvPr id="120" name="Google Shape;120;g10141488d7d_0_24"/>
          <p:cNvSpPr txBox="1"/>
          <p:nvPr/>
        </p:nvSpPr>
        <p:spPr>
          <a:xfrm>
            <a:off x="5348375" y="2444150"/>
            <a:ext cx="3467100" cy="14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100"/>
              <a:t>✔무엇을 잘라낼 것인가?</a:t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/>
              <a:t>-unstructured:무작위로 개개의 weight들을 잘라내기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/>
              <a:t>-structured:단위를 잡아서 한번에 잘라내기</a:t>
            </a:r>
            <a:endParaRPr sz="1600"/>
          </a:p>
        </p:txBody>
      </p:sp>
      <p:pic>
        <p:nvPicPr>
          <p:cNvPr id="121" name="Google Shape;121;g10141488d7d_0_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3050" y="2006250"/>
            <a:ext cx="5055324" cy="295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0141488d7d_0_3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ko"/>
              <a:t>CNN:Pruning vs Dropout </a:t>
            </a:r>
            <a:endParaRPr/>
          </a:p>
        </p:txBody>
      </p:sp>
      <p:sp>
        <p:nvSpPr>
          <p:cNvPr id="127" name="Google Shape;127;g10141488d7d_0_35"/>
          <p:cNvSpPr txBox="1"/>
          <p:nvPr/>
        </p:nvSpPr>
        <p:spPr>
          <a:xfrm>
            <a:off x="920150" y="237227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g10141488d7d_0_35"/>
          <p:cNvSpPr txBox="1"/>
          <p:nvPr/>
        </p:nvSpPr>
        <p:spPr>
          <a:xfrm>
            <a:off x="1092675" y="2875475"/>
            <a:ext cx="32205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100">
                <a:latin typeface="Lato"/>
                <a:ea typeface="Lato"/>
                <a:cs typeface="Lato"/>
                <a:sym typeface="Lato"/>
              </a:rPr>
              <a:t>한번 잘라낸 뉴런을 보관하지 않는다</a:t>
            </a:r>
            <a:endParaRPr sz="2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9" name="Google Shape;129;g10141488d7d_0_35"/>
          <p:cNvSpPr txBox="1"/>
          <p:nvPr/>
        </p:nvSpPr>
        <p:spPr>
          <a:xfrm>
            <a:off x="5026300" y="2657450"/>
            <a:ext cx="36864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100">
                <a:latin typeface="Lato"/>
                <a:ea typeface="Lato"/>
                <a:cs typeface="Lato"/>
                <a:sym typeface="Lato"/>
              </a:rPr>
              <a:t>regularization 이 목적이므로 </a:t>
            </a:r>
            <a:endParaRPr sz="2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100">
                <a:latin typeface="Lato"/>
                <a:ea typeface="Lato"/>
                <a:cs typeface="Lato"/>
                <a:sym typeface="Lato"/>
              </a:rPr>
              <a:t>학습 시에 뉴런들을 랜덤으로 껐다가 (보관해두고) </a:t>
            </a:r>
            <a:endParaRPr sz="2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100">
                <a:latin typeface="Lato"/>
                <a:ea typeface="Lato"/>
                <a:cs typeface="Lato"/>
                <a:sym typeface="Lato"/>
              </a:rPr>
              <a:t>다시 켜는 과정을 반복</a:t>
            </a:r>
            <a:endParaRPr sz="2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0" name="Google Shape;130;g10141488d7d_0_35"/>
          <p:cNvSpPr/>
          <p:nvPr/>
        </p:nvSpPr>
        <p:spPr>
          <a:xfrm>
            <a:off x="3939400" y="2947350"/>
            <a:ext cx="920100" cy="5352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rgbClr val="F1F1F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014ecd7653_0_4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ko"/>
              <a:t>CNN: Batch normalization</a:t>
            </a:r>
            <a:endParaRPr/>
          </a:p>
        </p:txBody>
      </p:sp>
      <p:pic>
        <p:nvPicPr>
          <p:cNvPr id="136" name="Google Shape;136;g1014ecd7653_0_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1900" y="2121275"/>
            <a:ext cx="3895725" cy="2486025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g1014ecd7653_0_42"/>
          <p:cNvSpPr txBox="1"/>
          <p:nvPr/>
        </p:nvSpPr>
        <p:spPr>
          <a:xfrm>
            <a:off x="4946250" y="2121275"/>
            <a:ext cx="38958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750">
                <a:solidFill>
                  <a:srgbClr val="420420"/>
                </a:solidFill>
              </a:rPr>
              <a:t>학습에서 불안전화가 일어나는 이유</a:t>
            </a:r>
            <a:endParaRPr sz="1750">
              <a:solidFill>
                <a:srgbClr val="42042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750">
                <a:solidFill>
                  <a:srgbClr val="420420"/>
                </a:solidFill>
              </a:rPr>
              <a:t>-&gt;</a:t>
            </a:r>
            <a:r>
              <a:rPr lang="ko" sz="1750">
                <a:solidFill>
                  <a:srgbClr val="420420"/>
                </a:solidFill>
              </a:rPr>
              <a:t>'Internal Covariance Shift'</a:t>
            </a:r>
            <a:endParaRPr sz="2000">
              <a:solidFill>
                <a:srgbClr val="420420"/>
              </a:solidFill>
            </a:endParaRPr>
          </a:p>
        </p:txBody>
      </p:sp>
      <p:sp>
        <p:nvSpPr>
          <p:cNvPr id="138" name="Google Shape;138;g1014ecd7653_0_42"/>
          <p:cNvSpPr txBox="1"/>
          <p:nvPr/>
        </p:nvSpPr>
        <p:spPr>
          <a:xfrm>
            <a:off x="4946250" y="3112000"/>
            <a:ext cx="32637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solidFill>
                  <a:srgbClr val="333333"/>
                </a:solidFill>
              </a:rPr>
              <a:t>-&gt; </a:t>
            </a:r>
            <a:r>
              <a:rPr lang="ko" sz="1600">
                <a:solidFill>
                  <a:srgbClr val="333333"/>
                </a:solidFill>
              </a:rPr>
              <a:t>레이어를 통과할 때 마다 Covariate Shift 가 일어나면서 입력의 분포가 약간씩 변하는 현상</a:t>
            </a:r>
            <a:endParaRPr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0141488d7d_0_47"/>
          <p:cNvSpPr txBox="1"/>
          <p:nvPr>
            <p:ph type="title"/>
          </p:nvPr>
        </p:nvSpPr>
        <p:spPr>
          <a:xfrm>
            <a:off x="727650" y="134740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ko"/>
              <a:t>CNN: Whitening</a:t>
            </a:r>
            <a:endParaRPr/>
          </a:p>
        </p:txBody>
      </p:sp>
      <p:sp>
        <p:nvSpPr>
          <p:cNvPr id="144" name="Google Shape;144;g10141488d7d_0_47"/>
          <p:cNvSpPr txBox="1"/>
          <p:nvPr/>
        </p:nvSpPr>
        <p:spPr>
          <a:xfrm>
            <a:off x="833900" y="2127850"/>
            <a:ext cx="7490700" cy="22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700">
                <a:solidFill>
                  <a:srgbClr val="333333"/>
                </a:solidFill>
              </a:rPr>
              <a:t>-&gt; </a:t>
            </a:r>
            <a:r>
              <a:rPr lang="ko" sz="1700">
                <a:solidFill>
                  <a:srgbClr val="333333"/>
                </a:solidFill>
              </a:rPr>
              <a:t>간단하게 각 레이어의 입력의 분산을 평균 0, 표준편차 1인 입력값으로 정규화 시키는 방법</a:t>
            </a:r>
            <a:endParaRPr sz="1700">
              <a:solidFill>
                <a:srgbClr val="33333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33333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700">
                <a:solidFill>
                  <a:srgbClr val="333333"/>
                </a:solidFill>
              </a:rPr>
              <a:t>-&gt;</a:t>
            </a:r>
            <a:r>
              <a:rPr lang="ko" sz="1700">
                <a:solidFill>
                  <a:srgbClr val="333333"/>
                </a:solidFill>
              </a:rPr>
              <a:t>이렇듯 단순하게 Whitening만을 시킨다면 이 과정과 파라미터를 계산하기 위한 최적화(Backpropagation)과 무관하게 진행되기 때문에 특정 파라미터가 계속 커지는 상태로 Whitening 이 진행 될 수 있다.</a:t>
            </a:r>
            <a:endParaRPr sz="1700">
              <a:solidFill>
                <a:srgbClr val="33333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33333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700">
                <a:solidFill>
                  <a:srgbClr val="333333"/>
                </a:solidFill>
              </a:rPr>
              <a:t>=&gt; Batch Normalization</a:t>
            </a:r>
            <a:endParaRPr sz="1700">
              <a:solidFill>
                <a:srgbClr val="333333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