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VrDaQaF5YCG6B40SqAZN+rS+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78e71086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f78e71086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78e7108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f78e7108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78e71086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f78e71086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78e71086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f78e71086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78e71086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f78e71086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8e7108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f78e7108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8e7108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f78e7108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8e71086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f78e71086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8e7108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f78e7108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8e7108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8e7108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8e7108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f78e7108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논문 리뷰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4618"/>
              <a:buNone/>
            </a:pPr>
            <a:r>
              <a:rPr lang="ko"/>
              <a:t>:</a:t>
            </a:r>
            <a:r>
              <a:rPr lang="ko" sz="3866"/>
              <a:t>Deep Learning Techniques </a:t>
            </a:r>
            <a:r>
              <a:rPr lang="ko" sz="3022"/>
              <a:t>for Medical Image Segmentation</a:t>
            </a:r>
            <a:endParaRPr sz="3022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452" y="3180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2019116247 이새봄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076325" y="4043025"/>
            <a:ext cx="2693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발표일시 : 2021.1</a:t>
            </a:r>
            <a:r>
              <a:rPr b="1" lang="ko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1.04</a:t>
            </a:r>
            <a:endParaRPr b="1" i="0" sz="1400" u="none" cap="none" strike="noStrik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발표장소 : 공대 7호관 323호</a:t>
            </a:r>
            <a:endParaRPr b="1" i="0" sz="1400" u="none" cap="none" strike="noStrik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8e710868_0_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Network Training Techniques</a:t>
            </a:r>
            <a:r>
              <a:rPr lang="ko"/>
              <a:t> : Deeply Supervised</a:t>
            </a:r>
            <a:endParaRPr/>
          </a:p>
        </p:txBody>
      </p:sp>
      <p:sp>
        <p:nvSpPr>
          <p:cNvPr id="159" name="Google Shape;159;gf78e710868_0_72"/>
          <p:cNvSpPr txBox="1"/>
          <p:nvPr/>
        </p:nvSpPr>
        <p:spPr>
          <a:xfrm>
            <a:off x="649150" y="2164800"/>
            <a:ext cx="7596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750"/>
              <a:buChar char="●"/>
            </a:pPr>
            <a:r>
              <a:rPr b="1" lang="ko" sz="1750">
                <a:solidFill>
                  <a:srgbClr val="5C5C5C"/>
                </a:solidFill>
                <a:highlight>
                  <a:srgbClr val="FFFFFF"/>
                </a:highlight>
              </a:rPr>
              <a:t>core idea: 은닉층에 대해 직관적인 정답을 제공하고, lower layer로 그것을 전파시키는 것</a:t>
            </a:r>
            <a:endParaRPr b="1" sz="1750">
              <a:solidFill>
                <a:srgbClr val="5C5C5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5C5C5C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750"/>
              <a:buChar char="●"/>
            </a:pPr>
            <a:r>
              <a:rPr b="1" lang="ko" sz="1750">
                <a:solidFill>
                  <a:srgbClr val="5C5C5C"/>
                </a:solidFill>
                <a:highlight>
                  <a:srgbClr val="FFFFFF"/>
                </a:highlight>
              </a:rPr>
              <a:t>to segment the 3D liver CT volumes 적용된다</a:t>
            </a:r>
            <a:endParaRPr b="1" sz="1750">
              <a:solidFill>
                <a:srgbClr val="5C5C5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5C5C5C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750"/>
              <a:buChar char="●"/>
            </a:pPr>
            <a:r>
              <a:rPr b="1" lang="ko" sz="1750">
                <a:solidFill>
                  <a:srgbClr val="5C5C5C"/>
                </a:solidFill>
                <a:highlight>
                  <a:srgbClr val="FFFFFF"/>
                </a:highlight>
              </a:rPr>
              <a:t>in GoogLeNet, 22계층 네트워크로 구성된 2개의 은닉층으로 적용된다.</a:t>
            </a:r>
            <a:endParaRPr b="1" sz="1750">
              <a:solidFill>
                <a:srgbClr val="5C5C5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5C5C5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8e710868_0_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Network Training Techniques: Weakly Supervised </a:t>
            </a:r>
            <a:endParaRPr/>
          </a:p>
        </p:txBody>
      </p:sp>
      <p:sp>
        <p:nvSpPr>
          <p:cNvPr id="165" name="Google Shape;165;gf78e710868_0_77"/>
          <p:cNvSpPr txBox="1"/>
          <p:nvPr/>
        </p:nvSpPr>
        <p:spPr>
          <a:xfrm>
            <a:off x="822225" y="2078275"/>
            <a:ext cx="72606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600"/>
              <a:buFont typeface="Malgun Gothic"/>
              <a:buChar char="●"/>
            </a:pPr>
            <a:r>
              <a:rPr b="1" lang="ko" sz="160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Cheap Label</a:t>
            </a:r>
            <a:r>
              <a:rPr lang="ko" sz="160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상대적으로 적은 비용 및 시간을 들여 얻을 수 있는 라벨</a:t>
            </a:r>
            <a:endParaRPr sz="16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600"/>
              <a:buFont typeface="Malgun Gothic"/>
              <a:buChar char="○"/>
            </a:pPr>
            <a:r>
              <a:rPr lang="ko" sz="160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예: Category, Binary</a:t>
            </a:r>
            <a:endParaRPr sz="16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600"/>
              <a:buFont typeface="Malgun Gothic"/>
              <a:buChar char="●"/>
            </a:pPr>
            <a:r>
              <a:rPr b="1" lang="ko" sz="160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Expensive Label</a:t>
            </a:r>
            <a:r>
              <a:rPr lang="ko" sz="160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상대적으로 많은 비용 및 시간을 들여 얻을 수 있는 라벨</a:t>
            </a:r>
            <a:endParaRPr sz="16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600"/>
              <a:buFont typeface="Malgun Gothic"/>
              <a:buChar char="○"/>
            </a:pPr>
            <a:r>
              <a:rPr lang="ko" sz="160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예: Detection, Segmentation</a:t>
            </a:r>
            <a:endParaRPr sz="16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b="1" lang="ko" sz="15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Weak-supervision</a:t>
            </a:r>
            <a:r>
              <a:rPr lang="ko" sz="15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상대적으로 저렴한 라벨 데이터를 활용해서 </a:t>
            </a: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비싼 라벨을 추정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것</a:t>
            </a:r>
            <a:endParaRPr sz="16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C5C5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78e710868_0_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Network Training Techniques: Weakly Supervised </a:t>
            </a:r>
            <a:endParaRPr/>
          </a:p>
        </p:txBody>
      </p:sp>
      <p:sp>
        <p:nvSpPr>
          <p:cNvPr id="171" name="Google Shape;171;gf78e710868_0_95"/>
          <p:cNvSpPr txBox="1"/>
          <p:nvPr/>
        </p:nvSpPr>
        <p:spPr>
          <a:xfrm>
            <a:off x="851075" y="1477300"/>
            <a:ext cx="7260600" cy="4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b="1" lang="ko" sz="15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Weak-supervision</a:t>
            </a:r>
            <a:r>
              <a:rPr lang="ko" sz="15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상대적으로 저렴한 라벨 데이터를 활용해서 </a:t>
            </a: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비싼 라벨을 추정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것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1" marL="91440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○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라벨이 훨씬 더 </a:t>
            </a: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저렴한 가격으로 더 많은 데이터에 대해서 얻을 수 있다면 거기서 뭔가 정보를 얻을 수 있음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1" marL="91440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○"/>
            </a:pP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라벨링 비용 측면에서 상당한 이점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있기 때문에 다양한 방향으로 연구됨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1" marL="91440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○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주어진 이미지를 목표로 하고 있는 클래스로 분류하기 위해 </a:t>
            </a: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주로 어떤 정보들이 쓰이고 있는가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역으로 분석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때도 알고리즘 활용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1600">
              <a:solidFill>
                <a:srgbClr val="5C5C5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78e710868_0_116"/>
          <p:cNvSpPr txBox="1"/>
          <p:nvPr>
            <p:ph type="title"/>
          </p:nvPr>
        </p:nvSpPr>
        <p:spPr>
          <a:xfrm>
            <a:off x="490375" y="1318650"/>
            <a:ext cx="8379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Network Training Techniques:Transfer Learning(전이학습) </a:t>
            </a:r>
            <a:endParaRPr/>
          </a:p>
        </p:txBody>
      </p:sp>
      <p:sp>
        <p:nvSpPr>
          <p:cNvPr id="177" name="Google Shape;177;gf78e710868_0_116"/>
          <p:cNvSpPr txBox="1"/>
          <p:nvPr/>
        </p:nvSpPr>
        <p:spPr>
          <a:xfrm>
            <a:off x="1918225" y="1977800"/>
            <a:ext cx="565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충분히 큰 데이터셋을 얻는 것은 쉽지 않은 일 -&gt; 돈 , 시간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gf78e710868_0_116"/>
          <p:cNvSpPr/>
          <p:nvPr/>
        </p:nvSpPr>
        <p:spPr>
          <a:xfrm>
            <a:off x="4023825" y="2685800"/>
            <a:ext cx="346200" cy="81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78e710868_0_116"/>
          <p:cNvSpPr txBox="1"/>
          <p:nvPr/>
        </p:nvSpPr>
        <p:spPr>
          <a:xfrm>
            <a:off x="1067275" y="3702450"/>
            <a:ext cx="6663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Lato"/>
                <a:ea typeface="Lato"/>
                <a:cs typeface="Lato"/>
                <a:sym typeface="Lato"/>
              </a:rPr>
              <a:t>전이학습을 통해 해결: 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Lato"/>
                <a:ea typeface="Lato"/>
                <a:cs typeface="Lato"/>
                <a:sym typeface="Lato"/>
              </a:rPr>
              <a:t>이미지넷과 같이 아주 큰 데이터셋에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Lato"/>
                <a:ea typeface="Lato"/>
                <a:cs typeface="Lato"/>
                <a:sym typeface="Lato"/>
              </a:rPr>
              <a:t>훈련된 모델의 가중치를 가지고 와서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Lato"/>
                <a:ea typeface="Lato"/>
                <a:cs typeface="Lato"/>
                <a:sym typeface="Lato"/>
              </a:rPr>
              <a:t>우리가 해결하고자 하는 과제에 맞게 재보정해서 사용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78e710868_0_124"/>
          <p:cNvSpPr txBox="1"/>
          <p:nvPr>
            <p:ph type="title"/>
          </p:nvPr>
        </p:nvSpPr>
        <p:spPr>
          <a:xfrm>
            <a:off x="490375" y="1318650"/>
            <a:ext cx="8379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Network Training Techniques:Transfer Learning(전이학습) </a:t>
            </a:r>
            <a:endParaRPr/>
          </a:p>
        </p:txBody>
      </p:sp>
      <p:pic>
        <p:nvPicPr>
          <p:cNvPr id="185" name="Google Shape;185;gf78e710868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25" y="2265050"/>
            <a:ext cx="4419600" cy="2535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f78e710868_0_124"/>
          <p:cNvSpPr txBox="1"/>
          <p:nvPr/>
        </p:nvSpPr>
        <p:spPr>
          <a:xfrm>
            <a:off x="5773950" y="2840950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</a:rPr>
              <a:t>적은 수의 데이터를 가지고도 우리가 원하는 과제를 해결할 수 있는 딥러닝 모델을 훈련시킬 수 있다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>
            <p:ph idx="2" type="body"/>
          </p:nvPr>
        </p:nvSpPr>
        <p:spPr>
          <a:xfrm>
            <a:off x="5174225" y="1352625"/>
            <a:ext cx="33744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1.RNN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2.Network Training Techniques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RNN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771775" y="2045000"/>
            <a:ext cx="8106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Sequence data: 음성인식, 자연어 등의 문맥이 있는 데이터</a:t>
            </a:r>
            <a:endParaRPr sz="2200"/>
          </a:p>
        </p:txBody>
      </p:sp>
      <p:sp>
        <p:nvSpPr>
          <p:cNvPr id="102" name="Google Shape;102;p3"/>
          <p:cNvSpPr/>
          <p:nvPr/>
        </p:nvSpPr>
        <p:spPr>
          <a:xfrm>
            <a:off x="4225750" y="2775600"/>
            <a:ext cx="480600" cy="9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47975" y="4085675"/>
            <a:ext cx="8106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이전의 결과가 다음 결과에 영향을 미칠 수 있어야 한다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8e710868_0_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RNN</a:t>
            </a:r>
            <a:endParaRPr/>
          </a:p>
        </p:txBody>
      </p:sp>
      <p:sp>
        <p:nvSpPr>
          <p:cNvPr id="109" name="Google Shape;109;gf78e710868_0_11"/>
          <p:cNvSpPr txBox="1"/>
          <p:nvPr>
            <p:ph idx="1" type="body"/>
          </p:nvPr>
        </p:nvSpPr>
        <p:spPr>
          <a:xfrm>
            <a:off x="4791075" y="2580075"/>
            <a:ext cx="37875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상태(state)를 계산할 때, </a:t>
            </a:r>
            <a:endParaRPr sz="2100"/>
          </a:p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이전 상태(state)를</a:t>
            </a:r>
            <a:endParaRPr sz="2100"/>
          </a:p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 사용하게 된다.</a:t>
            </a:r>
            <a:endParaRPr sz="2100"/>
          </a:p>
        </p:txBody>
      </p:sp>
      <p:pic>
        <p:nvPicPr>
          <p:cNvPr id="110" name="Google Shape;110;gf78e71086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00" y="2625375"/>
            <a:ext cx="4110750" cy="107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8e710868_0_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RNN</a:t>
            </a:r>
            <a:endParaRPr/>
          </a:p>
        </p:txBody>
      </p:sp>
      <p:sp>
        <p:nvSpPr>
          <p:cNvPr id="116" name="Google Shape;116;gf78e710868_0_2"/>
          <p:cNvSpPr txBox="1"/>
          <p:nvPr>
            <p:ph idx="1" type="body"/>
          </p:nvPr>
        </p:nvSpPr>
        <p:spPr>
          <a:xfrm>
            <a:off x="4239875" y="2045000"/>
            <a:ext cx="47151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유닛간의 연결이 순환적 구조를 갖는 특징을 갖고 있다.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medical image -&gt;ROI: 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연속적인 slice 간의 상관관계를 가지도록 결과를 낸다.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따라서, input으로 부터 sequential data형태로 inter-slice context를 추출하는 것이 가능</a:t>
            </a:r>
            <a:endParaRPr sz="1400"/>
          </a:p>
        </p:txBody>
      </p:sp>
      <p:pic>
        <p:nvPicPr>
          <p:cNvPr id="117" name="Google Shape;117;gf78e71086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472" y="2295475"/>
            <a:ext cx="2174999" cy="150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8e710868_0_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RNN: 장기 의존성 문제</a:t>
            </a:r>
            <a:endParaRPr/>
          </a:p>
        </p:txBody>
      </p:sp>
      <p:sp>
        <p:nvSpPr>
          <p:cNvPr id="123" name="Google Shape;123;gf78e710868_0_59"/>
          <p:cNvSpPr txBox="1"/>
          <p:nvPr>
            <p:ph idx="1" type="body"/>
          </p:nvPr>
        </p:nvSpPr>
        <p:spPr>
          <a:xfrm>
            <a:off x="4239875" y="1597900"/>
            <a:ext cx="4715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학습을 진행할수록 첫번째 입력값인 X1의 영향력이 점점 희미해짐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-&gt; 은닉층의 과거의 정보가 마지막까지 전달되지 못하는 현상</a:t>
            </a:r>
            <a:endParaRPr sz="1600"/>
          </a:p>
        </p:txBody>
      </p:sp>
      <p:pic>
        <p:nvPicPr>
          <p:cNvPr id="124" name="Google Shape;124;gf78e710868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650" y="2193750"/>
            <a:ext cx="31051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78e710868_0_59"/>
          <p:cNvSpPr/>
          <p:nvPr/>
        </p:nvSpPr>
        <p:spPr>
          <a:xfrm>
            <a:off x="6357125" y="3090300"/>
            <a:ext cx="480600" cy="9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f78e710868_0_59"/>
          <p:cNvSpPr txBox="1"/>
          <p:nvPr/>
        </p:nvSpPr>
        <p:spPr>
          <a:xfrm>
            <a:off x="4239875" y="4197025"/>
            <a:ext cx="461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555555"/>
                </a:solidFill>
              </a:rPr>
              <a:t>전의 입력값에 대한 가중치를 조절해주기 위해 LSTM을 사용</a:t>
            </a:r>
            <a:endParaRPr sz="1800"/>
          </a:p>
        </p:txBody>
      </p:sp>
      <p:pic>
        <p:nvPicPr>
          <p:cNvPr id="127" name="Google Shape;127;gf78e710868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600" y="4419600"/>
            <a:ext cx="26479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8e710868_0_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RNN - LSTM</a:t>
            </a:r>
            <a:r>
              <a:rPr lang="ko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(LONG SHORT TERM MERMORY)</a:t>
            </a:r>
            <a:r>
              <a:rPr lang="ko"/>
              <a:t>, Contextual LSTM</a:t>
            </a:r>
            <a:endParaRPr/>
          </a:p>
        </p:txBody>
      </p:sp>
      <p:pic>
        <p:nvPicPr>
          <p:cNvPr id="133" name="Google Shape;133;gf78e71086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25" y="2179325"/>
            <a:ext cx="32385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f78e710868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600" y="1934036"/>
            <a:ext cx="3372549" cy="19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f78e710868_0_19"/>
          <p:cNvSpPr txBox="1"/>
          <p:nvPr>
            <p:ph idx="1" type="body"/>
          </p:nvPr>
        </p:nvSpPr>
        <p:spPr>
          <a:xfrm>
            <a:off x="807275" y="3689200"/>
            <a:ext cx="47151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RNN의 가장 유명한 type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오랫동안 정보를 기억할 수 있다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but input을 vetcor화해서, 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spatial information이 소실된다</a:t>
            </a:r>
            <a:endParaRPr b="1" sz="1400"/>
          </a:p>
        </p:txBody>
      </p:sp>
      <p:sp>
        <p:nvSpPr>
          <p:cNvPr id="136" name="Google Shape;136;gf78e710868_0_19"/>
          <p:cNvSpPr txBox="1"/>
          <p:nvPr>
            <p:ph idx="1" type="body"/>
          </p:nvPr>
        </p:nvSpPr>
        <p:spPr>
          <a:xfrm>
            <a:off x="4572000" y="3689200"/>
            <a:ext cx="47151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vector multiplication -&gt; convolutional operation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sharper segmentation 얻기 위해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37" name="Google Shape;137;gf78e710868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575" y="2111076"/>
            <a:ext cx="7336838" cy="1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8e710868_0_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RNN - GRU, CW-RNN</a:t>
            </a:r>
            <a:endParaRPr/>
          </a:p>
        </p:txBody>
      </p:sp>
      <p:sp>
        <p:nvSpPr>
          <p:cNvPr id="143" name="Google Shape;143;gf78e710868_0_48"/>
          <p:cNvSpPr txBox="1"/>
          <p:nvPr>
            <p:ph idx="1" type="body"/>
          </p:nvPr>
        </p:nvSpPr>
        <p:spPr>
          <a:xfrm>
            <a:off x="346150" y="3689225"/>
            <a:ext cx="43269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lang="ko" sz="1290"/>
              <a:t>기존 LSTM을 개선한 구조, 성능은 동일하게 유지하면서 메모리 셀은 줄임</a:t>
            </a:r>
            <a:endParaRPr sz="129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lang="ko" sz="1290"/>
              <a:t>출력 입력 삭제 -&gt; 업데이트/리셋 으로 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290"/>
              <a:t>매개변수 줄임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90"/>
          </a:p>
        </p:txBody>
      </p:sp>
      <p:sp>
        <p:nvSpPr>
          <p:cNvPr id="144" name="Google Shape;144;gf78e710868_0_48"/>
          <p:cNvSpPr txBox="1"/>
          <p:nvPr>
            <p:ph idx="1" type="body"/>
          </p:nvPr>
        </p:nvSpPr>
        <p:spPr>
          <a:xfrm>
            <a:off x="4572000" y="3689200"/>
            <a:ext cx="47151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pure RNN보다 파라미터 적게 쓰면서 장기의존성 문제 해결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muscle perimysium segmentation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45" name="Google Shape;145;gf78e710868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900" y="1940913"/>
            <a:ext cx="203648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f78e710868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660" y="2066675"/>
            <a:ext cx="32385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f78e710868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1263" y="1940925"/>
            <a:ext cx="3678174" cy="26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8e710868_0_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RNN </a:t>
            </a:r>
            <a:endParaRPr/>
          </a:p>
        </p:txBody>
      </p:sp>
      <p:pic>
        <p:nvPicPr>
          <p:cNvPr id="153" name="Google Shape;153;gf78e710868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300" y="2100950"/>
            <a:ext cx="6525325" cy="22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