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jMs1afRgsfgVKxccgfJ3gZuXcp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Deformation invariant -&gt;변형에 대해서 불변!</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맞닿아있는 객체들에 대해서  경계에 대해서 가중치를 크게 둠으로써 분리함</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각각의 downsampling step =&gt; feature channels 두배로</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각각의 downsampling step =&gt; feature channels 두배로</a:t>
            </a:r>
            <a:endParaRPr/>
          </a:p>
          <a:p>
            <a:pPr indent="-298450" lvl="0" marL="457200" rtl="0" algn="l">
              <a:lnSpc>
                <a:spcPct val="100000"/>
              </a:lnSpc>
              <a:spcBef>
                <a:spcPts val="0"/>
              </a:spcBef>
              <a:spcAft>
                <a:spcPts val="0"/>
              </a:spcAft>
              <a:buSzPts val="1100"/>
              <a:buChar char="●"/>
            </a:pPr>
            <a:r>
              <a:rPr lang="en-US"/>
              <a:t>2? -&gt; classification 해야할 class 개수?</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각각의 downsampling step =&gt; feature channels 두배로</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SGD 일부 데이터만 계산한다 =&gt; 소요시간 5분 ,빠르게 전진한다., 10 스텝 * 5분 =&gt; 50분, 조금 헤메지만 그래도 빠르게 간다!</a:t>
            </a:r>
            <a:endParaRPr/>
          </a:p>
          <a:p>
            <a:pPr indent="0" lvl="0" marL="15875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인접한 cell 들 사이에 경계가 될 수 있는 background를 잘 segmentation 해줄 수 있도록 별도의 loss function을 사용</a:t>
            </a:r>
            <a:endParaRPr b="0" i="0" sz="1100" u="none" cap="none" strike="noStrike">
              <a:solidFill>
                <a:srgbClr val="000000"/>
              </a:solidFill>
              <a:latin typeface="Arial"/>
              <a:ea typeface="Arial"/>
              <a:cs typeface="Arial"/>
              <a:sym typeface="Arial"/>
            </a:endParaRPr>
          </a:p>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*neuronal structures in electron microscopic stacks: 전자현미경에서 뉴런 구조</a:t>
            </a:r>
            <a:endParaRPr/>
          </a:p>
          <a:p>
            <a:pPr indent="0" lvl="0" marL="0" rtl="0" algn="l">
              <a:lnSpc>
                <a:spcPct val="100000"/>
              </a:lnSpc>
              <a:spcBef>
                <a:spcPts val="0"/>
              </a:spcBef>
              <a:spcAft>
                <a:spcPts val="0"/>
              </a:spcAft>
              <a:buSzPts val="1100"/>
              <a:buNone/>
            </a:pPr>
            <a:r>
              <a:rPr lang="en-US"/>
              <a:t>**</a:t>
            </a:r>
            <a:r>
              <a:rPr lang="en-US">
                <a:solidFill>
                  <a:schemeClr val="dk1"/>
                </a:solidFill>
              </a:rPr>
              <a:t>Localization -&gt; 병변의 부위를 결정하는 것, 픽셀단위로 class label이 정해져야한다는 것!</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***context: 이웃한 픽셀들 간의 관계. 이미지의 일부를 보고 이미지의 문맥을 파악하는 것</a:t>
            </a:r>
            <a:endParaRPr/>
          </a:p>
          <a:p>
            <a:pPr indent="0" lvl="0" marL="0" rtl="0" algn="l">
              <a:lnSpc>
                <a:spcPct val="100000"/>
              </a:lnSpc>
              <a:spcBef>
                <a:spcPts val="0"/>
              </a:spcBef>
              <a:spcAft>
                <a:spcPts val="0"/>
              </a:spcAft>
              <a:buSzPts val="1100"/>
              <a:buNone/>
            </a:pPr>
            <a:r>
              <a:rPr lang="en-US"/>
              <a:t>deep network를 </a:t>
            </a:r>
            <a:r>
              <a:rPr lang="en-US"/>
              <a:t>훈련할때 매우 많은 annotate training sample이 필요함, 그래서 이 논문에서는 적은 sample을 효과적으로 사용하기 위해 data augmentation을 사용하고 architecture는 context를 capture하는 contraction path와 localization이 가능하게끔 하는 expanding path 로 구성된다.</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=&gt; end to end방식으로 학습</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WARPING ERROR?</a:t>
            </a:r>
            <a:endParaRPr/>
          </a:p>
          <a:p>
            <a:pPr indent="-298450" lvl="0" marL="457200" rtl="0" algn="l">
              <a:lnSpc>
                <a:spcPct val="100000"/>
              </a:lnSpc>
              <a:spcBef>
                <a:spcPts val="0"/>
              </a:spcBef>
              <a:spcAft>
                <a:spcPts val="0"/>
              </a:spcAft>
              <a:buSzPts val="1100"/>
              <a:buChar char="●"/>
            </a:pPr>
            <a:r>
              <a:rPr lang="en-US"/>
              <a:t>RAND ERROR?</a:t>
            </a:r>
            <a:endParaRPr/>
          </a:p>
          <a:p>
            <a:pPr indent="0" lvl="0" marL="15875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 </a:t>
            </a:r>
            <a:r>
              <a:rPr b="1" i="0" lang="en-US" sz="1100" u="none" cap="none" strike="noStrike">
                <a:solidFill>
                  <a:srgbClr val="000000"/>
                </a:solidFill>
                <a:latin typeface="Arial"/>
                <a:ea typeface="Arial"/>
                <a:cs typeface="Arial"/>
                <a:sym typeface="Arial"/>
              </a:rPr>
              <a:t>frequency with which the two segmentations disagree over whether a pair of pixels belongs to same or different objects</a:t>
            </a:r>
            <a:r>
              <a:rPr b="0" i="0" lang="en-US" sz="1100" u="none" cap="none" strike="noStrike">
                <a:solidFill>
                  <a:srgbClr val="000000"/>
                </a:solidFill>
                <a:latin typeface="Arial"/>
                <a:ea typeface="Arial"/>
                <a:cs typeface="Arial"/>
                <a:sym typeface="Arial"/>
              </a:rPr>
              <a:t>:</a:t>
            </a:r>
            <a:endParaRPr/>
          </a:p>
          <a:p>
            <a:pPr indent="0" lvl="0" marL="158750" rtl="0" algn="l">
              <a:lnSpc>
                <a:spcPct val="100000"/>
              </a:lnSpc>
              <a:spcBef>
                <a:spcPts val="0"/>
              </a:spcBef>
              <a:spcAft>
                <a:spcPts val="0"/>
              </a:spcAft>
              <a:buSzPts val="1100"/>
              <a:buNone/>
            </a:pPr>
            <a:r>
              <a:rPr lang="en-US"/>
              <a:t>https://imagej.net/plugins/tws/rand-error</a:t>
            </a:r>
            <a:endParaRPr/>
          </a:p>
          <a:p>
            <a:pPr indent="-298450" lvl="0" marL="457200" rtl="0" algn="l">
              <a:lnSpc>
                <a:spcPct val="100000"/>
              </a:lnSpc>
              <a:spcBef>
                <a:spcPts val="0"/>
              </a:spcBef>
              <a:spcAft>
                <a:spcPts val="0"/>
              </a:spcAft>
              <a:buSzPts val="1100"/>
              <a:buChar char="●"/>
            </a:pPr>
            <a:r>
              <a:rPr lang="en-US"/>
              <a:t>PIXEL ERROR?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0331388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0331388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Localization -&gt; 병변의 부위를 결정하는 것, 픽셀단위로 class label이 정해져야한다는 것!</a:t>
            </a:r>
            <a:endParaRPr/>
          </a:p>
          <a:p>
            <a:pPr indent="-228600" lvl="0" marL="228600" rtl="0" algn="l">
              <a:lnSpc>
                <a:spcPct val="100000"/>
              </a:lnSpc>
              <a:spcBef>
                <a:spcPts val="0"/>
              </a:spcBef>
              <a:spcAft>
                <a:spcPts val="0"/>
              </a:spcAft>
              <a:buSzPts val="1100"/>
              <a:buAutoNum type="arabicPeriod"/>
            </a:pPr>
            <a:r>
              <a:rPr b="0" i="0" lang="en-US">
                <a:solidFill>
                  <a:srgbClr val="212529"/>
                </a:solidFill>
                <a:latin typeface="Arial"/>
                <a:ea typeface="Arial"/>
                <a:cs typeface="Arial"/>
                <a:sym typeface="Arial"/>
              </a:rPr>
              <a:t>2012년 AlexNet의 등장 이후 컨볼루션 연산을 수행하는 신경망을 여</a:t>
            </a:r>
            <a:r>
              <a:rPr lang="en-US">
                <a:solidFill>
                  <a:srgbClr val="212529"/>
                </a:solidFill>
              </a:rPr>
              <a:t>러</a:t>
            </a:r>
            <a:r>
              <a:rPr b="0" i="0" lang="en-US">
                <a:solidFill>
                  <a:srgbClr val="212529"/>
                </a:solidFill>
                <a:latin typeface="Arial"/>
                <a:ea typeface="Arial"/>
                <a:cs typeface="Arial"/>
                <a:sym typeface="Arial"/>
              </a:rPr>
              <a:t>개 쌓아 이미지를 처리하는 방식이 널리 사용되었습니다. 점점 AlexNet보다 더 덩치가 커지고 그에 따라 더많은 데이터셋이 필요한 모델이 증가했죠.</a:t>
            </a:r>
            <a:endParaRPr/>
          </a:p>
          <a:p>
            <a:pPr indent="-228600" lvl="0" marL="228600" rtl="0" algn="l">
              <a:lnSpc>
                <a:spcPct val="100000"/>
              </a:lnSpc>
              <a:spcBef>
                <a:spcPts val="0"/>
              </a:spcBef>
              <a:spcAft>
                <a:spcPts val="0"/>
              </a:spcAft>
              <a:buSzPts val="1100"/>
              <a:buAutoNum type="arabicPeriod"/>
            </a:pPr>
            <a:r>
              <a:rPr b="0" i="0" lang="en-US">
                <a:solidFill>
                  <a:srgbClr val="212529"/>
                </a:solidFill>
                <a:latin typeface="Arial"/>
                <a:ea typeface="Arial"/>
                <a:cs typeface="Arial"/>
                <a:sym typeface="Arial"/>
              </a:rPr>
              <a:t>AlexNet 등의 모델이 주로 이미지 처리로 수행하는 일은 이미지 속 하나의 이미지가 어떤 객체인지 분류(Classification)하는 것이었습니다. 허나 Biomedical image같은건 앞서 보셨듯 한 이미지 안에 여러개의 세포가 들어있기 때문에 픽셀별로 클래스 분류를 해야하는, Localization이 포함된 Classification이 필요했습니다.  픽셀과 픽셀 주변의 영역을 받아 픽셀에 담긴 정보가 어떤 객체를 나타내는건지 판단하는 방식인데요, 이렇게 되면 학습 데이터가 이미지 단위가 아닌 이미지 속 일부가(논문에서는 'patch'라고 합니다) 한 단위가 되기 때문에 훨씬 풍부한 데이터셋을 구현할 수 있다는 장점</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228600" rtl="0" algn="l">
              <a:lnSpc>
                <a:spcPct val="100000"/>
              </a:lnSpc>
              <a:spcBef>
                <a:spcPts val="0"/>
              </a:spcBef>
              <a:spcAft>
                <a:spcPts val="0"/>
              </a:spcAft>
              <a:buSzPts val="1100"/>
              <a:buAutoNum type="arabicPeriod"/>
            </a:pPr>
            <a:r>
              <a:rPr b="0" i="0" lang="en-US">
                <a:solidFill>
                  <a:srgbClr val="000000"/>
                </a:solidFill>
                <a:latin typeface="Arial"/>
                <a:ea typeface="Arial"/>
                <a:cs typeface="Arial"/>
                <a:sym typeface="Arial"/>
              </a:rPr>
              <a:t>각 패치별로 네트워크를 따로 수행해야 하기 때문에 속도가 느리고 patch를 사용하기 때문에 patch 중복이 많다.</a:t>
            </a:r>
            <a:endParaRPr/>
          </a:p>
          <a:p>
            <a:pPr indent="-228600" lvl="0" marL="228600" rtl="0" algn="l">
              <a:lnSpc>
                <a:spcPct val="100000"/>
              </a:lnSpc>
              <a:spcBef>
                <a:spcPts val="0"/>
              </a:spcBef>
              <a:spcAft>
                <a:spcPts val="0"/>
              </a:spcAft>
              <a:buSzPts val="1100"/>
              <a:buAutoNum type="arabicPeriod"/>
            </a:pPr>
            <a:r>
              <a:rPr b="0" i="0" lang="en-US">
                <a:solidFill>
                  <a:srgbClr val="000000"/>
                </a:solidFill>
                <a:latin typeface="Arial"/>
                <a:ea typeface="Arial"/>
                <a:cs typeface="Arial"/>
                <a:sym typeface="Arial"/>
              </a:rPr>
              <a:t>Localization 정확도와 context 인식 간의 trade off관계 </a:t>
            </a:r>
            <a:endParaRPr b="0" i="0">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rPr lang="en-US"/>
              <a:t>왜? </a:t>
            </a:r>
            <a:r>
              <a:rPr b="0" i="0" lang="en-US">
                <a:solidFill>
                  <a:srgbClr val="5C5C5C"/>
                </a:solidFill>
                <a:latin typeface="Arial"/>
                <a:ea typeface="Arial"/>
                <a:cs typeface="Arial"/>
                <a:sym typeface="Arial"/>
              </a:rPr>
              <a:t>patch 사이즈가 크면, max pooling이 더 많이 적용 되고 정확한 위치 정보를 알기에는 어렵지만, 더 넓은 범위의 이미지를 보기 때문에 context 인식에는 효과를 가진다.</a:t>
            </a:r>
            <a:endParaRPr/>
          </a:p>
          <a:p>
            <a:pPr indent="0" lvl="0" marL="0" rtl="0" algn="l">
              <a:lnSpc>
                <a:spcPct val="100000"/>
              </a:lnSpc>
              <a:spcBef>
                <a:spcPts val="0"/>
              </a:spcBef>
              <a:spcAft>
                <a:spcPts val="0"/>
              </a:spcAft>
              <a:buSzPts val="1100"/>
              <a:buNone/>
            </a:pPr>
            <a:r>
              <a:rPr b="0" i="0" lang="en-US" sz="1100" u="none" cap="none" strike="noStrike">
                <a:solidFill>
                  <a:srgbClr val="000000"/>
                </a:solidFill>
                <a:latin typeface="Arial"/>
                <a:ea typeface="Arial"/>
                <a:cs typeface="Arial"/>
                <a:sym typeface="Arial"/>
              </a:rPr>
              <a:t>*context: 이웃한 픽셀들 간의 관계. 이미지의 일부를 보고 이미지의 문맥을 파악하는 것</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i="0" lang="en-US">
                <a:solidFill>
                  <a:srgbClr val="555555"/>
                </a:solidFill>
              </a:rPr>
              <a:t>가운데를 기준으로 activation map 크기가 줄어드는 왼쪽 부분인 Contracting path와 activation map의 크기가 증가하는 오른쪽 부분인 Expansive path로 나누어진다.</a:t>
            </a:r>
            <a:endParaRPr/>
          </a:p>
          <a:p>
            <a:pPr indent="0" lvl="0" marL="158750" rtl="0" algn="l">
              <a:lnSpc>
                <a:spcPct val="100000"/>
              </a:lnSpc>
              <a:spcBef>
                <a:spcPts val="0"/>
              </a:spcBef>
              <a:spcAft>
                <a:spcPts val="0"/>
              </a:spcAft>
              <a:buSzPts val="1100"/>
              <a:buNone/>
            </a:pPr>
            <a:r>
              <a:t/>
            </a:r>
            <a:endParaRPr i="0">
              <a:solidFill>
                <a:srgbClr val="555555"/>
              </a:solidFill>
            </a:endParaRPr>
          </a:p>
          <a:p>
            <a:pPr indent="0" lvl="0" marL="158750" rtl="0" algn="l">
              <a:lnSpc>
                <a:spcPct val="100000"/>
              </a:lnSpc>
              <a:spcBef>
                <a:spcPts val="0"/>
              </a:spcBef>
              <a:spcAft>
                <a:spcPts val="0"/>
              </a:spcAft>
              <a:buSzPts val="1100"/>
              <a:buNone/>
            </a:pPr>
            <a:r>
              <a:rPr i="0" lang="en-US">
                <a:solidFill>
                  <a:srgbClr val="555555"/>
                </a:solidFill>
              </a:rPr>
              <a:t>Contracting Path는 CNN이미지의 context를 포착할 수 있도록 한다.</a:t>
            </a:r>
            <a:endParaRPr/>
          </a:p>
          <a:p>
            <a:pPr indent="0" lvl="0" marL="158750" rtl="0" algn="l">
              <a:lnSpc>
                <a:spcPct val="100000"/>
              </a:lnSpc>
              <a:spcBef>
                <a:spcPts val="0"/>
              </a:spcBef>
              <a:spcAft>
                <a:spcPts val="0"/>
              </a:spcAft>
              <a:buSzPts val="1100"/>
              <a:buNone/>
            </a:pPr>
            <a:r>
              <a:rPr i="0" lang="en-US">
                <a:solidFill>
                  <a:srgbClr val="555555"/>
                </a:solidFill>
              </a:rPr>
              <a:t>-&gt; upsampling 과정에서 channel의 숫자가 더 많기 때문에 higher resolution layer에 context 정보를 전파할 수 있다 </a:t>
            </a:r>
            <a:endParaRPr i="0">
              <a:solidFill>
                <a:srgbClr val="555555"/>
              </a:solidFill>
            </a:endParaRPr>
          </a:p>
          <a:p>
            <a:pPr indent="0" lvl="0" marL="158750" rtl="0" algn="l">
              <a:lnSpc>
                <a:spcPct val="100000"/>
              </a:lnSpc>
              <a:spcBef>
                <a:spcPts val="0"/>
              </a:spcBef>
              <a:spcAft>
                <a:spcPts val="0"/>
              </a:spcAft>
              <a:buSzPts val="1100"/>
              <a:buNone/>
            </a:pPr>
            <a:r>
              <a:t/>
            </a:r>
            <a:endParaRPr i="0">
              <a:solidFill>
                <a:srgbClr val="555555"/>
              </a:solidFill>
            </a:endParaRPr>
          </a:p>
          <a:p>
            <a:pPr indent="0" lvl="0" marL="158750" rtl="0" algn="l">
              <a:lnSpc>
                <a:spcPct val="100000"/>
              </a:lnSpc>
              <a:spcBef>
                <a:spcPts val="0"/>
              </a:spcBef>
              <a:spcAft>
                <a:spcPts val="0"/>
              </a:spcAft>
              <a:buSzPts val="1100"/>
              <a:buNone/>
            </a:pPr>
            <a:r>
              <a:rPr i="0" lang="en-US">
                <a:solidFill>
                  <a:srgbClr val="555555"/>
                </a:solidFill>
              </a:rPr>
              <a:t> Expansive path는 작아진 feature map을 Upsampling하여 원본 이미지와 비슷한 크기로 늘려주고, Contracting Path의 feature map과 결합하여(회색 화살표 부분) 더 정확한 위치 정보를 가진 segmentation map을 얻을 수 있다.</a:t>
            </a:r>
            <a:endParaRPr/>
          </a:p>
          <a:p>
            <a:pPr indent="0" lvl="0" marL="158750" rtl="0" algn="l">
              <a:lnSpc>
                <a:spcPct val="100000"/>
              </a:lnSpc>
              <a:spcBef>
                <a:spcPts val="0"/>
              </a:spcBef>
              <a:spcAft>
                <a:spcPts val="0"/>
              </a:spcAft>
              <a:buSzPts val="1100"/>
              <a:buNone/>
            </a:pPr>
            <a:r>
              <a:t/>
            </a:r>
            <a:endParaRPr i="0">
              <a:solidFill>
                <a:srgbClr val="555555"/>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Fully connected layer가 없고, 각 convolution에서 valid part만 사용</a:t>
            </a:r>
            <a:endParaRPr/>
          </a:p>
          <a:p>
            <a:pPr indent="0" lvl="0" marL="0" rtl="0" algn="l">
              <a:lnSpc>
                <a:spcPct val="100000"/>
              </a:lnSpc>
              <a:spcBef>
                <a:spcPts val="0"/>
              </a:spcBef>
              <a:spcAft>
                <a:spcPts val="0"/>
              </a:spcAft>
              <a:buSzPts val="1100"/>
              <a:buNone/>
            </a:pPr>
            <a:r>
              <a:rPr lang="en-US"/>
              <a:t>여기서 valid part는 그림 상에서 파란색이 input이고 노란 색 부분이 valid part임.</a:t>
            </a:r>
            <a:endParaRPr/>
          </a:p>
          <a:p>
            <a:pPr indent="0" lvl="0" marL="0" rtl="0" algn="l">
              <a:lnSpc>
                <a:spcPct val="100000"/>
              </a:lnSpc>
              <a:spcBef>
                <a:spcPts val="0"/>
              </a:spcBef>
              <a:spcAft>
                <a:spcPts val="0"/>
              </a:spcAft>
              <a:buSzPts val="1100"/>
              <a:buNone/>
            </a:pPr>
            <a:r>
              <a:rPr lang="en-US"/>
              <a:t>Overlap tile -&gt; 큰 이미지에 대해서 원활한 분활 가능케함</a:t>
            </a:r>
            <a:endParaRPr/>
          </a:p>
          <a:p>
            <a:pPr indent="0" lvl="0" marL="0" rtl="0" algn="l">
              <a:lnSpc>
                <a:spcPct val="100000"/>
              </a:lnSpc>
              <a:spcBef>
                <a:spcPts val="0"/>
              </a:spcBef>
              <a:spcAft>
                <a:spcPts val="0"/>
              </a:spcAft>
              <a:buSzPts val="1100"/>
              <a:buNone/>
            </a:pPr>
            <a:r>
              <a:rPr lang="en-US"/>
              <a:t>이러한 tile 전략은 큰 이미지에 대해서 네트워크 적용이 가능하게하고 적은 gpu memory에서도 resolution 가용폭을 높인다!</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7"/>
          <p:cNvGrpSpPr/>
          <p:nvPr/>
        </p:nvGrpSpPr>
        <p:grpSpPr>
          <a:xfrm>
            <a:off x="830392" y="1191256"/>
            <a:ext cx="745763" cy="45826"/>
            <a:chOff x="4580561" y="2589004"/>
            <a:chExt cx="1064464" cy="25200"/>
          </a:xfrm>
        </p:grpSpPr>
        <p:sp>
          <p:nvSpPr>
            <p:cNvPr id="12" name="Google Shape;12;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7"/>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6"/>
          <p:cNvGrpSpPr/>
          <p:nvPr/>
        </p:nvGrpSpPr>
        <p:grpSpPr>
          <a:xfrm>
            <a:off x="830392" y="4169130"/>
            <a:ext cx="745763" cy="45826"/>
            <a:chOff x="4580561" y="2589004"/>
            <a:chExt cx="1064464" cy="25200"/>
          </a:xfrm>
        </p:grpSpPr>
        <p:sp>
          <p:nvSpPr>
            <p:cNvPr id="75" name="Google Shape;75;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6"/>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6"/>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8"/>
          <p:cNvGrpSpPr/>
          <p:nvPr/>
        </p:nvGrpSpPr>
        <p:grpSpPr>
          <a:xfrm>
            <a:off x="830392" y="1191256"/>
            <a:ext cx="745763" cy="45826"/>
            <a:chOff x="4580561" y="2589004"/>
            <a:chExt cx="1064464" cy="25200"/>
          </a:xfrm>
        </p:grpSpPr>
        <p:sp>
          <p:nvSpPr>
            <p:cNvPr id="20" name="Google Shape;20;p2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 name="Shape 25"/>
        <p:cNvGrpSpPr/>
        <p:nvPr/>
      </p:nvGrpSpPr>
      <p:grpSpPr>
        <a:xfrm>
          <a:off x="0" y="0"/>
          <a:ext cx="0" cy="0"/>
          <a:chOff x="0" y="0"/>
          <a:chExt cx="0" cy="0"/>
        </a:xfrm>
      </p:grpSpPr>
      <p:sp>
        <p:nvSpPr>
          <p:cNvPr id="26" name="Google Shape;26;p2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29"/>
          <p:cNvGrpSpPr/>
          <p:nvPr/>
        </p:nvGrpSpPr>
        <p:grpSpPr>
          <a:xfrm>
            <a:off x="830392" y="1191256"/>
            <a:ext cx="745763" cy="45826"/>
            <a:chOff x="4580561" y="2589004"/>
            <a:chExt cx="1064464" cy="25200"/>
          </a:xfrm>
        </p:grpSpPr>
        <p:sp>
          <p:nvSpPr>
            <p:cNvPr id="28" name="Google Shape;28;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2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2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2" name="Google Shape;32;p2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3" name="Google Shape;33;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3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 name="Google Shape;36;p30"/>
          <p:cNvGrpSpPr/>
          <p:nvPr/>
        </p:nvGrpSpPr>
        <p:grpSpPr>
          <a:xfrm>
            <a:off x="830392" y="1191256"/>
            <a:ext cx="745763" cy="45826"/>
            <a:chOff x="4580561" y="2589004"/>
            <a:chExt cx="1064464" cy="25200"/>
          </a:xfrm>
        </p:grpSpPr>
        <p:sp>
          <p:nvSpPr>
            <p:cNvPr id="37" name="Google Shape;37;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3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0" name="Google Shape;40;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1" name="Shape 41"/>
        <p:cNvGrpSpPr/>
        <p:nvPr/>
      </p:nvGrpSpPr>
      <p:grpSpPr>
        <a:xfrm>
          <a:off x="0" y="0"/>
          <a:ext cx="0" cy="0"/>
          <a:chOff x="0" y="0"/>
          <a:chExt cx="0" cy="0"/>
        </a:xfrm>
      </p:grpSpPr>
      <p:grpSp>
        <p:nvGrpSpPr>
          <p:cNvPr id="42" name="Google Shape;42;p31"/>
          <p:cNvGrpSpPr/>
          <p:nvPr/>
        </p:nvGrpSpPr>
        <p:grpSpPr>
          <a:xfrm>
            <a:off x="830392" y="1191256"/>
            <a:ext cx="745763" cy="45826"/>
            <a:chOff x="4580561" y="2589004"/>
            <a:chExt cx="1064464" cy="25200"/>
          </a:xfrm>
        </p:grpSpPr>
        <p:sp>
          <p:nvSpPr>
            <p:cNvPr id="43" name="Google Shape;43;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6" name="Google Shape;46;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32"/>
          <p:cNvGrpSpPr/>
          <p:nvPr/>
        </p:nvGrpSpPr>
        <p:grpSpPr>
          <a:xfrm>
            <a:off x="830392" y="1191256"/>
            <a:ext cx="745763" cy="45826"/>
            <a:chOff x="4580561" y="2589004"/>
            <a:chExt cx="1064464" cy="25200"/>
          </a:xfrm>
        </p:grpSpPr>
        <p:sp>
          <p:nvSpPr>
            <p:cNvPr id="50" name="Google Shape;50;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3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3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3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3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33"/>
          <p:cNvGrpSpPr/>
          <p:nvPr/>
        </p:nvGrpSpPr>
        <p:grpSpPr>
          <a:xfrm>
            <a:off x="830392" y="1191256"/>
            <a:ext cx="745763" cy="45826"/>
            <a:chOff x="4580561" y="2589004"/>
            <a:chExt cx="1064464" cy="25200"/>
          </a:xfrm>
        </p:grpSpPr>
        <p:sp>
          <p:nvSpPr>
            <p:cNvPr id="59" name="Google Shape;59;p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33"/>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2" name="Google Shape;62;p33"/>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4" name="Shape 64"/>
        <p:cNvGrpSpPr/>
        <p:nvPr/>
      </p:nvGrpSpPr>
      <p:grpSpPr>
        <a:xfrm>
          <a:off x="0" y="0"/>
          <a:ext cx="0" cy="0"/>
          <a:chOff x="0" y="0"/>
          <a:chExt cx="0" cy="0"/>
        </a:xfrm>
      </p:grpSpPr>
      <p:grpSp>
        <p:nvGrpSpPr>
          <p:cNvPr id="65" name="Google Shape;65;p34"/>
          <p:cNvGrpSpPr/>
          <p:nvPr/>
        </p:nvGrpSpPr>
        <p:grpSpPr>
          <a:xfrm>
            <a:off x="830392" y="4169130"/>
            <a:ext cx="745763" cy="45826"/>
            <a:chOff x="4580561" y="2589004"/>
            <a:chExt cx="1064464" cy="25200"/>
          </a:xfrm>
        </p:grpSpPr>
        <p:sp>
          <p:nvSpPr>
            <p:cNvPr id="66" name="Google Shape;66;p3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34"/>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9" name="Google Shape;69;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5"/>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US" sz="3380"/>
              <a:t>Unet: Convolutional Networks for Biomedical Image Segmentation</a:t>
            </a:r>
            <a:endParaRPr sz="3380"/>
          </a:p>
        </p:txBody>
      </p:sp>
      <p:sp>
        <p:nvSpPr>
          <p:cNvPr id="87" name="Google Shape;87;p1"/>
          <p:cNvSpPr txBox="1"/>
          <p:nvPr>
            <p:ph idx="1" type="subTitle"/>
          </p:nvPr>
        </p:nvSpPr>
        <p:spPr>
          <a:xfrm>
            <a:off x="781427" y="2743675"/>
            <a:ext cx="7688100" cy="541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US"/>
              <a:t>Olaf Ronneberger, MICCAI, 2015</a:t>
            </a:r>
            <a:endParaRPr/>
          </a:p>
        </p:txBody>
      </p:sp>
      <p:sp>
        <p:nvSpPr>
          <p:cNvPr id="88" name="Google Shape;88;p1"/>
          <p:cNvSpPr txBox="1"/>
          <p:nvPr/>
        </p:nvSpPr>
        <p:spPr>
          <a:xfrm>
            <a:off x="7067125" y="4341225"/>
            <a:ext cx="147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Saebom Lee</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Lato"/>
                <a:ea typeface="Lato"/>
                <a:cs typeface="Lato"/>
                <a:sym typeface="Lato"/>
              </a:rPr>
              <a:t>Introduction</a:t>
            </a:r>
            <a:endParaRPr>
              <a:latin typeface="Lato"/>
              <a:ea typeface="Lato"/>
              <a:cs typeface="Lato"/>
              <a:sym typeface="Lato"/>
            </a:endParaRPr>
          </a:p>
        </p:txBody>
      </p:sp>
      <p:sp>
        <p:nvSpPr>
          <p:cNvPr id="162" name="Google Shape;162;p10"/>
          <p:cNvSpPr txBox="1"/>
          <p:nvPr/>
        </p:nvSpPr>
        <p:spPr>
          <a:xfrm>
            <a:off x="3937231" y="2305969"/>
            <a:ext cx="20895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666666"/>
                </a:solidFill>
                <a:latin typeface="Lato"/>
                <a:ea typeface="Lato"/>
                <a:cs typeface="Lato"/>
                <a:sym typeface="Lato"/>
              </a:rPr>
              <a:t>Paragraph 06</a:t>
            </a:r>
            <a:endParaRPr b="0" i="0" sz="1300" u="none" cap="none" strike="noStrike">
              <a:solidFill>
                <a:srgbClr val="666666"/>
              </a:solidFill>
              <a:latin typeface="Lato"/>
              <a:ea typeface="Lato"/>
              <a:cs typeface="Lato"/>
              <a:sym typeface="Lato"/>
            </a:endParaRPr>
          </a:p>
        </p:txBody>
      </p:sp>
      <p:sp>
        <p:nvSpPr>
          <p:cNvPr id="163" name="Google Shape;163;p10"/>
          <p:cNvSpPr/>
          <p:nvPr/>
        </p:nvSpPr>
        <p:spPr>
          <a:xfrm>
            <a:off x="506627" y="2780269"/>
            <a:ext cx="8232548" cy="1556951"/>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As there is very little training data available, we use excessive data augmentation by applying elastic deformations to the available training images.</a:t>
            </a:r>
            <a:endParaRPr/>
          </a:p>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=&gt; This allows the network to learn invariance to such deformations, without the need to see these transformations in the annotated image corpus.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Lato"/>
                <a:ea typeface="Lato"/>
                <a:cs typeface="Lato"/>
                <a:sym typeface="Lato"/>
              </a:rPr>
              <a:t>Introduction</a:t>
            </a:r>
            <a:endParaRPr>
              <a:latin typeface="Lato"/>
              <a:ea typeface="Lato"/>
              <a:cs typeface="Lato"/>
              <a:sym typeface="Lato"/>
            </a:endParaRPr>
          </a:p>
        </p:txBody>
      </p:sp>
      <p:sp>
        <p:nvSpPr>
          <p:cNvPr id="169" name="Google Shape;169;p11"/>
          <p:cNvSpPr txBox="1"/>
          <p:nvPr/>
        </p:nvSpPr>
        <p:spPr>
          <a:xfrm>
            <a:off x="6328350" y="1261800"/>
            <a:ext cx="20895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666666"/>
                </a:solidFill>
                <a:latin typeface="Lato"/>
                <a:ea typeface="Lato"/>
                <a:cs typeface="Lato"/>
                <a:sym typeface="Lato"/>
              </a:rPr>
              <a:t>Paragraph 07</a:t>
            </a:r>
            <a:endParaRPr b="0" i="0" sz="1300" u="none" cap="none" strike="noStrike">
              <a:solidFill>
                <a:srgbClr val="666666"/>
              </a:solidFill>
              <a:latin typeface="Lato"/>
              <a:ea typeface="Lato"/>
              <a:cs typeface="Lato"/>
              <a:sym typeface="Lato"/>
            </a:endParaRPr>
          </a:p>
        </p:txBody>
      </p:sp>
      <p:sp>
        <p:nvSpPr>
          <p:cNvPr id="170" name="Google Shape;170;p11"/>
          <p:cNvSpPr/>
          <p:nvPr/>
        </p:nvSpPr>
        <p:spPr>
          <a:xfrm>
            <a:off x="4993104" y="1646700"/>
            <a:ext cx="3755745" cy="1281324"/>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Another challenge is the separation of touching objects of the same class. </a:t>
            </a:r>
            <a:endParaRPr/>
          </a:p>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=&gt; We propose the use of a weighted loss, where the separating background labels between touching cells obtain a large weight in the loss function. </a:t>
            </a:r>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171" name="Google Shape;171;p11"/>
          <p:cNvSpPr txBox="1"/>
          <p:nvPr/>
        </p:nvSpPr>
        <p:spPr>
          <a:xfrm>
            <a:off x="6328350" y="3031599"/>
            <a:ext cx="20895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666666"/>
                </a:solidFill>
                <a:latin typeface="Lato"/>
                <a:ea typeface="Lato"/>
                <a:cs typeface="Lato"/>
                <a:sym typeface="Lato"/>
              </a:rPr>
              <a:t>Paragraph 08</a:t>
            </a:r>
            <a:endParaRPr b="0" i="0" sz="1300" u="none" cap="none" strike="noStrike">
              <a:solidFill>
                <a:srgbClr val="666666"/>
              </a:solidFill>
              <a:latin typeface="Lato"/>
              <a:ea typeface="Lato"/>
              <a:cs typeface="Lato"/>
              <a:sym typeface="Lato"/>
            </a:endParaRPr>
          </a:p>
        </p:txBody>
      </p:sp>
      <p:sp>
        <p:nvSpPr>
          <p:cNvPr id="172" name="Google Shape;172;p11"/>
          <p:cNvSpPr/>
          <p:nvPr/>
        </p:nvSpPr>
        <p:spPr>
          <a:xfrm>
            <a:off x="4993104" y="3412664"/>
            <a:ext cx="3755745" cy="1357044"/>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We won with a large margin on the two most challenging 2D transmitted light datasets.</a:t>
            </a:r>
            <a:endParaRPr b="0" i="0" sz="1300" u="none" cap="none" strike="noStrike">
              <a:solidFill>
                <a:srgbClr val="000000"/>
              </a:solidFill>
              <a:latin typeface="Arial"/>
              <a:ea typeface="Arial"/>
              <a:cs typeface="Arial"/>
              <a:sym typeface="Arial"/>
            </a:endParaRPr>
          </a:p>
        </p:txBody>
      </p:sp>
      <p:pic>
        <p:nvPicPr>
          <p:cNvPr id="173" name="Google Shape;173;p11"/>
          <p:cNvPicPr preferRelativeResize="0"/>
          <p:nvPr/>
        </p:nvPicPr>
        <p:blipFill rotWithShape="1">
          <a:blip r:embed="rId3">
            <a:alphaModFix/>
          </a:blip>
          <a:srcRect b="0" l="0" r="0" t="0"/>
          <a:stretch/>
        </p:blipFill>
        <p:spPr>
          <a:xfrm>
            <a:off x="850709" y="2398945"/>
            <a:ext cx="3721291" cy="15494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200"/>
              </a:spcBef>
              <a:spcAft>
                <a:spcPts val="0"/>
              </a:spcAft>
              <a:buSzPts val="4200"/>
              <a:buNone/>
            </a:pPr>
            <a:r>
              <a:rPr lang="en-US" sz="3200"/>
              <a:t>Sec2. Network Architecture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U-Net</a:t>
            </a:r>
            <a:endParaRPr/>
          </a:p>
        </p:txBody>
      </p:sp>
      <p:sp>
        <p:nvSpPr>
          <p:cNvPr id="184" name="Google Shape;184;p13"/>
          <p:cNvSpPr txBox="1"/>
          <p:nvPr>
            <p:ph idx="1" type="body"/>
          </p:nvPr>
        </p:nvSpPr>
        <p:spPr>
          <a:xfrm>
            <a:off x="5269831" y="1853850"/>
            <a:ext cx="3742082" cy="3002355"/>
          </a:xfrm>
          <a:prstGeom prst="rect">
            <a:avLst/>
          </a:prstGeom>
          <a:noFill/>
          <a:ln>
            <a:noFill/>
          </a:ln>
        </p:spPr>
        <p:txBody>
          <a:bodyPr anchorCtr="0" anchor="t" bIns="91425" lIns="91425" spcFirstLastPara="1" rIns="91425" wrap="square" tIns="91425">
            <a:normAutofit/>
          </a:bodyPr>
          <a:lstStyle/>
          <a:p>
            <a:pPr indent="0" lvl="0" marL="146050" rtl="0" algn="l">
              <a:lnSpc>
                <a:spcPct val="115000"/>
              </a:lnSpc>
              <a:spcBef>
                <a:spcPts val="0"/>
              </a:spcBef>
              <a:spcAft>
                <a:spcPts val="0"/>
              </a:spcAft>
              <a:buSzPts val="1300"/>
              <a:buNone/>
            </a:pPr>
            <a:r>
              <a:rPr b="1" lang="en-US"/>
              <a:t>Contracting path </a:t>
            </a:r>
            <a:endParaRPr/>
          </a:p>
          <a:p>
            <a:pPr indent="0" lvl="0" marL="146050" rtl="0" algn="l">
              <a:lnSpc>
                <a:spcPct val="115000"/>
              </a:lnSpc>
              <a:spcBef>
                <a:spcPts val="0"/>
              </a:spcBef>
              <a:spcAft>
                <a:spcPts val="0"/>
              </a:spcAft>
              <a:buSzPts val="1300"/>
              <a:buNone/>
            </a:pPr>
            <a:r>
              <a:rPr lang="en-US"/>
              <a:t>Two 3x3 convolutions (unpadded convolutions) -&gt; ReLU -&gt; 2x2 max pooling operation with stride 2 for downsampling </a:t>
            </a:r>
            <a:endParaRPr/>
          </a:p>
          <a:p>
            <a:pPr indent="0" lvl="0" marL="146050" rtl="0" algn="l">
              <a:lnSpc>
                <a:spcPct val="115000"/>
              </a:lnSpc>
              <a:spcBef>
                <a:spcPts val="0"/>
              </a:spcBef>
              <a:spcAft>
                <a:spcPts val="0"/>
              </a:spcAft>
              <a:buSzPts val="1300"/>
              <a:buNone/>
            </a:pPr>
            <a:r>
              <a:t/>
            </a:r>
            <a:endParaRPr/>
          </a:p>
        </p:txBody>
      </p:sp>
      <p:pic>
        <p:nvPicPr>
          <p:cNvPr id="185" name="Google Shape;185;p13"/>
          <p:cNvPicPr preferRelativeResize="0"/>
          <p:nvPr/>
        </p:nvPicPr>
        <p:blipFill rotWithShape="1">
          <a:blip r:embed="rId3">
            <a:alphaModFix/>
          </a:blip>
          <a:srcRect b="0" l="0" r="0" t="0"/>
          <a:stretch/>
        </p:blipFill>
        <p:spPr>
          <a:xfrm>
            <a:off x="841248" y="1971150"/>
            <a:ext cx="3669792" cy="3020613"/>
          </a:xfrm>
          <a:prstGeom prst="rect">
            <a:avLst/>
          </a:prstGeom>
          <a:noFill/>
          <a:ln>
            <a:noFill/>
          </a:ln>
        </p:spPr>
      </p:pic>
      <p:sp>
        <p:nvSpPr>
          <p:cNvPr id="186" name="Google Shape;186;p13"/>
          <p:cNvSpPr/>
          <p:nvPr/>
        </p:nvSpPr>
        <p:spPr>
          <a:xfrm>
            <a:off x="593124" y="1971150"/>
            <a:ext cx="1816444" cy="2427855"/>
          </a:xfrm>
          <a:prstGeom prst="rect">
            <a:avLst/>
          </a:prstGeom>
          <a:no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7" name="Google Shape;187;p13"/>
          <p:cNvSpPr txBox="1"/>
          <p:nvPr/>
        </p:nvSpPr>
        <p:spPr>
          <a:xfrm>
            <a:off x="803777" y="1719888"/>
            <a:ext cx="165580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Contracting path</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U-Net</a:t>
            </a:r>
            <a:endParaRPr/>
          </a:p>
        </p:txBody>
      </p:sp>
      <p:sp>
        <p:nvSpPr>
          <p:cNvPr id="193" name="Google Shape;193;p14"/>
          <p:cNvSpPr txBox="1"/>
          <p:nvPr>
            <p:ph idx="1" type="body"/>
          </p:nvPr>
        </p:nvSpPr>
        <p:spPr>
          <a:xfrm>
            <a:off x="5269831" y="1853850"/>
            <a:ext cx="3742082" cy="3002355"/>
          </a:xfrm>
          <a:prstGeom prst="rect">
            <a:avLst/>
          </a:prstGeom>
          <a:noFill/>
          <a:ln>
            <a:noFill/>
          </a:ln>
        </p:spPr>
        <p:txBody>
          <a:bodyPr anchorCtr="0" anchor="t" bIns="91425" lIns="91425" spcFirstLastPara="1" rIns="91425" wrap="square" tIns="91425">
            <a:normAutofit lnSpcReduction="10000"/>
          </a:bodyPr>
          <a:lstStyle/>
          <a:p>
            <a:pPr indent="0" lvl="0" marL="146050" rtl="0" algn="l">
              <a:lnSpc>
                <a:spcPct val="115000"/>
              </a:lnSpc>
              <a:spcBef>
                <a:spcPts val="0"/>
              </a:spcBef>
              <a:spcAft>
                <a:spcPts val="0"/>
              </a:spcAft>
              <a:buSzPts val="1300"/>
              <a:buNone/>
            </a:pPr>
            <a:r>
              <a:rPr b="1" lang="en-US" sz="1400"/>
              <a:t>Expansive path</a:t>
            </a:r>
            <a:endParaRPr b="1" sz="1400"/>
          </a:p>
          <a:p>
            <a:pPr indent="-311150" lvl="0" marL="457200" rtl="0" algn="l">
              <a:lnSpc>
                <a:spcPct val="115000"/>
              </a:lnSpc>
              <a:spcBef>
                <a:spcPts val="0"/>
              </a:spcBef>
              <a:spcAft>
                <a:spcPts val="0"/>
              </a:spcAft>
              <a:buSzPts val="1300"/>
              <a:buChar char="●"/>
            </a:pPr>
            <a:r>
              <a:rPr b="1" lang="en-US" sz="1400"/>
              <a:t>2x2 de-conv filter</a:t>
            </a:r>
            <a:endParaRPr/>
          </a:p>
          <a:p>
            <a:pPr indent="-311150" lvl="0" marL="457200" rtl="0" algn="l">
              <a:lnSpc>
                <a:spcPct val="115000"/>
              </a:lnSpc>
              <a:spcBef>
                <a:spcPts val="0"/>
              </a:spcBef>
              <a:spcAft>
                <a:spcPts val="0"/>
              </a:spcAft>
              <a:buSzPts val="1300"/>
              <a:buChar char="●"/>
            </a:pPr>
            <a:r>
              <a:rPr b="1" lang="en-US" sz="1400"/>
              <a:t>Final layer</a:t>
            </a:r>
            <a:endParaRPr/>
          </a:p>
          <a:p>
            <a:pPr indent="-298450" lvl="1" marL="914400" rtl="0" algn="l">
              <a:lnSpc>
                <a:spcPct val="115000"/>
              </a:lnSpc>
              <a:spcBef>
                <a:spcPts val="0"/>
              </a:spcBef>
              <a:spcAft>
                <a:spcPts val="0"/>
              </a:spcAft>
              <a:buSzPts val="1100"/>
              <a:buChar char="○"/>
            </a:pPr>
            <a:r>
              <a:rPr b="1" lang="en-US" sz="1200"/>
              <a:t>388x388x64 feature map을 output segmentation map으로 만들어주기 위해 1x1 conv filter 사용</a:t>
            </a:r>
            <a:endParaRPr b="1" sz="1200"/>
          </a:p>
          <a:p>
            <a:pPr indent="-311150" lvl="0" marL="457200" rtl="0" algn="l">
              <a:lnSpc>
                <a:spcPct val="115000"/>
              </a:lnSpc>
              <a:spcBef>
                <a:spcPts val="0"/>
              </a:spcBef>
              <a:spcAft>
                <a:spcPts val="0"/>
              </a:spcAft>
              <a:buSzPts val="1300"/>
              <a:buChar char="●"/>
            </a:pPr>
            <a:r>
              <a:rPr b="1" lang="en-US" sz="1400"/>
              <a:t>Copy and Crop</a:t>
            </a:r>
            <a:endParaRPr/>
          </a:p>
          <a:p>
            <a:pPr indent="-298450" lvl="1" marL="914400" rtl="0" algn="l">
              <a:lnSpc>
                <a:spcPct val="115000"/>
              </a:lnSpc>
              <a:spcBef>
                <a:spcPts val="0"/>
              </a:spcBef>
              <a:spcAft>
                <a:spcPts val="0"/>
              </a:spcAft>
              <a:buSzPts val="1100"/>
              <a:buChar char="○"/>
            </a:pPr>
            <a:r>
              <a:rPr b="1" lang="en-US" sz="1200"/>
              <a:t>Crop:136x136 feature map size -&gt; crop -&gt; 104x 104 feature map size</a:t>
            </a:r>
            <a:endParaRPr/>
          </a:p>
          <a:p>
            <a:pPr indent="-298450" lvl="1" marL="914400" rtl="0" algn="l">
              <a:lnSpc>
                <a:spcPct val="115000"/>
              </a:lnSpc>
              <a:spcBef>
                <a:spcPts val="0"/>
              </a:spcBef>
              <a:spcAft>
                <a:spcPts val="0"/>
              </a:spcAft>
              <a:buSzPts val="1100"/>
              <a:buChar char="○"/>
            </a:pPr>
            <a:r>
              <a:rPr b="1" lang="en-US" sz="1200"/>
              <a:t>Copy and concat : crop된 (104 x 104) x 256 feature map을 copy -&gt; expansive path의 (104x104) x 256 feature map에 concat -&gt; result: (104x104) x 512 feature map 생성</a:t>
            </a:r>
            <a:endParaRPr b="1" sz="1200"/>
          </a:p>
          <a:p>
            <a:pPr indent="-228600" lvl="3" marL="1828800" rtl="0" algn="l">
              <a:lnSpc>
                <a:spcPct val="115000"/>
              </a:lnSpc>
              <a:spcBef>
                <a:spcPts val="0"/>
              </a:spcBef>
              <a:spcAft>
                <a:spcPts val="0"/>
              </a:spcAft>
              <a:buSzPts val="1100"/>
              <a:buNone/>
            </a:pPr>
            <a:r>
              <a:t/>
            </a:r>
            <a:endParaRPr b="1" sz="1200"/>
          </a:p>
        </p:txBody>
      </p:sp>
      <p:pic>
        <p:nvPicPr>
          <p:cNvPr id="194" name="Google Shape;194;p14"/>
          <p:cNvPicPr preferRelativeResize="0"/>
          <p:nvPr/>
        </p:nvPicPr>
        <p:blipFill rotWithShape="1">
          <a:blip r:embed="rId3">
            <a:alphaModFix/>
          </a:blip>
          <a:srcRect b="0" l="0" r="0" t="0"/>
          <a:stretch/>
        </p:blipFill>
        <p:spPr>
          <a:xfrm>
            <a:off x="841248" y="1971150"/>
            <a:ext cx="3669792" cy="3020613"/>
          </a:xfrm>
          <a:prstGeom prst="rect">
            <a:avLst/>
          </a:prstGeom>
          <a:noFill/>
          <a:ln>
            <a:noFill/>
          </a:ln>
        </p:spPr>
      </p:pic>
      <p:sp>
        <p:nvSpPr>
          <p:cNvPr id="195" name="Google Shape;195;p14"/>
          <p:cNvSpPr/>
          <p:nvPr/>
        </p:nvSpPr>
        <p:spPr>
          <a:xfrm>
            <a:off x="2509596" y="1971149"/>
            <a:ext cx="2001443" cy="2427855"/>
          </a:xfrm>
          <a:prstGeom prst="rect">
            <a:avLst/>
          </a:prstGeom>
          <a:no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6" name="Google Shape;196;p14"/>
          <p:cNvSpPr txBox="1"/>
          <p:nvPr/>
        </p:nvSpPr>
        <p:spPr>
          <a:xfrm>
            <a:off x="3103359" y="1704753"/>
            <a:ext cx="1655805"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Expansive path</a:t>
            </a:r>
            <a:endParaRPr b="0" i="0" sz="1100" u="none" cap="none" strike="noStrike">
              <a:solidFill>
                <a:srgbClr val="000000"/>
              </a:solidFill>
              <a:latin typeface="Arial"/>
              <a:ea typeface="Arial"/>
              <a:cs typeface="Arial"/>
              <a:sym typeface="Arial"/>
            </a:endParaRPr>
          </a:p>
        </p:txBody>
      </p:sp>
      <p:sp>
        <p:nvSpPr>
          <p:cNvPr id="197" name="Google Shape;197;p14"/>
          <p:cNvSpPr/>
          <p:nvPr/>
        </p:nvSpPr>
        <p:spPr>
          <a:xfrm>
            <a:off x="2509596" y="3867665"/>
            <a:ext cx="418955" cy="432486"/>
          </a:xfrm>
          <a:prstGeom prst="rect">
            <a:avLst/>
          </a:prstGeom>
          <a:noFill/>
          <a:ln cap="flat" cmpd="sng" w="9525">
            <a:solidFill>
              <a:srgbClr val="40404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8" name="Google Shape;198;p14"/>
          <p:cNvSpPr/>
          <p:nvPr/>
        </p:nvSpPr>
        <p:spPr>
          <a:xfrm>
            <a:off x="1361056" y="3552569"/>
            <a:ext cx="2123549" cy="432486"/>
          </a:xfrm>
          <a:prstGeom prst="rect">
            <a:avLst/>
          </a:prstGeom>
          <a:noFill/>
          <a:ln cap="flat" cmpd="sng" w="9525">
            <a:solidFill>
              <a:srgbClr val="40404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9" name="Google Shape;199;p14"/>
          <p:cNvSpPr/>
          <p:nvPr/>
        </p:nvSpPr>
        <p:spPr>
          <a:xfrm>
            <a:off x="3370905" y="2018923"/>
            <a:ext cx="1029275" cy="827328"/>
          </a:xfrm>
          <a:prstGeom prst="rect">
            <a:avLst/>
          </a:prstGeom>
          <a:noFill/>
          <a:ln cap="flat" cmpd="sng" w="9525">
            <a:solidFill>
              <a:srgbClr val="40404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U-Net</a:t>
            </a:r>
            <a:endParaRPr/>
          </a:p>
        </p:txBody>
      </p:sp>
      <p:pic>
        <p:nvPicPr>
          <p:cNvPr id="205" name="Google Shape;205;p15"/>
          <p:cNvPicPr preferRelativeResize="0"/>
          <p:nvPr/>
        </p:nvPicPr>
        <p:blipFill rotWithShape="1">
          <a:blip r:embed="rId3">
            <a:alphaModFix/>
          </a:blip>
          <a:srcRect b="0" l="0" r="0" t="0"/>
          <a:stretch/>
        </p:blipFill>
        <p:spPr>
          <a:xfrm>
            <a:off x="841248" y="1971150"/>
            <a:ext cx="3669792" cy="3020613"/>
          </a:xfrm>
          <a:prstGeom prst="rect">
            <a:avLst/>
          </a:prstGeom>
          <a:noFill/>
          <a:ln>
            <a:noFill/>
          </a:ln>
        </p:spPr>
      </p:pic>
      <p:sp>
        <p:nvSpPr>
          <p:cNvPr id="206" name="Google Shape;206;p15"/>
          <p:cNvSpPr txBox="1"/>
          <p:nvPr/>
        </p:nvSpPr>
        <p:spPr>
          <a:xfrm>
            <a:off x="5055325" y="2629747"/>
            <a:ext cx="374033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23 convolutional layers = 18 conv 3x3 + 4 up-conv 2x2 +1 final layer</a:t>
            </a:r>
            <a:endParaRPr b="0" i="0" sz="1400" u="none" cap="none" strike="noStrike">
              <a:solidFill>
                <a:srgbClr val="000000"/>
              </a:solidFill>
              <a:latin typeface="Arial"/>
              <a:ea typeface="Arial"/>
              <a:cs typeface="Arial"/>
              <a:sym typeface="Arial"/>
            </a:endParaRPr>
          </a:p>
        </p:txBody>
      </p:sp>
      <p:sp>
        <p:nvSpPr>
          <p:cNvPr id="207" name="Google Shape;207;p15"/>
          <p:cNvSpPr/>
          <p:nvPr/>
        </p:nvSpPr>
        <p:spPr>
          <a:xfrm>
            <a:off x="1495364" y="2695678"/>
            <a:ext cx="6796216" cy="1149178"/>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input tile size -&gt; even number</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why?  2x2 max pooling operator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ctrTitle"/>
          </p:nvPr>
        </p:nvSpPr>
        <p:spPr>
          <a:xfrm>
            <a:off x="729450" y="1322450"/>
            <a:ext cx="82416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US" sz="3200"/>
              <a:t>Sec3. Training</a:t>
            </a:r>
            <a:br>
              <a:rPr lang="en-US" sz="3200"/>
            </a:br>
            <a:endParaRPr sz="3200"/>
          </a:p>
        </p:txBody>
      </p:sp>
      <p:sp>
        <p:nvSpPr>
          <p:cNvPr id="213" name="Google Shape;213;p16"/>
          <p:cNvSpPr txBox="1"/>
          <p:nvPr/>
        </p:nvSpPr>
        <p:spPr>
          <a:xfrm>
            <a:off x="951900" y="2336475"/>
            <a:ext cx="5725800" cy="4000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Sec 3-1. Data Augmentation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Training</a:t>
            </a:r>
            <a:endParaRPr/>
          </a:p>
        </p:txBody>
      </p:sp>
      <p:sp>
        <p:nvSpPr>
          <p:cNvPr id="219" name="Google Shape;219;p17"/>
          <p:cNvSpPr txBox="1"/>
          <p:nvPr>
            <p:ph idx="1" type="body"/>
          </p:nvPr>
        </p:nvSpPr>
        <p:spPr>
          <a:xfrm>
            <a:off x="4573800" y="2601389"/>
            <a:ext cx="3870864" cy="1133882"/>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US"/>
              <a:t>Optimizer</a:t>
            </a:r>
            <a:endParaRPr/>
          </a:p>
          <a:p>
            <a:pPr indent="-298450" lvl="1" marL="914400" rtl="0" algn="l">
              <a:lnSpc>
                <a:spcPct val="115000"/>
              </a:lnSpc>
              <a:spcBef>
                <a:spcPts val="0"/>
              </a:spcBef>
              <a:spcAft>
                <a:spcPts val="0"/>
              </a:spcAft>
              <a:buSzPts val="1100"/>
              <a:buChar char="○"/>
            </a:pPr>
            <a:r>
              <a:rPr lang="en-US"/>
              <a:t>SGD</a:t>
            </a:r>
            <a:endParaRPr/>
          </a:p>
          <a:p>
            <a:pPr indent="-298450" lvl="1" marL="914400" rtl="0" algn="l">
              <a:lnSpc>
                <a:spcPct val="115000"/>
              </a:lnSpc>
              <a:spcBef>
                <a:spcPts val="0"/>
              </a:spcBef>
              <a:spcAft>
                <a:spcPts val="0"/>
              </a:spcAft>
              <a:buSzPts val="1100"/>
              <a:buChar char="○"/>
            </a:pPr>
            <a:r>
              <a:rPr lang="en-US"/>
              <a:t>Momentum:0.99</a:t>
            </a:r>
            <a:endParaRPr/>
          </a:p>
          <a:p>
            <a:pPr indent="-311150" lvl="0" marL="457200" rtl="0" algn="l">
              <a:lnSpc>
                <a:spcPct val="115000"/>
              </a:lnSpc>
              <a:spcBef>
                <a:spcPts val="0"/>
              </a:spcBef>
              <a:spcAft>
                <a:spcPts val="0"/>
              </a:spcAft>
              <a:buSzPts val="1300"/>
              <a:buChar char="●"/>
            </a:pPr>
            <a:r>
              <a:rPr lang="en-US"/>
              <a:t>Deep learning framework: Caffe</a:t>
            </a:r>
            <a:endParaRPr/>
          </a:p>
          <a:p>
            <a:pPr indent="-228600" lvl="3" marL="1828800" rtl="0" algn="l">
              <a:lnSpc>
                <a:spcPct val="115000"/>
              </a:lnSpc>
              <a:spcBef>
                <a:spcPts val="0"/>
              </a:spcBef>
              <a:spcAft>
                <a:spcPts val="0"/>
              </a:spcAft>
              <a:buSzPts val="1100"/>
              <a:buNone/>
            </a:pPr>
            <a:r>
              <a:t/>
            </a:r>
            <a:endParaRPr/>
          </a:p>
          <a:p>
            <a:pPr indent="-228600" lvl="3" marL="1828800" rtl="0" algn="l">
              <a:lnSpc>
                <a:spcPct val="115000"/>
              </a:lnSpc>
              <a:spcBef>
                <a:spcPts val="0"/>
              </a:spcBef>
              <a:spcAft>
                <a:spcPts val="0"/>
              </a:spcAft>
              <a:buSzPts val="1100"/>
              <a:buNone/>
            </a:pPr>
            <a:r>
              <a:t/>
            </a:r>
            <a:endParaRPr/>
          </a:p>
          <a:p>
            <a:pPr indent="-228600" lvl="3" marL="1828800" rtl="0" algn="l">
              <a:lnSpc>
                <a:spcPct val="115000"/>
              </a:lnSpc>
              <a:spcBef>
                <a:spcPts val="0"/>
              </a:spcBef>
              <a:spcAft>
                <a:spcPts val="0"/>
              </a:spcAft>
              <a:buSzPts val="1100"/>
              <a:buNone/>
            </a:pPr>
            <a:r>
              <a:t/>
            </a:r>
            <a:endParaRPr/>
          </a:p>
          <a:p>
            <a:pPr indent="-228600" lvl="3" marL="1828800" rtl="0" algn="l">
              <a:lnSpc>
                <a:spcPct val="115000"/>
              </a:lnSpc>
              <a:spcBef>
                <a:spcPts val="0"/>
              </a:spcBef>
              <a:spcAft>
                <a:spcPts val="0"/>
              </a:spcAft>
              <a:buSzPts val="1100"/>
              <a:buNone/>
            </a:pPr>
            <a:r>
              <a:t/>
            </a:r>
            <a:endParaRPr/>
          </a:p>
        </p:txBody>
      </p:sp>
      <p:pic>
        <p:nvPicPr>
          <p:cNvPr id="220" name="Google Shape;220;p17"/>
          <p:cNvPicPr preferRelativeResize="0"/>
          <p:nvPr/>
        </p:nvPicPr>
        <p:blipFill rotWithShape="1">
          <a:blip r:embed="rId3">
            <a:alphaModFix/>
          </a:blip>
          <a:srcRect b="0" l="0" r="0" t="0"/>
          <a:stretch/>
        </p:blipFill>
        <p:spPr>
          <a:xfrm>
            <a:off x="729450" y="2078875"/>
            <a:ext cx="3434777" cy="24249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Training: </a:t>
            </a:r>
            <a:r>
              <a:rPr lang="en-US" sz="1200"/>
              <a:t>weight map equation</a:t>
            </a:r>
            <a:endParaRPr/>
          </a:p>
        </p:txBody>
      </p:sp>
      <p:pic>
        <p:nvPicPr>
          <p:cNvPr id="226" name="Google Shape;226;p18"/>
          <p:cNvPicPr preferRelativeResize="0"/>
          <p:nvPr/>
        </p:nvPicPr>
        <p:blipFill rotWithShape="1">
          <a:blip r:embed="rId3">
            <a:alphaModFix/>
          </a:blip>
          <a:srcRect b="0" l="0" r="0" t="0"/>
          <a:stretch/>
        </p:blipFill>
        <p:spPr>
          <a:xfrm>
            <a:off x="900138" y="2348667"/>
            <a:ext cx="3391446" cy="653011"/>
          </a:xfrm>
          <a:prstGeom prst="rect">
            <a:avLst/>
          </a:prstGeom>
          <a:noFill/>
          <a:ln>
            <a:noFill/>
          </a:ln>
        </p:spPr>
      </p:pic>
      <p:sp>
        <p:nvSpPr>
          <p:cNvPr id="227" name="Google Shape;227;p18"/>
          <p:cNvSpPr txBox="1"/>
          <p:nvPr/>
        </p:nvSpPr>
        <p:spPr>
          <a:xfrm>
            <a:off x="5692629" y="2521283"/>
            <a:ext cx="248820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해당 픽셀의 중요도 결정</a:t>
            </a:r>
            <a:endParaRPr b="0" i="0" sz="1600" u="none" cap="none" strike="noStrike">
              <a:solidFill>
                <a:srgbClr val="000000"/>
              </a:solidFill>
              <a:latin typeface="Arial"/>
              <a:ea typeface="Arial"/>
              <a:cs typeface="Arial"/>
              <a:sym typeface="Arial"/>
            </a:endParaRPr>
          </a:p>
        </p:txBody>
      </p:sp>
      <p:pic>
        <p:nvPicPr>
          <p:cNvPr id="228" name="Google Shape;228;p18"/>
          <p:cNvPicPr preferRelativeResize="0"/>
          <p:nvPr/>
        </p:nvPicPr>
        <p:blipFill rotWithShape="1">
          <a:blip r:embed="rId4">
            <a:alphaModFix/>
          </a:blip>
          <a:srcRect b="0" l="0" r="0" t="0"/>
          <a:stretch/>
        </p:blipFill>
        <p:spPr>
          <a:xfrm>
            <a:off x="1095543" y="3067763"/>
            <a:ext cx="4293321" cy="233410"/>
          </a:xfrm>
          <a:prstGeom prst="rect">
            <a:avLst/>
          </a:prstGeom>
          <a:noFill/>
          <a:ln>
            <a:noFill/>
          </a:ln>
        </p:spPr>
      </p:pic>
      <p:pic>
        <p:nvPicPr>
          <p:cNvPr id="229" name="Google Shape;229;p18"/>
          <p:cNvPicPr preferRelativeResize="0"/>
          <p:nvPr/>
        </p:nvPicPr>
        <p:blipFill rotWithShape="1">
          <a:blip r:embed="rId5">
            <a:alphaModFix/>
          </a:blip>
          <a:srcRect b="0" l="0" r="0" t="0"/>
          <a:stretch/>
        </p:blipFill>
        <p:spPr>
          <a:xfrm>
            <a:off x="1095543" y="3481842"/>
            <a:ext cx="1162212" cy="276264"/>
          </a:xfrm>
          <a:prstGeom prst="rect">
            <a:avLst/>
          </a:prstGeom>
          <a:noFill/>
          <a:ln>
            <a:noFill/>
          </a:ln>
        </p:spPr>
      </p:pic>
      <p:pic>
        <p:nvPicPr>
          <p:cNvPr id="230" name="Google Shape;230;p18"/>
          <p:cNvPicPr preferRelativeResize="0"/>
          <p:nvPr/>
        </p:nvPicPr>
        <p:blipFill rotWithShape="1">
          <a:blip r:embed="rId6">
            <a:alphaModFix/>
          </a:blip>
          <a:srcRect b="0" l="0" r="0" t="0"/>
          <a:stretch/>
        </p:blipFill>
        <p:spPr>
          <a:xfrm>
            <a:off x="1095543" y="3795880"/>
            <a:ext cx="1095528" cy="285790"/>
          </a:xfrm>
          <a:prstGeom prst="rect">
            <a:avLst/>
          </a:prstGeom>
          <a:noFill/>
          <a:ln>
            <a:noFill/>
          </a:ln>
        </p:spPr>
      </p:pic>
      <p:sp>
        <p:nvSpPr>
          <p:cNvPr id="231" name="Google Shape;231;p18"/>
          <p:cNvSpPr txBox="1"/>
          <p:nvPr/>
        </p:nvSpPr>
        <p:spPr>
          <a:xfrm>
            <a:off x="2377440" y="3518881"/>
            <a:ext cx="301142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X pixel 위치에서 가장 가까운 세포 거리</a:t>
            </a:r>
            <a:endParaRPr b="0" i="0" sz="1200" u="none" cap="none" strike="noStrike">
              <a:solidFill>
                <a:srgbClr val="000000"/>
              </a:solidFill>
              <a:latin typeface="Arial"/>
              <a:ea typeface="Arial"/>
              <a:cs typeface="Arial"/>
              <a:sym typeface="Arial"/>
            </a:endParaRPr>
          </a:p>
        </p:txBody>
      </p:sp>
      <p:sp>
        <p:nvSpPr>
          <p:cNvPr id="232" name="Google Shape;232;p18"/>
          <p:cNvSpPr txBox="1"/>
          <p:nvPr/>
        </p:nvSpPr>
        <p:spPr>
          <a:xfrm>
            <a:off x="2377439" y="3795660"/>
            <a:ext cx="331518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X pixel 위치에서 두번째로 가까운 세포 거리</a:t>
            </a:r>
            <a:endParaRPr b="0" i="0" sz="1200" u="none" cap="none" strike="noStrike">
              <a:solidFill>
                <a:srgbClr val="000000"/>
              </a:solidFill>
              <a:latin typeface="Arial"/>
              <a:ea typeface="Arial"/>
              <a:cs typeface="Arial"/>
              <a:sym typeface="Arial"/>
            </a:endParaRPr>
          </a:p>
        </p:txBody>
      </p:sp>
      <p:cxnSp>
        <p:nvCxnSpPr>
          <p:cNvPr id="233" name="Google Shape;233;p18"/>
          <p:cNvCxnSpPr/>
          <p:nvPr/>
        </p:nvCxnSpPr>
        <p:spPr>
          <a:xfrm>
            <a:off x="2178879" y="2989486"/>
            <a:ext cx="1978593" cy="0"/>
          </a:xfrm>
          <a:prstGeom prst="straightConnector1">
            <a:avLst/>
          </a:prstGeom>
          <a:noFill/>
          <a:ln cap="flat" cmpd="sng" w="9525">
            <a:solidFill>
              <a:srgbClr val="565656"/>
            </a:solidFill>
            <a:prstDash val="solid"/>
            <a:round/>
            <a:headEnd len="sm" w="sm" type="none"/>
            <a:tailEnd len="sm" w="sm" type="none"/>
          </a:ln>
        </p:spPr>
      </p:cxnSp>
      <p:cxnSp>
        <p:nvCxnSpPr>
          <p:cNvPr id="234" name="Google Shape;234;p18"/>
          <p:cNvCxnSpPr/>
          <p:nvPr/>
        </p:nvCxnSpPr>
        <p:spPr>
          <a:xfrm flipH="1" rot="10800000">
            <a:off x="3444240" y="2071888"/>
            <a:ext cx="834635" cy="349180"/>
          </a:xfrm>
          <a:prstGeom prst="straightConnector1">
            <a:avLst/>
          </a:prstGeom>
          <a:noFill/>
          <a:ln cap="flat" cmpd="sng" w="9525">
            <a:solidFill>
              <a:srgbClr val="565656"/>
            </a:solidFill>
            <a:prstDash val="solid"/>
            <a:round/>
            <a:headEnd len="sm" w="sm" type="none"/>
            <a:tailEnd len="med" w="med" type="triangle"/>
          </a:ln>
        </p:spPr>
      </p:cxnSp>
      <p:sp>
        <p:nvSpPr>
          <p:cNvPr id="235" name="Google Shape;235;p18"/>
          <p:cNvSpPr txBox="1"/>
          <p:nvPr/>
        </p:nvSpPr>
        <p:spPr>
          <a:xfrm>
            <a:off x="4291584" y="1853850"/>
            <a:ext cx="32046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Boundary 가중치 더 주기 위해서</a:t>
            </a:r>
            <a:endParaRPr b="0" i="0" sz="1400" u="none" cap="none" strike="noStrike">
              <a:solidFill>
                <a:srgbClr val="000000"/>
              </a:solidFill>
              <a:latin typeface="Arial"/>
              <a:ea typeface="Arial"/>
              <a:cs typeface="Arial"/>
              <a:sym typeface="Arial"/>
            </a:endParaRPr>
          </a:p>
        </p:txBody>
      </p:sp>
      <p:cxnSp>
        <p:nvCxnSpPr>
          <p:cNvPr id="236" name="Google Shape;236;p18"/>
          <p:cNvCxnSpPr/>
          <p:nvPr/>
        </p:nvCxnSpPr>
        <p:spPr>
          <a:xfrm>
            <a:off x="1465647" y="2859837"/>
            <a:ext cx="558225" cy="0"/>
          </a:xfrm>
          <a:prstGeom prst="straightConnector1">
            <a:avLst/>
          </a:prstGeom>
          <a:noFill/>
          <a:ln cap="flat" cmpd="sng" w="9525">
            <a:solidFill>
              <a:srgbClr val="565656"/>
            </a:solidFill>
            <a:prstDash val="solid"/>
            <a:round/>
            <a:headEnd len="sm" w="sm" type="none"/>
            <a:tailEnd len="sm" w="sm" type="none"/>
          </a:ln>
        </p:spPr>
      </p:cxnSp>
      <p:cxnSp>
        <p:nvCxnSpPr>
          <p:cNvPr id="237" name="Google Shape;237;p18"/>
          <p:cNvCxnSpPr/>
          <p:nvPr/>
        </p:nvCxnSpPr>
        <p:spPr>
          <a:xfrm flipH="1" rot="10800000">
            <a:off x="1654980" y="2270258"/>
            <a:ext cx="487200" cy="276600"/>
          </a:xfrm>
          <a:prstGeom prst="straightConnector1">
            <a:avLst/>
          </a:prstGeom>
          <a:noFill/>
          <a:ln cap="flat" cmpd="sng" w="9525">
            <a:solidFill>
              <a:srgbClr val="565656"/>
            </a:solidFill>
            <a:prstDash val="solid"/>
            <a:round/>
            <a:headEnd len="sm" w="sm" type="none"/>
            <a:tailEnd len="med" w="med" type="triangle"/>
          </a:ln>
        </p:spPr>
      </p:cxnSp>
      <p:sp>
        <p:nvSpPr>
          <p:cNvPr id="238" name="Google Shape;238;p18"/>
          <p:cNvSpPr txBox="1"/>
          <p:nvPr/>
        </p:nvSpPr>
        <p:spPr>
          <a:xfrm>
            <a:off x="1841031" y="1908153"/>
            <a:ext cx="3204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1/해당 class의 frequency</a:t>
            </a:r>
            <a:endParaRPr b="0" i="0" sz="1400" u="none" cap="none" strike="noStrike">
              <a:solidFill>
                <a:srgbClr val="000000"/>
              </a:solidFill>
              <a:latin typeface="Arial"/>
              <a:ea typeface="Arial"/>
              <a:cs typeface="Arial"/>
              <a:sym typeface="Arial"/>
            </a:endParaRPr>
          </a:p>
        </p:txBody>
      </p:sp>
      <p:pic>
        <p:nvPicPr>
          <p:cNvPr id="239" name="Google Shape;239;p18"/>
          <p:cNvPicPr preferRelativeResize="0"/>
          <p:nvPr/>
        </p:nvPicPr>
        <p:blipFill rotWithShape="1">
          <a:blip r:embed="rId7">
            <a:alphaModFix/>
          </a:blip>
          <a:srcRect b="0" l="0" r="0" t="0"/>
          <a:stretch/>
        </p:blipFill>
        <p:spPr>
          <a:xfrm>
            <a:off x="4838807" y="4207309"/>
            <a:ext cx="3873944" cy="754664"/>
          </a:xfrm>
          <a:prstGeom prst="rect">
            <a:avLst/>
          </a:prstGeom>
          <a:noFill/>
          <a:ln>
            <a:noFill/>
          </a:ln>
        </p:spPr>
      </p:pic>
      <p:sp>
        <p:nvSpPr>
          <p:cNvPr id="240" name="Google Shape;240;p18"/>
          <p:cNvSpPr/>
          <p:nvPr/>
        </p:nvSpPr>
        <p:spPr>
          <a:xfrm>
            <a:off x="4838800" y="2569663"/>
            <a:ext cx="487200" cy="2334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Training: loss function</a:t>
            </a:r>
            <a:endParaRPr/>
          </a:p>
        </p:txBody>
      </p:sp>
      <p:pic>
        <p:nvPicPr>
          <p:cNvPr id="246" name="Google Shape;246;p19"/>
          <p:cNvPicPr preferRelativeResize="0"/>
          <p:nvPr/>
        </p:nvPicPr>
        <p:blipFill rotWithShape="1">
          <a:blip r:embed="rId3">
            <a:alphaModFix/>
          </a:blip>
          <a:srcRect b="0" l="0" r="0" t="0"/>
          <a:stretch/>
        </p:blipFill>
        <p:spPr>
          <a:xfrm>
            <a:off x="3282195" y="2628759"/>
            <a:ext cx="2691885" cy="725902"/>
          </a:xfrm>
          <a:prstGeom prst="rect">
            <a:avLst/>
          </a:prstGeom>
          <a:noFill/>
          <a:ln>
            <a:noFill/>
          </a:ln>
        </p:spPr>
      </p:pic>
      <p:cxnSp>
        <p:nvCxnSpPr>
          <p:cNvPr id="247" name="Google Shape;247;p19"/>
          <p:cNvCxnSpPr/>
          <p:nvPr/>
        </p:nvCxnSpPr>
        <p:spPr>
          <a:xfrm flipH="1" rot="10800000">
            <a:off x="5139445" y="2454169"/>
            <a:ext cx="834635" cy="349180"/>
          </a:xfrm>
          <a:prstGeom prst="straightConnector1">
            <a:avLst/>
          </a:prstGeom>
          <a:noFill/>
          <a:ln cap="flat" cmpd="sng" w="9525">
            <a:solidFill>
              <a:srgbClr val="565656"/>
            </a:solidFill>
            <a:prstDash val="solid"/>
            <a:round/>
            <a:headEnd len="sm" w="sm" type="none"/>
            <a:tailEnd len="med" w="med" type="triangle"/>
          </a:ln>
        </p:spPr>
      </p:cxnSp>
      <p:sp>
        <p:nvSpPr>
          <p:cNvPr id="248" name="Google Shape;248;p19"/>
          <p:cNvSpPr txBox="1"/>
          <p:nvPr/>
        </p:nvSpPr>
        <p:spPr>
          <a:xfrm>
            <a:off x="5986789" y="2236131"/>
            <a:ext cx="32046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softmax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Abstract</a:t>
            </a:r>
            <a:endParaRPr/>
          </a:p>
        </p:txBody>
      </p:sp>
      <p:sp>
        <p:nvSpPr>
          <p:cNvPr id="94" name="Google Shape;94;p2"/>
          <p:cNvSpPr/>
          <p:nvPr/>
        </p:nvSpPr>
        <p:spPr>
          <a:xfrm>
            <a:off x="705925" y="2099314"/>
            <a:ext cx="2214000" cy="211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3545450" y="2099314"/>
            <a:ext cx="2214000" cy="211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6384975" y="2099314"/>
            <a:ext cx="2214000" cy="21135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txBox="1"/>
          <p:nvPr/>
        </p:nvSpPr>
        <p:spPr>
          <a:xfrm>
            <a:off x="734725" y="2430014"/>
            <a:ext cx="2156400" cy="1261854"/>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Successful training of deep networks requires many thousand annotated training samples.</a:t>
            </a:r>
            <a:endParaRPr b="0" i="0" sz="1400" u="none" cap="none" strike="noStrike">
              <a:solidFill>
                <a:srgbClr val="000000"/>
              </a:solidFill>
              <a:latin typeface="Lato"/>
              <a:ea typeface="Lato"/>
              <a:cs typeface="Lato"/>
              <a:sym typeface="Lato"/>
            </a:endParaRPr>
          </a:p>
        </p:txBody>
      </p:sp>
      <p:sp>
        <p:nvSpPr>
          <p:cNvPr id="98" name="Google Shape;98;p2"/>
          <p:cNvSpPr txBox="1"/>
          <p:nvPr/>
        </p:nvSpPr>
        <p:spPr>
          <a:xfrm>
            <a:off x="3559850" y="2448814"/>
            <a:ext cx="2156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99" name="Google Shape;99;p2"/>
          <p:cNvSpPr txBox="1"/>
          <p:nvPr/>
        </p:nvSpPr>
        <p:spPr>
          <a:xfrm>
            <a:off x="6156375" y="2438639"/>
            <a:ext cx="215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00" name="Google Shape;100;p2"/>
          <p:cNvSpPr txBox="1"/>
          <p:nvPr/>
        </p:nvSpPr>
        <p:spPr>
          <a:xfrm>
            <a:off x="3559850" y="2350886"/>
            <a:ext cx="2156400" cy="1692741"/>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In this paper, we present a network and training strategy that relies on the strong use of </a:t>
            </a:r>
            <a:r>
              <a:rPr b="1" i="0" lang="en-US" sz="1400" u="none" cap="none" strike="noStrike">
                <a:solidFill>
                  <a:srgbClr val="000000"/>
                </a:solidFill>
                <a:latin typeface="Lato"/>
                <a:ea typeface="Lato"/>
                <a:cs typeface="Lato"/>
                <a:sym typeface="Lato"/>
              </a:rPr>
              <a:t>data augmentation</a:t>
            </a:r>
            <a:r>
              <a:rPr b="0" i="0" lang="en-US" sz="1400" u="none" cap="none" strike="noStrike">
                <a:solidFill>
                  <a:srgbClr val="000000"/>
                </a:solidFill>
                <a:latin typeface="Lato"/>
                <a:ea typeface="Lato"/>
                <a:cs typeface="Lato"/>
                <a:sym typeface="Lato"/>
              </a:rPr>
              <a:t> to use the available annotated samples more efficiently.</a:t>
            </a:r>
            <a:endParaRPr b="0" i="0" sz="1400" u="none" cap="none" strike="noStrike">
              <a:solidFill>
                <a:srgbClr val="000000"/>
              </a:solidFill>
              <a:latin typeface="Lato"/>
              <a:ea typeface="Lato"/>
              <a:cs typeface="Lato"/>
              <a:sym typeface="Lato"/>
            </a:endParaRPr>
          </a:p>
        </p:txBody>
      </p:sp>
      <p:sp>
        <p:nvSpPr>
          <p:cNvPr id="101" name="Google Shape;101;p2"/>
          <p:cNvSpPr txBox="1"/>
          <p:nvPr/>
        </p:nvSpPr>
        <p:spPr>
          <a:xfrm>
            <a:off x="6384975" y="2477564"/>
            <a:ext cx="2156400" cy="1477297"/>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Lato"/>
                <a:ea typeface="Lato"/>
                <a:cs typeface="Lato"/>
                <a:sym typeface="Lato"/>
              </a:rPr>
              <a:t>The architecture consists of </a:t>
            </a:r>
            <a:r>
              <a:rPr b="1" i="0" lang="en-US" sz="1400" u="none" cap="none" strike="noStrike">
                <a:solidFill>
                  <a:srgbClr val="000000"/>
                </a:solidFill>
                <a:latin typeface="Lato"/>
                <a:ea typeface="Lato"/>
                <a:cs typeface="Lato"/>
                <a:sym typeface="Lato"/>
              </a:rPr>
              <a:t>a contraction path to capture context </a:t>
            </a:r>
            <a:r>
              <a:rPr b="0" i="0" lang="en-US" sz="1400" u="none" cap="none" strike="noStrike">
                <a:solidFill>
                  <a:srgbClr val="000000"/>
                </a:solidFill>
                <a:latin typeface="Lato"/>
                <a:ea typeface="Lato"/>
                <a:cs typeface="Lato"/>
                <a:sym typeface="Lato"/>
              </a:rPr>
              <a:t>and a </a:t>
            </a:r>
            <a:r>
              <a:rPr b="1" i="0" lang="en-US" sz="1400" u="none" cap="none" strike="noStrike">
                <a:solidFill>
                  <a:srgbClr val="000000"/>
                </a:solidFill>
                <a:latin typeface="Lato"/>
                <a:ea typeface="Lato"/>
                <a:cs typeface="Lato"/>
                <a:sym typeface="Lato"/>
              </a:rPr>
              <a:t>symmetric expanding path that enables precise localization.  </a:t>
            </a:r>
            <a:endParaRPr b="1" i="0" sz="1400" u="none" cap="none" strike="noStrike">
              <a:solidFill>
                <a:srgbClr val="000000"/>
              </a:solidFill>
              <a:latin typeface="Lato"/>
              <a:ea typeface="Lato"/>
              <a:cs typeface="Lato"/>
              <a:sym typeface="Lato"/>
            </a:endParaRPr>
          </a:p>
        </p:txBody>
      </p:sp>
      <p:sp>
        <p:nvSpPr>
          <p:cNvPr id="102" name="Google Shape;102;p2"/>
          <p:cNvSpPr/>
          <p:nvPr/>
        </p:nvSpPr>
        <p:spPr>
          <a:xfrm>
            <a:off x="3028925" y="3019464"/>
            <a:ext cx="436200" cy="400200"/>
          </a:xfrm>
          <a:prstGeom prst="right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5854113" y="3019464"/>
            <a:ext cx="436200" cy="400200"/>
          </a:xfrm>
          <a:prstGeom prst="right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705925" y="4357930"/>
            <a:ext cx="7868666"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Lato"/>
                <a:ea typeface="Lato"/>
                <a:cs typeface="Lato"/>
                <a:sym typeface="Lato"/>
              </a:rPr>
              <a:t>We show that such a network can be trained end-to end from very few images and outperforms the prior best method on the ISBI challenge for segmentation of neuronal structures in electron microscopic stacks.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Data Augmentation</a:t>
            </a:r>
            <a:endParaRPr/>
          </a:p>
        </p:txBody>
      </p:sp>
      <p:sp>
        <p:nvSpPr>
          <p:cNvPr id="254" name="Google Shape;254;p20"/>
          <p:cNvSpPr txBox="1"/>
          <p:nvPr>
            <p:ph idx="1" type="body"/>
          </p:nvPr>
        </p:nvSpPr>
        <p:spPr>
          <a:xfrm>
            <a:off x="845860" y="2882400"/>
            <a:ext cx="3500161"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US"/>
              <a:t>Shift</a:t>
            </a:r>
            <a:endParaRPr/>
          </a:p>
          <a:p>
            <a:pPr indent="-311150" lvl="0" marL="457200" rtl="0" algn="l">
              <a:lnSpc>
                <a:spcPct val="115000"/>
              </a:lnSpc>
              <a:spcBef>
                <a:spcPts val="0"/>
              </a:spcBef>
              <a:spcAft>
                <a:spcPts val="0"/>
              </a:spcAft>
              <a:buSzPts val="1300"/>
              <a:buChar char="●"/>
            </a:pPr>
            <a:r>
              <a:rPr lang="en-US"/>
              <a:t>Rotation</a:t>
            </a:r>
            <a:endParaRPr/>
          </a:p>
          <a:p>
            <a:pPr indent="-311150" lvl="0" marL="457200" rtl="0" algn="l">
              <a:lnSpc>
                <a:spcPct val="115000"/>
              </a:lnSpc>
              <a:spcBef>
                <a:spcPts val="0"/>
              </a:spcBef>
              <a:spcAft>
                <a:spcPts val="0"/>
              </a:spcAft>
              <a:buSzPts val="1300"/>
              <a:buChar char="●"/>
            </a:pPr>
            <a:r>
              <a:rPr lang="en-US"/>
              <a:t>Gray value</a:t>
            </a:r>
            <a:endParaRPr/>
          </a:p>
          <a:p>
            <a:pPr indent="-311150" lvl="0" marL="457200" rtl="0" algn="l">
              <a:lnSpc>
                <a:spcPct val="115000"/>
              </a:lnSpc>
              <a:spcBef>
                <a:spcPts val="0"/>
              </a:spcBef>
              <a:spcAft>
                <a:spcPts val="0"/>
              </a:spcAft>
              <a:buSzPts val="1300"/>
              <a:buChar char="●"/>
            </a:pPr>
            <a:r>
              <a:rPr lang="en-US"/>
              <a:t>Random elastic deformation</a:t>
            </a:r>
            <a:endParaRPr/>
          </a:p>
        </p:txBody>
      </p:sp>
      <p:pic>
        <p:nvPicPr>
          <p:cNvPr descr="https://blog.kakaocdn.net/dn/bO8el4/btq0AHTZ8LM/lqIRCnWnYdVXrqXGGhK6m1/img.png" id="255" name="Google Shape;255;p20"/>
          <p:cNvPicPr preferRelativeResize="0"/>
          <p:nvPr/>
        </p:nvPicPr>
        <p:blipFill rotWithShape="1">
          <a:blip r:embed="rId3">
            <a:alphaModFix/>
          </a:blip>
          <a:srcRect b="0" l="0" r="0" t="0"/>
          <a:stretch/>
        </p:blipFill>
        <p:spPr>
          <a:xfrm>
            <a:off x="4902696" y="2171713"/>
            <a:ext cx="3515454" cy="252183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1"/>
          <p:cNvSpPr txBox="1"/>
          <p:nvPr>
            <p:ph type="ctrTitle"/>
          </p:nvPr>
        </p:nvSpPr>
        <p:spPr>
          <a:xfrm>
            <a:off x="729450" y="1322450"/>
            <a:ext cx="82416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US" sz="4400"/>
              <a:t>Sec4. Experiments</a:t>
            </a:r>
            <a:br>
              <a:rPr lang="en-US" sz="4400"/>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174"/>
              <a:buNone/>
            </a:pPr>
            <a:r>
              <a:rPr lang="en-US" sz="2800"/>
              <a:t>Experiments</a:t>
            </a:r>
            <a:br>
              <a:rPr lang="en-US" sz="2800"/>
            </a:br>
            <a:endParaRPr/>
          </a:p>
        </p:txBody>
      </p:sp>
      <p:pic>
        <p:nvPicPr>
          <p:cNvPr id="266" name="Google Shape;266;p22"/>
          <p:cNvPicPr preferRelativeResize="0"/>
          <p:nvPr/>
        </p:nvPicPr>
        <p:blipFill rotWithShape="1">
          <a:blip r:embed="rId3">
            <a:alphaModFix/>
          </a:blip>
          <a:srcRect b="0" l="0" r="0" t="0"/>
          <a:stretch/>
        </p:blipFill>
        <p:spPr>
          <a:xfrm>
            <a:off x="1054693" y="2422076"/>
            <a:ext cx="4098689" cy="1666896"/>
          </a:xfrm>
          <a:prstGeom prst="rect">
            <a:avLst/>
          </a:prstGeom>
          <a:noFill/>
          <a:ln>
            <a:noFill/>
          </a:ln>
        </p:spPr>
      </p:pic>
      <p:pic>
        <p:nvPicPr>
          <p:cNvPr descr="https://imagej.net/media/plugins/tws/warping-error-comparison.png" id="267" name="Google Shape;267;p22"/>
          <p:cNvPicPr preferRelativeResize="0"/>
          <p:nvPr/>
        </p:nvPicPr>
        <p:blipFill rotWithShape="1">
          <a:blip r:embed="rId4">
            <a:alphaModFix/>
          </a:blip>
          <a:srcRect b="0" l="0" r="0" t="0"/>
          <a:stretch/>
        </p:blipFill>
        <p:spPr>
          <a:xfrm>
            <a:off x="5623262" y="2206160"/>
            <a:ext cx="2794888" cy="1924040"/>
          </a:xfrm>
          <a:prstGeom prst="rect">
            <a:avLst/>
          </a:prstGeom>
          <a:noFill/>
          <a:ln>
            <a:noFill/>
          </a:ln>
        </p:spPr>
      </p:pic>
      <p:sp>
        <p:nvSpPr>
          <p:cNvPr id="268" name="Google Shape;268;p22"/>
          <p:cNvSpPr txBox="1"/>
          <p:nvPr/>
        </p:nvSpPr>
        <p:spPr>
          <a:xfrm>
            <a:off x="5473697" y="4251677"/>
            <a:ext cx="3094018"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A와 B의 pixel error는 같지만, B가 warping error가 더 작다.</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174"/>
              <a:buNone/>
            </a:pPr>
            <a:r>
              <a:rPr lang="en-US" sz="2800"/>
              <a:t>Experiments</a:t>
            </a:r>
            <a:br>
              <a:rPr lang="en-US" sz="2800"/>
            </a:br>
            <a:endParaRPr/>
          </a:p>
        </p:txBody>
      </p:sp>
      <p:pic>
        <p:nvPicPr>
          <p:cNvPr id="274" name="Google Shape;274;p23"/>
          <p:cNvPicPr preferRelativeResize="0"/>
          <p:nvPr/>
        </p:nvPicPr>
        <p:blipFill rotWithShape="1">
          <a:blip r:embed="rId3">
            <a:alphaModFix/>
          </a:blip>
          <a:srcRect b="0" l="0" r="0" t="0"/>
          <a:stretch/>
        </p:blipFill>
        <p:spPr>
          <a:xfrm>
            <a:off x="914212" y="2571750"/>
            <a:ext cx="3657788" cy="1447874"/>
          </a:xfrm>
          <a:prstGeom prst="rect">
            <a:avLst/>
          </a:prstGeom>
          <a:noFill/>
          <a:ln>
            <a:noFill/>
          </a:ln>
        </p:spPr>
      </p:pic>
      <p:pic>
        <p:nvPicPr>
          <p:cNvPr id="275" name="Google Shape;275;p23"/>
          <p:cNvPicPr preferRelativeResize="0"/>
          <p:nvPr/>
        </p:nvPicPr>
        <p:blipFill rotWithShape="1">
          <a:blip r:embed="rId4">
            <a:alphaModFix/>
          </a:blip>
          <a:srcRect b="0" l="0" r="0" t="0"/>
          <a:stretch/>
        </p:blipFill>
        <p:spPr>
          <a:xfrm>
            <a:off x="5098460" y="2749873"/>
            <a:ext cx="3422826" cy="10795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4"/>
          <p:cNvSpPr txBox="1"/>
          <p:nvPr>
            <p:ph type="ctrTitle"/>
          </p:nvPr>
        </p:nvSpPr>
        <p:spPr>
          <a:xfrm>
            <a:off x="729450" y="1322450"/>
            <a:ext cx="82416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US" sz="4400"/>
              <a:t>Sec5. Conclusion</a:t>
            </a:r>
            <a:br>
              <a:rPr lang="en-US" sz="4400"/>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t>Conclusion</a:t>
            </a:r>
            <a:endParaRPr/>
          </a:p>
        </p:txBody>
      </p:sp>
      <p:sp>
        <p:nvSpPr>
          <p:cNvPr id="286" name="Google Shape;286;p25"/>
          <p:cNvSpPr txBox="1"/>
          <p:nvPr>
            <p:ph idx="1" type="body"/>
          </p:nvPr>
        </p:nvSpPr>
        <p:spPr>
          <a:xfrm>
            <a:off x="729450" y="2517787"/>
            <a:ext cx="7688700" cy="1383653"/>
          </a:xfrm>
          <a:prstGeom prst="rect">
            <a:avLst/>
          </a:prstGeom>
          <a:noFill/>
          <a:ln>
            <a:noFill/>
          </a:ln>
        </p:spPr>
        <p:txBody>
          <a:bodyPr anchorCtr="0" anchor="t" bIns="91425" lIns="91425" spcFirstLastPara="1" rIns="91425" wrap="square" tIns="91425">
            <a:normAutofit fontScale="92500"/>
          </a:bodyPr>
          <a:lstStyle/>
          <a:p>
            <a:pPr indent="-311150" lvl="0" marL="457200" rtl="0" algn="l">
              <a:lnSpc>
                <a:spcPct val="115000"/>
              </a:lnSpc>
              <a:spcBef>
                <a:spcPts val="0"/>
              </a:spcBef>
              <a:spcAft>
                <a:spcPts val="0"/>
              </a:spcAft>
              <a:buSzPct val="108108"/>
              <a:buChar char="●"/>
            </a:pPr>
            <a:r>
              <a:rPr lang="en-US"/>
              <a:t>The u-net architecture achieves very </a:t>
            </a:r>
            <a:r>
              <a:rPr b="1" lang="en-US"/>
              <a:t>good performance </a:t>
            </a:r>
            <a:r>
              <a:rPr lang="en-US"/>
              <a:t>on very different biomedical segmentation applications.</a:t>
            </a:r>
            <a:endParaRPr/>
          </a:p>
          <a:p>
            <a:pPr indent="-228600" lvl="0" marL="457200" rtl="0" algn="l">
              <a:lnSpc>
                <a:spcPct val="115000"/>
              </a:lnSpc>
              <a:spcBef>
                <a:spcPts val="0"/>
              </a:spcBef>
              <a:spcAft>
                <a:spcPts val="0"/>
              </a:spcAft>
              <a:buSzPct val="108108"/>
              <a:buNone/>
            </a:pPr>
            <a:r>
              <a:t/>
            </a:r>
            <a:endParaRPr/>
          </a:p>
          <a:p>
            <a:pPr indent="-311150" lvl="0" marL="457200" rtl="0" algn="l">
              <a:lnSpc>
                <a:spcPct val="115000"/>
              </a:lnSpc>
              <a:spcBef>
                <a:spcPts val="0"/>
              </a:spcBef>
              <a:spcAft>
                <a:spcPts val="0"/>
              </a:spcAft>
              <a:buSzPct val="108108"/>
              <a:buChar char="●"/>
            </a:pPr>
            <a:r>
              <a:rPr lang="en-US"/>
              <a:t>Thanks to data augmentation with elastic deformations, it only needs </a:t>
            </a:r>
            <a:r>
              <a:rPr b="1" lang="en-US"/>
              <a:t>very few annotated images and has a very reasonable training time </a:t>
            </a:r>
            <a:r>
              <a:rPr lang="en-US"/>
              <a:t>of only 10 hours on a NVidia Titan GPU (6 GB).</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1033138828_0_0"/>
          <p:cNvSpPr txBox="1"/>
          <p:nvPr>
            <p:ph type="title"/>
          </p:nvPr>
        </p:nvSpPr>
        <p:spPr>
          <a:xfrm>
            <a:off x="729450" y="733950"/>
            <a:ext cx="7688400" cy="124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t>Thank you</a:t>
            </a:r>
            <a:endParaRPr/>
          </a:p>
        </p:txBody>
      </p:sp>
      <p:sp>
        <p:nvSpPr>
          <p:cNvPr id="292" name="Google Shape;292;g11033138828_0_0"/>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en-US"/>
              <a:t>Contents</a:t>
            </a:r>
            <a:endParaRPr/>
          </a:p>
        </p:txBody>
      </p:sp>
      <p:sp>
        <p:nvSpPr>
          <p:cNvPr id="110" name="Google Shape;110;p3"/>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t/>
            </a:r>
            <a:endParaRPr/>
          </a:p>
        </p:txBody>
      </p:sp>
      <p:sp>
        <p:nvSpPr>
          <p:cNvPr id="111" name="Google Shape;111;p3"/>
          <p:cNvSpPr txBox="1"/>
          <p:nvPr>
            <p:ph idx="2" type="body"/>
          </p:nvPr>
        </p:nvSpPr>
        <p:spPr>
          <a:xfrm>
            <a:off x="4851400" y="1608025"/>
            <a:ext cx="4064000" cy="2183687"/>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300"/>
              <a:buNone/>
            </a:pPr>
            <a:r>
              <a:rPr lang="en-US" sz="1600"/>
              <a:t>Sec1. Introduction</a:t>
            </a:r>
            <a:endParaRPr sz="1600"/>
          </a:p>
          <a:p>
            <a:pPr indent="0" lvl="0" marL="0" rtl="0" algn="l">
              <a:lnSpc>
                <a:spcPct val="115000"/>
              </a:lnSpc>
              <a:spcBef>
                <a:spcPts val="1200"/>
              </a:spcBef>
              <a:spcAft>
                <a:spcPts val="0"/>
              </a:spcAft>
              <a:buSzPts val="1300"/>
              <a:buNone/>
            </a:pPr>
            <a:r>
              <a:rPr lang="en-US" sz="1600"/>
              <a:t>Sec2. Network Architecture</a:t>
            </a:r>
            <a:endParaRPr/>
          </a:p>
          <a:p>
            <a:pPr indent="0" lvl="0" marL="0" rtl="0" algn="l">
              <a:lnSpc>
                <a:spcPct val="115000"/>
              </a:lnSpc>
              <a:spcBef>
                <a:spcPts val="1200"/>
              </a:spcBef>
              <a:spcAft>
                <a:spcPts val="0"/>
              </a:spcAft>
              <a:buSzPts val="1300"/>
              <a:buNone/>
            </a:pPr>
            <a:r>
              <a:rPr lang="en-US" sz="1600"/>
              <a:t>Sec3. Training</a:t>
            </a:r>
            <a:endParaRPr/>
          </a:p>
          <a:p>
            <a:pPr indent="0" lvl="0" marL="0" rtl="0" algn="l">
              <a:lnSpc>
                <a:spcPct val="115000"/>
              </a:lnSpc>
              <a:spcBef>
                <a:spcPts val="1200"/>
              </a:spcBef>
              <a:spcAft>
                <a:spcPts val="0"/>
              </a:spcAft>
              <a:buSzPts val="1300"/>
              <a:buNone/>
            </a:pPr>
            <a:r>
              <a:rPr lang="en-US" sz="1600"/>
              <a:t>Sec4. Experiments</a:t>
            </a:r>
            <a:endParaRPr/>
          </a:p>
          <a:p>
            <a:pPr indent="0" lvl="0" marL="0" rtl="0" algn="l">
              <a:lnSpc>
                <a:spcPct val="115000"/>
              </a:lnSpc>
              <a:spcBef>
                <a:spcPts val="1200"/>
              </a:spcBef>
              <a:spcAft>
                <a:spcPts val="0"/>
              </a:spcAft>
              <a:buSzPts val="1300"/>
              <a:buNone/>
            </a:pPr>
            <a:r>
              <a:rPr lang="en-US" sz="1600"/>
              <a:t>Sec5. 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US"/>
              <a:t>Sec1. 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Lato"/>
                <a:ea typeface="Lato"/>
                <a:cs typeface="Lato"/>
                <a:sym typeface="Lato"/>
              </a:rPr>
              <a:t>Introduction</a:t>
            </a:r>
            <a:endParaRPr>
              <a:latin typeface="Lato"/>
              <a:ea typeface="Lato"/>
              <a:cs typeface="Lato"/>
              <a:sym typeface="Lato"/>
            </a:endParaRPr>
          </a:p>
        </p:txBody>
      </p:sp>
      <p:sp>
        <p:nvSpPr>
          <p:cNvPr id="122" name="Google Shape;122;p5"/>
          <p:cNvSpPr txBox="1"/>
          <p:nvPr/>
        </p:nvSpPr>
        <p:spPr>
          <a:xfrm>
            <a:off x="3978075" y="1646700"/>
            <a:ext cx="20895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666666"/>
                </a:solidFill>
                <a:latin typeface="Lato"/>
                <a:ea typeface="Lato"/>
                <a:cs typeface="Lato"/>
                <a:sym typeface="Lato"/>
              </a:rPr>
              <a:t>Paragraph 01</a:t>
            </a:r>
            <a:endParaRPr b="0" i="0" sz="1300" u="none" cap="none" strike="noStrike">
              <a:solidFill>
                <a:srgbClr val="666666"/>
              </a:solidFill>
              <a:latin typeface="Lato"/>
              <a:ea typeface="Lato"/>
              <a:cs typeface="Lato"/>
              <a:sym typeface="Lato"/>
            </a:endParaRPr>
          </a:p>
        </p:txBody>
      </p:sp>
      <p:sp>
        <p:nvSpPr>
          <p:cNvPr id="123" name="Google Shape;123;p5"/>
          <p:cNvSpPr/>
          <p:nvPr/>
        </p:nvSpPr>
        <p:spPr>
          <a:xfrm>
            <a:off x="576850" y="2031600"/>
            <a:ext cx="8172000" cy="1080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124" name="Google Shape;124;p5"/>
          <p:cNvSpPr txBox="1"/>
          <p:nvPr/>
        </p:nvSpPr>
        <p:spPr>
          <a:xfrm>
            <a:off x="3978075" y="3109875"/>
            <a:ext cx="20895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666666"/>
                </a:solidFill>
                <a:latin typeface="Lato"/>
                <a:ea typeface="Lato"/>
                <a:cs typeface="Lato"/>
                <a:sym typeface="Lato"/>
              </a:rPr>
              <a:t>Paragraph 02</a:t>
            </a:r>
            <a:endParaRPr b="0" i="0" sz="1300" u="none" cap="none" strike="noStrike">
              <a:solidFill>
                <a:srgbClr val="666666"/>
              </a:solidFill>
              <a:latin typeface="Lato"/>
              <a:ea typeface="Lato"/>
              <a:cs typeface="Lato"/>
              <a:sym typeface="Lato"/>
            </a:endParaRPr>
          </a:p>
        </p:txBody>
      </p:sp>
      <p:sp>
        <p:nvSpPr>
          <p:cNvPr id="125" name="Google Shape;125;p5"/>
          <p:cNvSpPr/>
          <p:nvPr/>
        </p:nvSpPr>
        <p:spPr>
          <a:xfrm>
            <a:off x="576850" y="3492750"/>
            <a:ext cx="8172000" cy="120117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biomedical image processing, the desired output should include </a:t>
            </a:r>
            <a:r>
              <a:rPr b="1" i="0" lang="en-US" sz="1400" u="none" cap="none" strike="noStrike">
                <a:solidFill>
                  <a:srgbClr val="000000"/>
                </a:solidFill>
                <a:latin typeface="Arial"/>
                <a:ea typeface="Arial"/>
                <a:cs typeface="Arial"/>
                <a:sym typeface="Arial"/>
              </a:rPr>
              <a:t>localization</a:t>
            </a:r>
            <a:r>
              <a:rPr b="0" i="0" lang="en-US" sz="1400" u="none" cap="none" strike="noStrike">
                <a:solidFill>
                  <a:srgbClr val="000000"/>
                </a:solidFill>
                <a:latin typeface="Arial"/>
                <a:ea typeface="Arial"/>
                <a:cs typeface="Arial"/>
                <a:sym typeface="Arial"/>
              </a:rPr>
              <a:t>.</a:t>
            </a:r>
            <a:endParaRPr/>
          </a:p>
          <a:p>
            <a:pPr indent="-285750" lvl="0" marL="285750" marR="0" rtl="0" algn="ctr">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a sliding-window </a:t>
            </a:r>
            <a:endParaRPr/>
          </a:p>
          <a:p>
            <a:pPr indent="-342900" lvl="0" marL="342900" marR="0" rtl="0" algn="ctr">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This network can localize.</a:t>
            </a:r>
            <a:endParaRPr/>
          </a:p>
          <a:p>
            <a:pPr indent="-342900" lvl="0" marL="342900" marR="0" rtl="0" algn="ctr">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The training data in terms of patches is much larger than the number of training images.</a:t>
            </a:r>
            <a:endParaRPr b="0" i="0" sz="1200" u="none" cap="none" strike="noStrike">
              <a:solidFill>
                <a:srgbClr val="000000"/>
              </a:solidFill>
              <a:latin typeface="Arial"/>
              <a:ea typeface="Arial"/>
              <a:cs typeface="Arial"/>
              <a:sym typeface="Arial"/>
            </a:endParaRPr>
          </a:p>
        </p:txBody>
      </p:sp>
      <p:sp>
        <p:nvSpPr>
          <p:cNvPr id="126" name="Google Shape;126;p5"/>
          <p:cNvSpPr txBox="1"/>
          <p:nvPr/>
        </p:nvSpPr>
        <p:spPr>
          <a:xfrm>
            <a:off x="729450" y="2097705"/>
            <a:ext cx="7837700"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While convolutional networks have already existed for a long time, their success was limited due to the size of the available training sets and the size of the considered networks. </a:t>
            </a:r>
            <a:endParaRPr/>
          </a:p>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breakthrough was due to supervised training of a large network with 8 layers and millions of parameters on the ImageNet dataset with 1 million training images.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Lato"/>
                <a:ea typeface="Lato"/>
                <a:cs typeface="Lato"/>
                <a:sym typeface="Lato"/>
              </a:rPr>
              <a:t>Introduction</a:t>
            </a:r>
            <a:endParaRPr>
              <a:latin typeface="Lato"/>
              <a:ea typeface="Lato"/>
              <a:cs typeface="Lato"/>
              <a:sym typeface="Lato"/>
            </a:endParaRPr>
          </a:p>
        </p:txBody>
      </p:sp>
      <p:sp>
        <p:nvSpPr>
          <p:cNvPr id="132" name="Google Shape;132;p6"/>
          <p:cNvSpPr txBox="1"/>
          <p:nvPr/>
        </p:nvSpPr>
        <p:spPr>
          <a:xfrm>
            <a:off x="4123913" y="2020350"/>
            <a:ext cx="20895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666666"/>
                </a:solidFill>
                <a:latin typeface="Lato"/>
                <a:ea typeface="Lato"/>
                <a:cs typeface="Lato"/>
                <a:sym typeface="Lato"/>
              </a:rPr>
              <a:t>Paragraph 03</a:t>
            </a:r>
            <a:endParaRPr b="0" i="0" sz="1300" u="none" cap="none" strike="noStrike">
              <a:solidFill>
                <a:srgbClr val="666666"/>
              </a:solidFill>
              <a:latin typeface="Lato"/>
              <a:ea typeface="Lato"/>
              <a:cs typeface="Lato"/>
              <a:sym typeface="Lato"/>
            </a:endParaRPr>
          </a:p>
        </p:txBody>
      </p:sp>
      <p:sp>
        <p:nvSpPr>
          <p:cNvPr id="133" name="Google Shape;133;p6"/>
          <p:cNvSpPr/>
          <p:nvPr/>
        </p:nvSpPr>
        <p:spPr>
          <a:xfrm>
            <a:off x="585298" y="2571750"/>
            <a:ext cx="8257912" cy="2051037"/>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A sliding window -&gt; Drawback</a:t>
            </a:r>
            <a:endParaRPr b="0" i="0" sz="13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342900" lvl="0" marL="342900" marR="0" rtl="0" algn="ctr">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It is quite </a:t>
            </a:r>
            <a:r>
              <a:rPr b="1" i="0" lang="en-US" sz="1600" u="none" cap="none" strike="noStrike">
                <a:solidFill>
                  <a:srgbClr val="000000"/>
                </a:solidFill>
                <a:latin typeface="Arial"/>
                <a:ea typeface="Arial"/>
                <a:cs typeface="Arial"/>
                <a:sym typeface="Arial"/>
              </a:rPr>
              <a:t>slow</a:t>
            </a:r>
            <a:r>
              <a:rPr b="0" i="0" lang="en-US" sz="1600" u="none" cap="none" strike="noStrike">
                <a:solidFill>
                  <a:srgbClr val="000000"/>
                </a:solidFill>
                <a:latin typeface="Arial"/>
                <a:ea typeface="Arial"/>
                <a:cs typeface="Arial"/>
                <a:sym typeface="Arial"/>
              </a:rPr>
              <a:t> because the network must be run separately for each patch, and there is </a:t>
            </a:r>
            <a:r>
              <a:rPr b="1" i="0" lang="en-US" sz="1600" u="none" cap="none" strike="noStrike">
                <a:solidFill>
                  <a:srgbClr val="000000"/>
                </a:solidFill>
                <a:latin typeface="Arial"/>
                <a:ea typeface="Arial"/>
                <a:cs typeface="Arial"/>
                <a:sym typeface="Arial"/>
              </a:rPr>
              <a:t>a lot of redundancy due to overlapping patches</a:t>
            </a:r>
            <a:r>
              <a:rPr b="0" i="0" lang="en-US" sz="1600" u="none" cap="none" strike="noStrike">
                <a:solidFill>
                  <a:srgbClr val="000000"/>
                </a:solidFill>
                <a:latin typeface="Arial"/>
                <a:ea typeface="Arial"/>
                <a:cs typeface="Arial"/>
                <a:sym typeface="Arial"/>
              </a:rPr>
              <a:t>.</a:t>
            </a:r>
            <a:endParaRPr/>
          </a:p>
          <a:p>
            <a:pPr indent="-342900" lvl="0" marL="342900" marR="0" rtl="0" algn="ctr">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There is </a:t>
            </a:r>
            <a:r>
              <a:rPr b="1" i="0" lang="en-US" sz="1600" u="none" cap="none" strike="noStrike">
                <a:solidFill>
                  <a:srgbClr val="000000"/>
                </a:solidFill>
                <a:latin typeface="Arial"/>
                <a:ea typeface="Arial"/>
                <a:cs typeface="Arial"/>
                <a:sym typeface="Arial"/>
              </a:rPr>
              <a:t>a trade-off between localization accuracy and the use of context</a:t>
            </a:r>
            <a:r>
              <a:rPr b="0" i="0" lang="en-US" sz="1600" u="none" cap="none" strike="noStrike">
                <a:solidFill>
                  <a:srgbClr val="000000"/>
                </a:solidFill>
                <a:latin typeface="Arial"/>
                <a:ea typeface="Arial"/>
                <a:cs typeface="Arial"/>
                <a:sym typeface="Arial"/>
              </a:rPr>
              <a:t>.</a:t>
            </a:r>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=&gt;</a:t>
            </a:r>
            <a:r>
              <a:rPr b="0" i="0" lang="en-US" sz="1300" u="none" cap="none" strike="noStrike">
                <a:solidFill>
                  <a:srgbClr val="000000"/>
                </a:solidFill>
                <a:latin typeface="Arial"/>
                <a:ea typeface="Arial"/>
                <a:cs typeface="Arial"/>
                <a:sym typeface="Arial"/>
              </a:rPr>
              <a:t>Larger patches require more max-pooling layers that reduce the localization accuracy, while small patches allow the network to see only little context.</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Lato"/>
                <a:ea typeface="Lato"/>
                <a:cs typeface="Lato"/>
                <a:sym typeface="Lato"/>
              </a:rPr>
              <a:t>Introduction</a:t>
            </a:r>
            <a:endParaRPr>
              <a:latin typeface="Lato"/>
              <a:ea typeface="Lato"/>
              <a:cs typeface="Lato"/>
              <a:sym typeface="Lato"/>
            </a:endParaRPr>
          </a:p>
        </p:txBody>
      </p:sp>
      <p:sp>
        <p:nvSpPr>
          <p:cNvPr id="139" name="Google Shape;139;p7"/>
          <p:cNvSpPr txBox="1"/>
          <p:nvPr/>
        </p:nvSpPr>
        <p:spPr>
          <a:xfrm>
            <a:off x="6253503" y="1586250"/>
            <a:ext cx="20895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666666"/>
                </a:solidFill>
                <a:latin typeface="Lato"/>
                <a:ea typeface="Lato"/>
                <a:cs typeface="Lato"/>
                <a:sym typeface="Lato"/>
              </a:rPr>
              <a:t>Paragraph 04</a:t>
            </a:r>
            <a:endParaRPr b="0" i="0" sz="1300" u="none" cap="none" strike="noStrike">
              <a:solidFill>
                <a:srgbClr val="666666"/>
              </a:solidFill>
              <a:latin typeface="Lato"/>
              <a:ea typeface="Lato"/>
              <a:cs typeface="Lato"/>
              <a:sym typeface="Lato"/>
            </a:endParaRPr>
          </a:p>
        </p:txBody>
      </p:sp>
      <p:sp>
        <p:nvSpPr>
          <p:cNvPr id="140" name="Google Shape;140;p7"/>
          <p:cNvSpPr/>
          <p:nvPr/>
        </p:nvSpPr>
        <p:spPr>
          <a:xfrm>
            <a:off x="4901184" y="1971150"/>
            <a:ext cx="3837991" cy="2783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We modify and extend “fully convolutional network” such that it works with very few training images and yields more precise segmentations.</a:t>
            </a:r>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342900" lvl="0" marL="342900" marR="0" rtl="0" algn="ctr">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Contracting path</a:t>
            </a:r>
            <a:endParaRPr/>
          </a:p>
          <a:p>
            <a:pPr indent="-342900" lvl="0" marL="342900" marR="0" rtl="0" algn="ctr">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Expansive path</a:t>
            </a:r>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pic>
        <p:nvPicPr>
          <p:cNvPr id="141" name="Google Shape;141;p7"/>
          <p:cNvPicPr preferRelativeResize="0"/>
          <p:nvPr/>
        </p:nvPicPr>
        <p:blipFill rotWithShape="1">
          <a:blip r:embed="rId3">
            <a:alphaModFix/>
          </a:blip>
          <a:srcRect b="0" l="0" r="0" t="0"/>
          <a:stretch/>
        </p:blipFill>
        <p:spPr>
          <a:xfrm>
            <a:off x="841248" y="1971150"/>
            <a:ext cx="3669792" cy="30206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Lato"/>
                <a:ea typeface="Lato"/>
                <a:cs typeface="Lato"/>
                <a:sym typeface="Lato"/>
              </a:rPr>
              <a:t>Introduction</a:t>
            </a:r>
            <a:endParaRPr>
              <a:latin typeface="Lato"/>
              <a:ea typeface="Lato"/>
              <a:cs typeface="Lato"/>
              <a:sym typeface="Lato"/>
            </a:endParaRPr>
          </a:p>
        </p:txBody>
      </p:sp>
      <p:sp>
        <p:nvSpPr>
          <p:cNvPr id="147" name="Google Shape;147;p8"/>
          <p:cNvSpPr txBox="1"/>
          <p:nvPr/>
        </p:nvSpPr>
        <p:spPr>
          <a:xfrm>
            <a:off x="6084781" y="1007099"/>
            <a:ext cx="20895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rgbClr val="666666"/>
                </a:solidFill>
                <a:latin typeface="Lato"/>
                <a:ea typeface="Lato"/>
                <a:cs typeface="Lato"/>
                <a:sym typeface="Lato"/>
              </a:rPr>
              <a:t>Paragraph 05</a:t>
            </a:r>
            <a:endParaRPr b="0" i="0" sz="1300" u="none" cap="none" strike="noStrike">
              <a:solidFill>
                <a:srgbClr val="666666"/>
              </a:solidFill>
              <a:latin typeface="Lato"/>
              <a:ea typeface="Lato"/>
              <a:cs typeface="Lato"/>
              <a:sym typeface="Lato"/>
            </a:endParaRPr>
          </a:p>
        </p:txBody>
      </p:sp>
      <p:sp>
        <p:nvSpPr>
          <p:cNvPr id="148" name="Google Shape;148;p8"/>
          <p:cNvSpPr/>
          <p:nvPr/>
        </p:nvSpPr>
        <p:spPr>
          <a:xfrm>
            <a:off x="4663150" y="1514168"/>
            <a:ext cx="4123800" cy="3460168"/>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09550" lvl="0" marL="28575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85750" lvl="0" marL="285750" marR="0" rtl="0" algn="ctr">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We have also a large number of feature channels, which allow the network to propagate context information to higher resolution layers.</a:t>
            </a:r>
            <a:endParaRPr/>
          </a:p>
          <a:p>
            <a:pPr indent="-209550" lvl="0" marL="28575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85750" lvl="0" marL="285750" marR="0" rtl="0" algn="ctr">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As a consequence, the expansive path is more or less symmetric to the contracting path. -&gt; u-shaped architecture </a:t>
            </a:r>
            <a:endParaRPr/>
          </a:p>
          <a:p>
            <a:pPr indent="-209550" lvl="0" marL="28575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285750" lvl="0" marL="285750" marR="0" rtl="0" algn="ctr">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The network does not have any fully connected layers and only uses the valid part of each convolution. -&gt; This strategy allows the seamless segmentation of albitrarily large images by an overlap-tile strategy.</a:t>
            </a:r>
            <a:endParaRPr/>
          </a:p>
          <a:p>
            <a:pPr indent="0" lvl="0" marL="0" marR="0" rtl="0" algn="ctr">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285750" lvl="0" marL="285750" marR="0" rtl="0" algn="ctr">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This tiling strategy is important to apply the network to large images, since otherwise the resolution would be limited by the GPU memory.</a:t>
            </a:r>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149" name="Google Shape;149;p8"/>
          <p:cNvPicPr preferRelativeResize="0"/>
          <p:nvPr/>
        </p:nvPicPr>
        <p:blipFill rotWithShape="1">
          <a:blip r:embed="rId3">
            <a:alphaModFix/>
          </a:blip>
          <a:srcRect b="0" l="0" r="0" t="0"/>
          <a:stretch/>
        </p:blipFill>
        <p:spPr>
          <a:xfrm>
            <a:off x="404825" y="2165401"/>
            <a:ext cx="3810196" cy="18923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US">
                <a:latin typeface="Lato"/>
                <a:ea typeface="Lato"/>
                <a:cs typeface="Lato"/>
                <a:sym typeface="Lato"/>
              </a:rPr>
              <a:t>Introduction</a:t>
            </a:r>
            <a:endParaRPr>
              <a:latin typeface="Lato"/>
              <a:ea typeface="Lato"/>
              <a:cs typeface="Lato"/>
              <a:sym typeface="Lato"/>
            </a:endParaRPr>
          </a:p>
        </p:txBody>
      </p:sp>
      <p:pic>
        <p:nvPicPr>
          <p:cNvPr id="155" name="Google Shape;155;p9"/>
          <p:cNvPicPr preferRelativeResize="0"/>
          <p:nvPr/>
        </p:nvPicPr>
        <p:blipFill rotWithShape="1">
          <a:blip r:embed="rId3">
            <a:alphaModFix/>
          </a:blip>
          <a:srcRect b="0" l="0" r="0" t="0"/>
          <a:stretch/>
        </p:blipFill>
        <p:spPr>
          <a:xfrm>
            <a:off x="4573650" y="1895022"/>
            <a:ext cx="3309961" cy="2962458"/>
          </a:xfrm>
          <a:prstGeom prst="rect">
            <a:avLst/>
          </a:prstGeom>
          <a:noFill/>
          <a:ln>
            <a:noFill/>
          </a:ln>
        </p:spPr>
      </p:pic>
      <p:pic>
        <p:nvPicPr>
          <p:cNvPr id="156" name="Google Shape;156;p9"/>
          <p:cNvPicPr preferRelativeResize="0"/>
          <p:nvPr/>
        </p:nvPicPr>
        <p:blipFill rotWithShape="1">
          <a:blip r:embed="rId4">
            <a:alphaModFix/>
          </a:blip>
          <a:srcRect b="0" l="0" r="0" t="0"/>
          <a:stretch/>
        </p:blipFill>
        <p:spPr>
          <a:xfrm>
            <a:off x="847482" y="1895022"/>
            <a:ext cx="3216801" cy="28499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