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88" r:id="rId3"/>
    <p:sldId id="258" r:id="rId4"/>
    <p:sldId id="259" r:id="rId5"/>
    <p:sldId id="285" r:id="rId6"/>
    <p:sldId id="289" r:id="rId7"/>
    <p:sldId id="260" r:id="rId8"/>
    <p:sldId id="264" r:id="rId9"/>
    <p:sldId id="290" r:id="rId10"/>
    <p:sldId id="279" r:id="rId11"/>
    <p:sldId id="292" r:id="rId12"/>
    <p:sldId id="291" r:id="rId13"/>
    <p:sldId id="293" r:id="rId14"/>
    <p:sldId id="268" r:id="rId15"/>
    <p:sldId id="280" r:id="rId16"/>
    <p:sldId id="301" r:id="rId17"/>
    <p:sldId id="272" r:id="rId18"/>
    <p:sldId id="281" r:id="rId19"/>
    <p:sldId id="295" r:id="rId20"/>
    <p:sldId id="296" r:id="rId21"/>
    <p:sldId id="278" r:id="rId22"/>
    <p:sldId id="282" r:id="rId23"/>
    <p:sldId id="287" r:id="rId24"/>
    <p:sldId id="297" r:id="rId25"/>
    <p:sldId id="286" r:id="rId26"/>
    <p:sldId id="300" r:id="rId27"/>
    <p:sldId id="302" r:id="rId28"/>
    <p:sldId id="298" r:id="rId29"/>
    <p:sldId id="303" r:id="rId30"/>
    <p:sldId id="305" r:id="rId31"/>
    <p:sldId id="304" r:id="rId32"/>
    <p:sldId id="299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72929" autoAdjust="0"/>
  </p:normalViewPr>
  <p:slideViewPr>
    <p:cSldViewPr snapToGrid="0">
      <p:cViewPr varScale="1">
        <p:scale>
          <a:sx n="75" d="100"/>
          <a:sy n="75" d="100"/>
        </p:scale>
        <p:origin x="66" y="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D,w,r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연관되어있고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서로 다른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제약에 놓여있어서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 방법들은 한가지만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하는 방법 사용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the accuracy gain quickly saturate after reaching 80%, demonstrating the limitation of single dimension scaling.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634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19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저자는 </a:t>
            </a:r>
            <a:r>
              <a:rPr lang="en-US" altLang="ko-KR" dirty="0" smtClean="0"/>
              <a:t>compound coefficient </a:t>
            </a:r>
            <a:r>
              <a:rPr lang="ko-KR" altLang="en-US" dirty="0" smtClean="0"/>
              <a:t>파이를 사용하여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width, depth, resolution</a:t>
            </a:r>
            <a:r>
              <a:rPr lang="ko-KR" altLang="en-US" dirty="0" smtClean="0"/>
              <a:t>을 균등하게 조정하는 </a:t>
            </a:r>
            <a:r>
              <a:rPr lang="en-US" altLang="ko-KR" dirty="0" smtClean="0"/>
              <a:t>compound scaling method</a:t>
            </a:r>
            <a:r>
              <a:rPr lang="ko-KR" altLang="en-US" dirty="0" smtClean="0"/>
              <a:t>를 제안한다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파이는 얼마나 많은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를 사용할지에 대해 사용자가 정할 </a:t>
            </a:r>
            <a:r>
              <a:rPr lang="en-US" altLang="ko-KR" dirty="0" err="1" smtClean="0"/>
              <a:t>coefficien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알파베타</a:t>
            </a:r>
            <a:r>
              <a:rPr lang="ko-KR" altLang="en-US" dirty="0" smtClean="0"/>
              <a:t> 감마는 </a:t>
            </a:r>
            <a:r>
              <a:rPr lang="en-US" altLang="ko-KR" dirty="0" smtClean="0"/>
              <a:t>small grid search</a:t>
            </a:r>
            <a:r>
              <a:rPr lang="ko-KR" altLang="en-US" baseline="0" dirty="0" smtClean="0"/>
              <a:t> 방법으로 </a:t>
            </a:r>
            <a:r>
              <a:rPr lang="ko-KR" altLang="en-US" baseline="0" dirty="0" err="1" smtClean="0"/>
              <a:t>찾게될</a:t>
            </a:r>
            <a:r>
              <a:rPr lang="ko-KR" altLang="en-US" baseline="0" dirty="0" smtClean="0"/>
              <a:t> 변수들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특히 </a:t>
            </a:r>
            <a:r>
              <a:rPr lang="en-US" altLang="ko-KR" dirty="0" smtClean="0"/>
              <a:t>convolution </a:t>
            </a:r>
            <a:r>
              <a:rPr lang="en-US" altLang="ko-KR" dirty="0" err="1" smtClean="0"/>
              <a:t>operatio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FLOPS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d,</a:t>
            </a:r>
            <a:r>
              <a:rPr lang="en-US" altLang="ko-KR" baseline="0" dirty="0" smtClean="0"/>
              <a:t> w2, r2</a:t>
            </a:r>
            <a:r>
              <a:rPr lang="ko-KR" altLang="en-US" baseline="0" dirty="0" smtClean="0"/>
              <a:t>에 비례하여 증감하는 성질을 </a:t>
            </a:r>
            <a:r>
              <a:rPr lang="ko-KR" altLang="en-US" baseline="0" dirty="0" err="1" smtClean="0"/>
              <a:t>갖고있음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Convnet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flops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convolution operation</a:t>
            </a:r>
            <a:r>
              <a:rPr lang="ko-KR" altLang="en-US" baseline="0" dirty="0" smtClean="0"/>
              <a:t>이 지배적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비례한다고 </a:t>
            </a:r>
            <a:r>
              <a:rPr lang="ko-KR" altLang="en-US" baseline="0" dirty="0" err="1" smtClean="0"/>
              <a:t>볼수있음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412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af6d55a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af6d55a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STEP.1</a:t>
            </a:r>
          </a:p>
          <a:p>
            <a:pPr lvl="1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ϕ=1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로 고정한 뒤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grid search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수행하여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α,β,γ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값을 찾는다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식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2,3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이용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1"/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EfficientNet-B0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대해 논문에서 찾은 값은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α=1.2,β=1.1,γ=1.15</a:t>
            </a:r>
          </a:p>
          <a:p>
            <a:pPr lvl="1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값은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⋅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β2⋅γ2≃2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를 만족한다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STEP.2</a:t>
            </a:r>
          </a:p>
          <a:p>
            <a:pPr lvl="1"/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α,β,γ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값을 고정한 뒤 서로 다른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ϕ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값을 조절한다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식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참고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2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이렇게 해서 얻어진 결과가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EfficientNet-B1 ~ B7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까지이다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2"/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자세한 사항은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Table.2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참고하자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709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af6d55ae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af6d55ae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af6d55ae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af6d55ae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further understand why our compound scaling method is better than other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196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af6d55ae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af6d55ae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827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 논문에서는 </a:t>
            </a:r>
            <a:r>
              <a:rPr lang="en-US" altLang="ko-KR" dirty="0" err="1" smtClean="0"/>
              <a:t>compoundscaling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을 제안하며 모델 효율성을 유지하면서</a:t>
            </a:r>
            <a:r>
              <a:rPr lang="en-US" altLang="ko-KR" dirty="0" smtClean="0"/>
              <a:t>, scale up</a:t>
            </a:r>
            <a:r>
              <a:rPr lang="ko-KR" altLang="en-US" dirty="0" smtClean="0"/>
              <a:t>을 수행한다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훨씬 적은 매개 변수와 </a:t>
            </a:r>
            <a:r>
              <a:rPr lang="en-US" altLang="ko-KR" dirty="0" smtClean="0"/>
              <a:t>FLOPS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sota</a:t>
            </a:r>
            <a:r>
              <a:rPr lang="ko-KR" altLang="en-US" dirty="0" smtClean="0"/>
              <a:t> 알고리즘의 정확도를 능가할 수 있음을 입증한다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원래 기존의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은 한정된 자원에서 개발되어왔으며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자원이 추가적으로 지원되는 한도 내에서 더 높은 정확도를 위해 그 크기를 키워가는 방향으로 발전되어왔습니다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이 논문에서는 </a:t>
            </a:r>
            <a:r>
              <a:rPr lang="en-US" altLang="ko-KR" dirty="0" smtClean="0"/>
              <a:t>model scaling</a:t>
            </a:r>
            <a:r>
              <a:rPr lang="ko-KR" altLang="en-US" dirty="0" smtClean="0"/>
              <a:t>의 성능 대해 명확히 밝히기 위해 연구하게 되며</a:t>
            </a:r>
            <a:r>
              <a:rPr lang="en-US" altLang="ko-KR" dirty="0" smtClean="0"/>
              <a:t>, 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depth width</a:t>
            </a:r>
            <a:r>
              <a:rPr lang="en-US" altLang="ko-KR" baseline="0" dirty="0" smtClean="0"/>
              <a:t> resolution </a:t>
            </a:r>
            <a:r>
              <a:rPr lang="ko-KR" altLang="en-US" baseline="0" dirty="0" smtClean="0"/>
              <a:t>사이의 관계에 대한 균형을 맞춰서 더 나은 성능을 보여주기위해</a:t>
            </a:r>
            <a:r>
              <a:rPr lang="en-US" altLang="ko-KR" baseline="0" dirty="0" smtClean="0"/>
              <a:t>,/</a:t>
            </a:r>
            <a:r>
              <a:rPr lang="ko-KR" altLang="en-US" baseline="0" dirty="0" smtClean="0"/>
              <a:t> 새로운 </a:t>
            </a:r>
            <a:r>
              <a:rPr lang="en-US" altLang="ko-KR" baseline="0" dirty="0" smtClean="0"/>
              <a:t>scaling </a:t>
            </a:r>
            <a:r>
              <a:rPr lang="ko-KR" altLang="en-US" baseline="0" dirty="0" smtClean="0"/>
              <a:t>방법인 </a:t>
            </a:r>
            <a:r>
              <a:rPr lang="en-US" altLang="ko-KR" baseline="0" dirty="0" smtClean="0"/>
              <a:t>compound coefficient</a:t>
            </a:r>
            <a:r>
              <a:rPr lang="ko-KR" altLang="en-US" baseline="0" dirty="0" smtClean="0"/>
              <a:t>를 제안합니다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baseline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또한 </a:t>
            </a:r>
            <a:r>
              <a:rPr lang="en-US" altLang="ko-KR" dirty="0" smtClean="0"/>
              <a:t>model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성능에서는 </a:t>
            </a:r>
            <a:r>
              <a:rPr lang="en-US" altLang="ko-KR" baseline="0" dirty="0" smtClean="0"/>
              <a:t>baseline network</a:t>
            </a:r>
            <a:r>
              <a:rPr lang="ko-KR" altLang="en-US" baseline="0" dirty="0" smtClean="0"/>
              <a:t>가 중요하므로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최적의 </a:t>
            </a:r>
            <a:r>
              <a:rPr lang="en-US" altLang="ko-KR" baseline="0" dirty="0" smtClean="0"/>
              <a:t>baseline network</a:t>
            </a:r>
            <a:r>
              <a:rPr lang="ko-KR" altLang="en-US" baseline="0" dirty="0" smtClean="0"/>
              <a:t>를 설계하기 위해 </a:t>
            </a:r>
            <a:r>
              <a:rPr lang="ko-KR" altLang="en-US" baseline="0" dirty="0" err="1" smtClean="0"/>
              <a:t>강화학습</a:t>
            </a:r>
            <a:r>
              <a:rPr lang="ko-KR" altLang="en-US" baseline="0" dirty="0" smtClean="0"/>
              <a:t> 기반의 최적의 </a:t>
            </a:r>
            <a:r>
              <a:rPr lang="en-US" altLang="ko-KR" baseline="0" dirty="0" smtClean="0"/>
              <a:t>network</a:t>
            </a:r>
            <a:r>
              <a:rPr lang="ko-KR" altLang="en-US" baseline="0" dirty="0" smtClean="0"/>
              <a:t>를 찾는 방법인 </a:t>
            </a:r>
            <a:r>
              <a:rPr lang="en-US" altLang="ko-KR" baseline="0" dirty="0" smtClean="0"/>
              <a:t>neural architecture search</a:t>
            </a:r>
            <a:r>
              <a:rPr lang="ko-KR" altLang="en-US" baseline="0" dirty="0" smtClean="0"/>
              <a:t>를 사용하여 </a:t>
            </a:r>
            <a:r>
              <a:rPr lang="en-US" altLang="ko-KR" baseline="0" dirty="0" smtClean="0"/>
              <a:t>baseline network</a:t>
            </a:r>
            <a:r>
              <a:rPr lang="ko-KR" altLang="en-US" baseline="0" dirty="0" smtClean="0"/>
              <a:t>를 설계합니다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baseline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 이 </a:t>
            </a:r>
            <a:r>
              <a:rPr lang="en-US" altLang="ko-KR" baseline="0" dirty="0" smtClean="0"/>
              <a:t>baseline network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scale up</a:t>
            </a:r>
            <a:r>
              <a:rPr lang="ko-KR" altLang="en-US" baseline="0" dirty="0" smtClean="0"/>
              <a:t>하여 </a:t>
            </a:r>
            <a:r>
              <a:rPr lang="en-US" altLang="ko-KR" baseline="0" dirty="0" smtClean="0"/>
              <a:t>efficient net</a:t>
            </a:r>
            <a:r>
              <a:rPr lang="ko-KR" altLang="en-US" baseline="0" dirty="0" smtClean="0"/>
              <a:t>을 설계하고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최신 </a:t>
            </a:r>
            <a:r>
              <a:rPr lang="en-US" altLang="ko-KR" baseline="0" dirty="0" err="1" smtClean="0"/>
              <a:t>convnet</a:t>
            </a:r>
            <a:r>
              <a:rPr lang="ko-KR" altLang="en-US" baseline="0" dirty="0" smtClean="0"/>
              <a:t>보다 </a:t>
            </a:r>
            <a:r>
              <a:rPr lang="en-US" altLang="ko-KR" baseline="0" dirty="0" smtClean="0"/>
              <a:t>8.4</a:t>
            </a:r>
            <a:r>
              <a:rPr lang="ko-KR" altLang="en-US" baseline="0" dirty="0" smtClean="0"/>
              <a:t>배 더 작으며 </a:t>
            </a:r>
            <a:r>
              <a:rPr lang="en-US" altLang="ko-KR" baseline="0" dirty="0" smtClean="0"/>
              <a:t>6.1</a:t>
            </a:r>
            <a:r>
              <a:rPr lang="ko-KR" altLang="en-US" baseline="0" dirty="0" smtClean="0"/>
              <a:t>배 빠른 성능을 보여준다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780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af6d55ae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af6d55ae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427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0a41423b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0a41423b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3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fc4ecbfb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fc4ecbfb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679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96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af6d55a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af6d55a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f6d55a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af6d55a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af6d55ae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af6d55ae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59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af6d55ae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af6d55ae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Grid search</a:t>
            </a:r>
            <a:r>
              <a:rPr lang="ko-KR" altLang="en-US" dirty="0" smtClean="0"/>
              <a:t>는 표로 여러 </a:t>
            </a: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값들을 나열한 후 가장 성능이 좋은 </a:t>
            </a: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를 선택하여 사용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Width scaling </a:t>
            </a:r>
            <a:r>
              <a:rPr lang="ko-KR" altLang="en-US" dirty="0" smtClean="0"/>
              <a:t>채널 수 키워주는 것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Depth scaling layer</a:t>
            </a:r>
            <a:r>
              <a:rPr lang="ko-KR" altLang="en-US" dirty="0" smtClean="0"/>
              <a:t>의 개수를 늘리는 것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Resolution scaling input resolution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Compound </a:t>
            </a:r>
            <a:r>
              <a:rPr lang="ko-KR" altLang="en-US" dirty="0" smtClean="0"/>
              <a:t>이를 </a:t>
            </a:r>
            <a:r>
              <a:rPr lang="ko-KR" altLang="en-US" dirty="0" err="1" smtClean="0"/>
              <a:t>합친것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41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af6d55ae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af6d55ae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af6d55ae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af6d55ae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altLang="ko-KR" sz="3380" dirty="0" err="1" smtClean="0"/>
              <a:t>EfficientNet</a:t>
            </a:r>
            <a:r>
              <a:rPr lang="en-US" altLang="ko-KR" sz="3380" dirty="0"/>
              <a:t>: </a:t>
            </a:r>
            <a:r>
              <a:rPr lang="en-US" altLang="ko-KR" sz="2800" dirty="0"/>
              <a:t>Rethinking Model Scaling for Convolutional Neural Networks</a:t>
            </a:r>
            <a:endParaRPr sz="28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81427" y="27436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altLang="ko-KR" dirty="0" err="1"/>
              <a:t>Mingxing</a:t>
            </a:r>
            <a:r>
              <a:rPr lang="en-US" altLang="ko-KR" dirty="0"/>
              <a:t> Tan</a:t>
            </a:r>
            <a:r>
              <a:rPr lang="ko" dirty="0" smtClean="0"/>
              <a:t>,</a:t>
            </a:r>
            <a:r>
              <a:rPr lang="en-US" altLang="ko" dirty="0" smtClean="0"/>
              <a:t> ICML</a:t>
            </a:r>
            <a:r>
              <a:rPr lang="ko" dirty="0" smtClean="0"/>
              <a:t>, 20</a:t>
            </a:r>
            <a:r>
              <a:rPr lang="en-US" altLang="ko-KR" dirty="0" smtClean="0"/>
              <a:t>19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7067125" y="4341225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Saebom Lee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 Formulation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89" y="2426601"/>
            <a:ext cx="4296375" cy="1743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11036" y="2267211"/>
            <a:ext cx="353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d, w, r : coefficients for scaling network depth, width, and resolution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036" y="3031648"/>
            <a:ext cx="1778696" cy="33032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311036" y="336197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predefined </a:t>
            </a:r>
            <a:r>
              <a:rPr lang="en-US" altLang="ko-KR" dirty="0" smtClean="0"/>
              <a:t>parameters in </a:t>
            </a:r>
            <a:r>
              <a:rPr lang="en-US" altLang="ko-KR" dirty="0"/>
              <a:t>baseline network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230880" y="2882537"/>
            <a:ext cx="374469" cy="21771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83875" y="3031648"/>
            <a:ext cx="709748" cy="21771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9" idx="0"/>
          </p:cNvCxnSpPr>
          <p:nvPr/>
        </p:nvCxnSpPr>
        <p:spPr>
          <a:xfrm flipV="1">
            <a:off x="3418115" y="2621280"/>
            <a:ext cx="30479" cy="261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24498" y="2385475"/>
            <a:ext cx="1197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Layer</a:t>
            </a:r>
            <a:r>
              <a:rPr lang="ko-KR" altLang="en-US" sz="1100" dirty="0" smtClean="0"/>
              <a:t>를 깊게</a:t>
            </a:r>
            <a:endParaRPr lang="ko-KR" altLang="en-US" sz="1100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138749" y="3255186"/>
            <a:ext cx="1" cy="260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96789" y="3581282"/>
            <a:ext cx="1197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resolution</a:t>
            </a:r>
          </a:p>
          <a:p>
            <a:r>
              <a:rPr lang="ko-KR" altLang="en-US" sz="1100" dirty="0" smtClean="0"/>
              <a:t>변경</a:t>
            </a:r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493623" y="3026233"/>
            <a:ext cx="400594" cy="217714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4680858" y="2760984"/>
            <a:ext cx="13062" cy="255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2663" y="2499374"/>
            <a:ext cx="1008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채널 수 변경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1088572" y="4249914"/>
            <a:ext cx="5216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en-US" altLang="ko-KR" sz="1100" dirty="0" err="1" smtClean="0"/>
              <a:t>FlOPS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컴퓨터 성능 지표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초당 부동소수점 </a:t>
            </a:r>
            <a:r>
              <a:rPr lang="ko-KR" altLang="en-US" sz="1100" dirty="0" err="1" smtClean="0"/>
              <a:t>연산량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585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Scaling Dimensions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3672" y="1853850"/>
            <a:ext cx="8342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optimal </a:t>
            </a:r>
            <a:r>
              <a:rPr lang="en-US" altLang="ko-KR" dirty="0" smtClean="0"/>
              <a:t>d, w, r depend </a:t>
            </a:r>
            <a:r>
              <a:rPr lang="en-US" altLang="ko-KR" dirty="0"/>
              <a:t>on each other and the values change under </a:t>
            </a:r>
            <a:r>
              <a:rPr lang="en-US" altLang="ko-KR" dirty="0" smtClean="0"/>
              <a:t>different resource </a:t>
            </a:r>
            <a:r>
              <a:rPr lang="en-US" altLang="ko-KR" dirty="0"/>
              <a:t>constraints. Due to this difficulty, </a:t>
            </a:r>
            <a:r>
              <a:rPr lang="en-US" altLang="ko-KR" dirty="0" smtClean="0"/>
              <a:t>conventional methods </a:t>
            </a:r>
            <a:r>
              <a:rPr lang="en-US" altLang="ko-KR" dirty="0"/>
              <a:t>mostly scale </a:t>
            </a:r>
            <a:r>
              <a:rPr lang="en-US" altLang="ko-KR" dirty="0" err="1"/>
              <a:t>ConvNets</a:t>
            </a:r>
            <a:r>
              <a:rPr lang="en-US" altLang="ko-KR" dirty="0"/>
              <a:t> in one of these dimensions: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89" y="2476733"/>
            <a:ext cx="5736920" cy="2032637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678489" y="4609033"/>
            <a:ext cx="5540968" cy="4133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80% saturation -&gt; The limitation of single dimension scaling</a:t>
            </a:r>
            <a:endParaRPr lang="ko-KR" altLang="en-US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Compound Scaling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635" y="1318649"/>
            <a:ext cx="3676756" cy="362913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7214992" y="1540697"/>
            <a:ext cx="12526" cy="375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928981" y="1728587"/>
            <a:ext cx="10438" cy="288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377836" y="1922740"/>
            <a:ext cx="22964" cy="244263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861263" y="1628375"/>
            <a:ext cx="22964" cy="244263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6759880" y="1628376"/>
            <a:ext cx="12526" cy="416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876822" y="2167003"/>
            <a:ext cx="3190081" cy="24509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In order to pursue </a:t>
            </a:r>
            <a:r>
              <a:rPr lang="en-US" altLang="ko-KR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better accuracy </a:t>
            </a:r>
            <a:r>
              <a:rPr lang="en-US" altLang="ko-KR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and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efficiency, it is critical to balance all dimensions </a:t>
            </a:r>
            <a:r>
              <a:rPr lang="en-US" altLang="ko-KR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of network</a:t>
            </a:r>
            <a:endParaRPr lang="en-US" altLang="ko-KR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width, depth, and resolution during </a:t>
            </a:r>
            <a:r>
              <a:rPr lang="en-US" altLang="ko-KR" b="1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ConvNet</a:t>
            </a:r>
            <a:r>
              <a:rPr lang="en-US" altLang="ko-KR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scaling.</a:t>
            </a:r>
            <a:endParaRPr lang="ko-KR" altLang="en-US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Compound Scaling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38" y="2071594"/>
            <a:ext cx="3637355" cy="1663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088" y="2044764"/>
            <a:ext cx="1939734" cy="208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0088" y="2217217"/>
            <a:ext cx="398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-&gt; To uniformly scales network width, depth, and resolution 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87" y="3283952"/>
            <a:ext cx="788631" cy="3057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10087" y="3600885"/>
            <a:ext cx="439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-&gt; constants that can be determined by a small grid search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10087" y="2672650"/>
            <a:ext cx="398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-&gt; controls how many more resources are available</a:t>
            </a:r>
          </a:p>
          <a:p>
            <a:r>
              <a:rPr lang="en-US" altLang="ko-KR" sz="1200" dirty="0"/>
              <a:t>for model scaling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420118" y="3956856"/>
            <a:ext cx="6307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Notably, the FLOPS of a regular convolution </a:t>
            </a:r>
            <a:r>
              <a:rPr lang="en-US" altLang="ko-KR" dirty="0" smtClean="0"/>
              <a:t>op is </a:t>
            </a:r>
            <a:r>
              <a:rPr lang="en-US" altLang="ko-KR" dirty="0"/>
              <a:t>proportional to d, </a:t>
            </a:r>
            <a:r>
              <a:rPr lang="en-US" altLang="ko-KR" dirty="0" smtClean="0"/>
              <a:t>w^2</a:t>
            </a:r>
            <a:r>
              <a:rPr lang="en-US" altLang="ko-KR" dirty="0"/>
              <a:t>, </a:t>
            </a:r>
            <a:r>
              <a:rPr lang="en-US" altLang="ko-KR" dirty="0" smtClean="0"/>
              <a:t>r^2.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041" y="4606871"/>
            <a:ext cx="2290191" cy="3290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638" y="4778945"/>
            <a:ext cx="3573733" cy="27940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8983" y="4373370"/>
            <a:ext cx="1221678" cy="234208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3682652" y="4801033"/>
            <a:ext cx="502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2"/>
          </p:cNvCxnSpPr>
          <p:nvPr/>
        </p:nvCxnSpPr>
        <p:spPr>
          <a:xfrm>
            <a:off x="6549822" y="4607578"/>
            <a:ext cx="1290" cy="20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73" y="4628183"/>
            <a:ext cx="81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By eq3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5573" y="3877884"/>
            <a:ext cx="8480120" cy="118046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41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" altLang="ko-KR" sz="3200" dirty="0" smtClean="0"/>
              <a:t>Sec</a:t>
            </a:r>
            <a:r>
              <a:rPr lang="en-US" altLang="ko" sz="3200" dirty="0" smtClean="0"/>
              <a:t>4</a:t>
            </a:r>
            <a:r>
              <a:rPr lang="ko" altLang="ko-KR" sz="3200" dirty="0" smtClean="0"/>
              <a:t>. </a:t>
            </a:r>
            <a:r>
              <a:rPr lang="en-US" altLang="ko" sz="3200" dirty="0" err="1"/>
              <a:t>EfficientNet</a:t>
            </a:r>
            <a:r>
              <a:rPr lang="en-US" altLang="ko" sz="3200" dirty="0"/>
              <a:t> Architecture</a:t>
            </a:r>
            <a:br>
              <a:rPr lang="en-US" altLang="ko" sz="3200" dirty="0"/>
            </a:b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" sz="2800" dirty="0" err="1" smtClean="0"/>
              <a:t>EfficientNet</a:t>
            </a:r>
            <a:r>
              <a:rPr lang="en-US" altLang="ko" sz="2800" dirty="0" smtClean="0"/>
              <a:t> </a:t>
            </a:r>
            <a:r>
              <a:rPr lang="en-US" altLang="ko" sz="2800" dirty="0"/>
              <a:t>Architecture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266767"/>
            <a:ext cx="3364946" cy="226110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16200000">
            <a:off x="4241861" y="3215689"/>
            <a:ext cx="300625" cy="36325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003" y="2552006"/>
            <a:ext cx="3793586" cy="16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" sz="2800" dirty="0" err="1" smtClean="0"/>
              <a:t>EfficientNet</a:t>
            </a:r>
            <a:r>
              <a:rPr lang="en-US" altLang="ko" sz="2800" dirty="0" smtClean="0"/>
              <a:t> </a:t>
            </a:r>
            <a:r>
              <a:rPr lang="en-US" altLang="ko" sz="2800" dirty="0"/>
              <a:t>Architecture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66" y="1976955"/>
            <a:ext cx="4218330" cy="29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41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ko" altLang="ko-KR" sz="4400" dirty="0" smtClean="0"/>
              <a:t>Sec</a:t>
            </a:r>
            <a:r>
              <a:rPr lang="en-US" altLang="ko" sz="4400" dirty="0" smtClean="0"/>
              <a:t>5</a:t>
            </a:r>
            <a:r>
              <a:rPr lang="ko" altLang="ko-KR" sz="4400" dirty="0" smtClean="0"/>
              <a:t>. </a:t>
            </a:r>
            <a:r>
              <a:rPr lang="en-US" altLang="ko-KR" sz="4400" dirty="0" smtClean="0"/>
              <a:t>Experiments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dirty="0"/>
          </a:p>
        </p:txBody>
      </p:sp>
      <p:sp>
        <p:nvSpPr>
          <p:cNvPr id="3" name="Google Shape;196;p25"/>
          <p:cNvSpPr txBox="1"/>
          <p:nvPr/>
        </p:nvSpPr>
        <p:spPr>
          <a:xfrm>
            <a:off x="976953" y="2156184"/>
            <a:ext cx="5725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Sec </a:t>
            </a:r>
            <a:r>
              <a:rPr lang="en-US" altLang="ko" dirty="0" smtClean="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ko" dirty="0" smtClean="0">
                <a:latin typeface="Lato"/>
                <a:ea typeface="Lato"/>
                <a:cs typeface="Lato"/>
                <a:sym typeface="Lato"/>
              </a:rPr>
              <a:t>-1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US" altLang="ko" dirty="0" smtClean="0">
                <a:latin typeface="Lato"/>
                <a:ea typeface="Lato"/>
                <a:cs typeface="Lato"/>
                <a:sym typeface="Lato"/>
              </a:rPr>
              <a:t>Scaling Up </a:t>
            </a:r>
            <a:r>
              <a:rPr lang="en-US" altLang="ko" dirty="0" err="1" smtClean="0">
                <a:latin typeface="Lato"/>
                <a:ea typeface="Lato"/>
                <a:cs typeface="Lato"/>
                <a:sym typeface="Lato"/>
              </a:rPr>
              <a:t>MobileNets</a:t>
            </a:r>
            <a:r>
              <a:rPr lang="en-US" altLang="ko" dirty="0" smtClean="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US" altLang="ko" dirty="0" err="1" smtClean="0">
                <a:latin typeface="Lato"/>
                <a:ea typeface="Lato"/>
                <a:cs typeface="Lato"/>
                <a:sym typeface="Lato"/>
              </a:rPr>
              <a:t>ResNets</a:t>
            </a:r>
            <a:endParaRPr lang="en-US" altLang="ko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 smtClean="0">
                <a:latin typeface="Lato"/>
                <a:ea typeface="Lato"/>
                <a:cs typeface="Lato"/>
                <a:sym typeface="Lato"/>
              </a:rPr>
              <a:t>Sec </a:t>
            </a:r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ko" altLang="ko-KR" dirty="0" smtClean="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US" altLang="ko" dirty="0" smtClean="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" altLang="ko-KR" dirty="0" smtClean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altLang="ko" dirty="0" smtClean="0">
                <a:latin typeface="Lato"/>
                <a:ea typeface="Lato"/>
                <a:cs typeface="Lato"/>
                <a:sym typeface="Lato"/>
              </a:rPr>
              <a:t> ImageNet Results for </a:t>
            </a:r>
            <a:r>
              <a:rPr lang="en-US" altLang="ko" dirty="0" err="1" smtClean="0">
                <a:latin typeface="Lato"/>
                <a:ea typeface="Lato"/>
                <a:cs typeface="Lato"/>
                <a:sym typeface="Lato"/>
              </a:rPr>
              <a:t>EfficientNet</a:t>
            </a:r>
            <a:endParaRPr lang="en-US" altLang="ko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 smtClean="0">
                <a:latin typeface="Lato"/>
                <a:ea typeface="Lato"/>
                <a:cs typeface="Lato"/>
                <a:sym typeface="Lato"/>
              </a:rPr>
              <a:t>Sec </a:t>
            </a:r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ko" altLang="ko-KR" dirty="0" smtClean="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US" altLang="ko" dirty="0" smtClean="0">
                <a:latin typeface="Lato"/>
                <a:ea typeface="Lato"/>
                <a:cs typeface="Lato"/>
                <a:sym typeface="Lato"/>
              </a:rPr>
              <a:t>3. Transfer Learning Results for </a:t>
            </a:r>
            <a:r>
              <a:rPr lang="en-US" altLang="ko" dirty="0" err="1" smtClean="0">
                <a:latin typeface="Lato"/>
                <a:ea typeface="Lato"/>
                <a:cs typeface="Lato"/>
                <a:sym typeface="Lato"/>
              </a:rPr>
              <a:t>EfficientNet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" dirty="0" smtClean="0">
                <a:latin typeface="Lato"/>
                <a:ea typeface="Lato"/>
                <a:cs typeface="Lato"/>
                <a:sym typeface="Lato"/>
              </a:rPr>
              <a:t>Scaling </a:t>
            </a:r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>Up </a:t>
            </a:r>
            <a:r>
              <a:rPr lang="en-US" altLang="ko" dirty="0" err="1">
                <a:latin typeface="Lato"/>
                <a:ea typeface="Lato"/>
                <a:cs typeface="Lato"/>
                <a:sym typeface="Lato"/>
              </a:rPr>
              <a:t>MobileNets</a:t>
            </a:r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US" altLang="ko" dirty="0" err="1">
                <a:latin typeface="Lato"/>
                <a:ea typeface="Lato"/>
                <a:cs typeface="Lato"/>
                <a:sym typeface="Lato"/>
              </a:rPr>
              <a:t>ResNets</a:t>
            </a:r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altLang="ko" dirty="0">
                <a:latin typeface="Lato"/>
                <a:ea typeface="Lato"/>
                <a:cs typeface="Lato"/>
                <a:sym typeface="Lato"/>
              </a:rPr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14" y="1853850"/>
            <a:ext cx="3884178" cy="316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" dirty="0">
                <a:latin typeface="+mj-lt"/>
                <a:ea typeface="Lato"/>
                <a:cs typeface="Lato"/>
                <a:sym typeface="Lato"/>
              </a:rPr>
              <a:t>ImageNet Results for </a:t>
            </a:r>
            <a:r>
              <a:rPr lang="en-US" altLang="ko" dirty="0" err="1">
                <a:latin typeface="+mj-lt"/>
                <a:ea typeface="Lato"/>
                <a:cs typeface="Lato"/>
                <a:sym typeface="Lato"/>
              </a:rPr>
              <a:t>EfficientNet</a:t>
            </a:r>
            <a:endParaRPr lang="ko-KR" altLang="en-US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347" y="2075838"/>
            <a:ext cx="3082803" cy="26208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9450" y="2114279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j-lt"/>
              </a:rPr>
              <a:t>RMSProp</a:t>
            </a:r>
            <a:r>
              <a:rPr lang="en-US" altLang="ko-KR" sz="1200" dirty="0">
                <a:latin typeface="+mj-lt"/>
              </a:rPr>
              <a:t> optimizer (decay: 0.9, momentum: 0.9)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lt"/>
              </a:rPr>
              <a:t>batch-norm </a:t>
            </a:r>
            <a:r>
              <a:rPr lang="en-US" altLang="ko-KR" sz="1200" dirty="0" smtClean="0">
                <a:latin typeface="+mj-lt"/>
              </a:rPr>
              <a:t>momentum</a:t>
            </a:r>
            <a:r>
              <a:rPr lang="en-US" altLang="ko-KR" sz="1200" dirty="0">
                <a:latin typeface="+mj-lt"/>
              </a:rPr>
              <a:t>: 0.99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lt"/>
              </a:rPr>
              <a:t>weight decay: 1e-5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lt"/>
              </a:rPr>
              <a:t>i</a:t>
            </a:r>
            <a:r>
              <a:rPr lang="en-US" altLang="ko-KR" sz="1200" dirty="0" smtClean="0">
                <a:latin typeface="+mj-lt"/>
              </a:rPr>
              <a:t>nitial </a:t>
            </a:r>
            <a:r>
              <a:rPr lang="en-US" altLang="ko-KR" sz="1200" dirty="0" err="1" smtClean="0">
                <a:latin typeface="+mj-lt"/>
              </a:rPr>
              <a:t>lr</a:t>
            </a:r>
            <a:r>
              <a:rPr lang="en-US" altLang="ko-KR" sz="1200" dirty="0">
                <a:latin typeface="+mj-lt"/>
              </a:rPr>
              <a:t>: 0.256 (decay: 0.97, every 2.4 epochs)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lt"/>
              </a:rPr>
              <a:t>Swish </a:t>
            </a:r>
            <a:r>
              <a:rPr lang="en-US" altLang="ko-KR" sz="1200" dirty="0">
                <a:latin typeface="+mj-lt"/>
              </a:rPr>
              <a:t>activation </a:t>
            </a:r>
            <a:r>
              <a:rPr lang="ko-KR" altLang="en-US" sz="1200" dirty="0">
                <a:latin typeface="+mj-lt"/>
              </a:rPr>
              <a:t>사용 </a:t>
            </a:r>
            <a:endParaRPr lang="en-US" altLang="ko-KR" sz="1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lt"/>
              </a:rPr>
              <a:t>stochastic </a:t>
            </a:r>
            <a:r>
              <a:rPr lang="en-US" altLang="ko-KR" sz="1200" dirty="0">
                <a:latin typeface="+mj-lt"/>
              </a:rPr>
              <a:t>depth with drop ratio:0.3 </a:t>
            </a:r>
            <a:endParaRPr lang="en-US" altLang="ko-KR" sz="1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lt"/>
              </a:rPr>
              <a:t>Bigger models need more regularization</a:t>
            </a:r>
          </a:p>
          <a:p>
            <a:r>
              <a:rPr lang="en-US" altLang="ko-KR" sz="1050" dirty="0">
                <a:latin typeface="+mj-lt"/>
              </a:rPr>
              <a:t> </a:t>
            </a:r>
            <a:r>
              <a:rPr lang="en-US" altLang="ko-KR" sz="1050" dirty="0" smtClean="0">
                <a:latin typeface="+mj-lt"/>
              </a:rPr>
              <a:t>       (EfficientNet-B0: 0.2</a:t>
            </a:r>
            <a:r>
              <a:rPr lang="ko-KR" altLang="en-US" sz="1050" dirty="0" smtClean="0">
                <a:latin typeface="+mj-lt"/>
              </a:rPr>
              <a:t> </a:t>
            </a:r>
            <a:r>
              <a:rPr lang="en-US" altLang="ko-KR" sz="1050" dirty="0" smtClean="0">
                <a:latin typeface="+mj-lt"/>
              </a:rPr>
              <a:t>dropout, </a:t>
            </a:r>
            <a:r>
              <a:rPr lang="en-US" altLang="ko-KR" sz="1050" dirty="0">
                <a:latin typeface="+mj-lt"/>
              </a:rPr>
              <a:t>EfficientNet-B7 </a:t>
            </a:r>
            <a:r>
              <a:rPr lang="en-US" altLang="ko-KR" sz="1050" dirty="0" smtClean="0">
                <a:latin typeface="+mj-lt"/>
              </a:rPr>
              <a:t>: 0.5</a:t>
            </a:r>
            <a:r>
              <a:rPr lang="ko-KR" altLang="en-US" sz="1050" dirty="0" smtClean="0">
                <a:latin typeface="+mj-lt"/>
              </a:rPr>
              <a:t> </a:t>
            </a:r>
            <a:r>
              <a:rPr lang="en-US" altLang="ko-KR" sz="1050" dirty="0" smtClean="0">
                <a:latin typeface="+mj-lt"/>
              </a:rPr>
              <a:t>dropout)</a:t>
            </a:r>
            <a:endParaRPr lang="ko-KR" altLang="en-US" sz="1050" dirty="0">
              <a:latin typeface="+mj-lt"/>
            </a:endParaRPr>
          </a:p>
        </p:txBody>
      </p:sp>
      <p:pic>
        <p:nvPicPr>
          <p:cNvPr id="1026" name="Picture 2" descr="output_5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50" y="3683939"/>
            <a:ext cx="2862050" cy="12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2" name="타원 1"/>
          <p:cNvSpPr/>
          <p:nvPr/>
        </p:nvSpPr>
        <p:spPr>
          <a:xfrm>
            <a:off x="3676237" y="2407906"/>
            <a:ext cx="2094368" cy="185278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 smtClean="0"/>
              <a:t>EfficientNet</a:t>
            </a:r>
            <a:endParaRPr lang="ko-KR" altLang="en-US" sz="1800" b="1" dirty="0"/>
          </a:p>
        </p:txBody>
      </p:sp>
      <p:sp>
        <p:nvSpPr>
          <p:cNvPr id="14" name="타원 13"/>
          <p:cNvSpPr/>
          <p:nvPr/>
        </p:nvSpPr>
        <p:spPr>
          <a:xfrm>
            <a:off x="5450359" y="2609461"/>
            <a:ext cx="1604625" cy="15112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Compound 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coefficient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8275" y="2611367"/>
            <a:ext cx="2932450" cy="13843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en-US" altLang="ko-KR" b="1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 neural architecture search to design a new baseline network, and scale it up </a:t>
            </a:r>
            <a:endParaRPr lang="en-US" altLang="ko-KR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" name="직선 화살표 연결선 4"/>
          <p:cNvCxnSpPr>
            <a:stCxn id="3" idx="6"/>
            <a:endCxn id="2" idx="2"/>
          </p:cNvCxnSpPr>
          <p:nvPr/>
        </p:nvCxnSpPr>
        <p:spPr>
          <a:xfrm>
            <a:off x="3180725" y="3303517"/>
            <a:ext cx="495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9450" y="4410818"/>
            <a:ext cx="8006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Neural architecture search: </a:t>
            </a:r>
            <a:r>
              <a:rPr lang="en-US" altLang="ko-KR" dirty="0" smtClean="0"/>
              <a:t>A</a:t>
            </a:r>
            <a:r>
              <a:rPr lang="en-US" altLang="ko-KR" sz="1600" b="1" dirty="0" smtClean="0"/>
              <a:t> </a:t>
            </a:r>
            <a:r>
              <a:rPr lang="en-US" altLang="ko-KR" dirty="0" smtClean="0"/>
              <a:t>method to find the optimal network based on reinforcement learning,</a:t>
            </a:r>
            <a:r>
              <a:rPr lang="en-US" altLang="ko-KR" dirty="0"/>
              <a:t> </a:t>
            </a:r>
            <a:r>
              <a:rPr lang="en-US" altLang="ko-KR" dirty="0" smtClean="0"/>
              <a:t>Use to design optimal baseline Network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0677" y="1849430"/>
            <a:ext cx="8006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Compound coefficient : </a:t>
            </a:r>
            <a:r>
              <a:rPr lang="en-US" altLang="ko-KR" dirty="0" smtClean="0"/>
              <a:t>To show that balancing network depth, width, and resolution can lead to better performance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4" idx="6"/>
            <a:endCxn id="10" idx="2"/>
          </p:cNvCxnSpPr>
          <p:nvPr/>
        </p:nvCxnSpPr>
        <p:spPr>
          <a:xfrm flipV="1">
            <a:off x="7054984" y="3365073"/>
            <a:ext cx="307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362931" y="2706137"/>
            <a:ext cx="1466175" cy="131787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2"/>
                </a:solidFill>
              </a:rPr>
              <a:t>8.4x smaller and 6.1x faster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320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29"/>
    </mc:Choice>
    <mc:Fallback xmlns="">
      <p:transition spd="slow" advTm="2322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>Transfer Learning Results for </a:t>
            </a:r>
            <a:r>
              <a:rPr lang="en-US" altLang="ko" dirty="0" err="1">
                <a:latin typeface="Lato"/>
                <a:ea typeface="Lato"/>
                <a:cs typeface="Lato"/>
                <a:sym typeface="Lato"/>
              </a:rPr>
              <a:t>EfficientNet</a:t>
            </a:r>
            <a:r>
              <a:rPr lang="en-US" altLang="ko-KR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altLang="ko-KR" dirty="0">
                <a:latin typeface="Lato"/>
                <a:ea typeface="Lato"/>
                <a:cs typeface="Lato"/>
                <a:sym typeface="Lato"/>
              </a:rPr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89" y="1853850"/>
            <a:ext cx="4157571" cy="32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41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ko" altLang="ko-KR" sz="4400" dirty="0" smtClean="0"/>
              <a:t>Sec</a:t>
            </a:r>
            <a:r>
              <a:rPr lang="en-US" altLang="ko" sz="4400" dirty="0" smtClean="0"/>
              <a:t>6</a:t>
            </a:r>
            <a:r>
              <a:rPr lang="ko" altLang="ko-KR" sz="4400" dirty="0" smtClean="0"/>
              <a:t>.</a:t>
            </a:r>
            <a:r>
              <a:rPr lang="en-US" altLang="ko" sz="4400" dirty="0" smtClean="0"/>
              <a:t> </a:t>
            </a:r>
            <a:r>
              <a:rPr lang="en-US" altLang="ko-KR" sz="4400" dirty="0" smtClean="0"/>
              <a:t>Discussion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26" y="2012023"/>
            <a:ext cx="696374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41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ko" altLang="ko-KR" sz="4400" dirty="0" smtClean="0"/>
              <a:t>Sec</a:t>
            </a:r>
            <a:r>
              <a:rPr lang="en-US" altLang="ko" sz="4400" dirty="0" smtClean="0"/>
              <a:t>7</a:t>
            </a:r>
            <a:r>
              <a:rPr lang="ko" altLang="ko-KR" sz="4400" dirty="0" smtClean="0"/>
              <a:t>.</a:t>
            </a:r>
            <a:r>
              <a:rPr lang="en-US" altLang="ko" sz="4400" dirty="0" smtClean="0"/>
              <a:t> </a:t>
            </a:r>
            <a:r>
              <a:rPr lang="en-US" altLang="ko-KR" sz="4400" dirty="0" smtClean="0"/>
              <a:t>Conclusion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0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Conclusion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9450" y="2003719"/>
            <a:ext cx="7688700" cy="2261100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In this paper, we propose a simple and highly </a:t>
            </a:r>
            <a:r>
              <a:rPr lang="en-US" altLang="ko-KR" b="1" dirty="0">
                <a:latin typeface="+mj-lt"/>
              </a:rPr>
              <a:t>effective compound </a:t>
            </a:r>
            <a:r>
              <a:rPr lang="en-US" altLang="ko-KR" b="1" dirty="0" smtClean="0">
                <a:latin typeface="+mj-lt"/>
              </a:rPr>
              <a:t>scaling method</a:t>
            </a:r>
            <a:r>
              <a:rPr lang="en-US" altLang="ko-KR" dirty="0">
                <a:latin typeface="+mj-lt"/>
              </a:rPr>
              <a:t>, which enables us to easily scale up a baseline </a:t>
            </a:r>
            <a:r>
              <a:rPr lang="en-US" altLang="ko-KR" dirty="0" err="1" smtClean="0">
                <a:latin typeface="+mj-lt"/>
              </a:rPr>
              <a:t>ConvNet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to </a:t>
            </a:r>
            <a:r>
              <a:rPr lang="en-US" altLang="ko-KR" dirty="0">
                <a:latin typeface="+mj-lt"/>
              </a:rPr>
              <a:t>any target resource constraints in a more </a:t>
            </a:r>
            <a:r>
              <a:rPr lang="en-US" altLang="ko-KR" dirty="0" smtClean="0">
                <a:latin typeface="+mj-lt"/>
              </a:rPr>
              <a:t>principled way</a:t>
            </a:r>
            <a:r>
              <a:rPr lang="en-US" altLang="ko-KR" dirty="0">
                <a:latin typeface="+mj-lt"/>
              </a:rPr>
              <a:t>, while maintaining model efficiency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Powered by </a:t>
            </a:r>
            <a:r>
              <a:rPr lang="en-US" altLang="ko-KR" dirty="0" smtClean="0">
                <a:latin typeface="+mj-lt"/>
              </a:rPr>
              <a:t>this compound </a:t>
            </a:r>
            <a:r>
              <a:rPr lang="en-US" altLang="ko-KR" dirty="0">
                <a:latin typeface="+mj-lt"/>
              </a:rPr>
              <a:t>scaling method, we demonstrate that a </a:t>
            </a:r>
            <a:r>
              <a:rPr lang="en-US" altLang="ko-KR" dirty="0" err="1" smtClean="0">
                <a:latin typeface="+mj-lt"/>
              </a:rPr>
              <a:t>mobilesize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 smtClean="0">
                <a:latin typeface="+mj-lt"/>
              </a:rPr>
              <a:t>EfficientNet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model can be scaled up very </a:t>
            </a:r>
            <a:r>
              <a:rPr lang="en-US" altLang="ko-KR" dirty="0" smtClean="0">
                <a:latin typeface="+mj-lt"/>
              </a:rPr>
              <a:t>effectively, surpassing </a:t>
            </a:r>
            <a:r>
              <a:rPr lang="en-US" altLang="ko-KR" dirty="0">
                <a:latin typeface="+mj-lt"/>
              </a:rPr>
              <a:t>state-of-the-art accuracy with an order of </a:t>
            </a:r>
            <a:r>
              <a:rPr lang="en-US" altLang="ko-KR" dirty="0" smtClean="0">
                <a:latin typeface="+mj-lt"/>
              </a:rPr>
              <a:t>magnitude fewer </a:t>
            </a:r>
            <a:r>
              <a:rPr lang="en-US" altLang="ko-KR" dirty="0">
                <a:latin typeface="+mj-lt"/>
              </a:rPr>
              <a:t>parameters and FLOPS, on both ImageNet </a:t>
            </a:r>
            <a:r>
              <a:rPr lang="en-US" altLang="ko-KR" dirty="0" smtClean="0">
                <a:latin typeface="+mj-lt"/>
              </a:rPr>
              <a:t>and five </a:t>
            </a:r>
            <a:r>
              <a:rPr lang="en-US" altLang="ko-KR" dirty="0">
                <a:latin typeface="+mj-lt"/>
              </a:rPr>
              <a:t>commonly used transfer </a:t>
            </a:r>
            <a:r>
              <a:rPr lang="en-US" altLang="ko-KR" dirty="0" smtClean="0">
                <a:latin typeface="+mj-lt"/>
              </a:rPr>
              <a:t>learning datasets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54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241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altLang="ko-KR" sz="4400" dirty="0" smtClean="0"/>
              <a:t>Source Code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84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0a41423bf_0_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lt"/>
              </a:rPr>
              <a:t>Source Code</a:t>
            </a:r>
            <a:endParaRPr dirty="0">
              <a:latin typeface="+mj-lt"/>
            </a:endParaRPr>
          </a:p>
        </p:txBody>
      </p:sp>
      <p:sp>
        <p:nvSpPr>
          <p:cNvPr id="285" name="Google Shape;285;g110a41423bf_0_15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7688700" cy="9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" sz="1400" dirty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</a:rPr>
              <a:t>Framework : </a:t>
            </a:r>
            <a:r>
              <a:rPr lang="en-US" altLang="ko" sz="1400" dirty="0" smtClean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</a:rPr>
              <a:t>torch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lang="en-US" altLang="ko" sz="1400" dirty="0">
              <a:solidFill>
                <a:srgbClr val="000000"/>
              </a:solidFill>
              <a:latin typeface="+mj-lt"/>
              <a:ea typeface="Fira Sans Condensed"/>
              <a:cs typeface="Arial" panose="020B0604020202020204" pitchFamily="34" charset="0"/>
              <a:sym typeface="Fira Sans Condensed"/>
            </a:endParaRP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ko" sz="1400" dirty="0" smtClean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</a:rPr>
              <a:t>Code location :  </a:t>
            </a:r>
            <a:r>
              <a:rPr lang="en-US" altLang="ko" sz="1400" dirty="0">
                <a:solidFill>
                  <a:srgbClr val="000000"/>
                </a:solidFill>
                <a:latin typeface="+mj-lt"/>
                <a:ea typeface="Fira Sans Condensed"/>
                <a:cs typeface="Arial" panose="020B0604020202020204" pitchFamily="34" charset="0"/>
                <a:sym typeface="Fira Sans Condensed"/>
              </a:rPr>
              <a:t>https://github.com/tjems6498/Image_Classification/tree/master/EfficientNet.</a:t>
            </a:r>
            <a:endParaRPr lang="en-US" altLang="ko" sz="1400" dirty="0" smtClean="0">
              <a:solidFill>
                <a:srgbClr val="000000"/>
              </a:solidFill>
              <a:latin typeface="+mj-lt"/>
              <a:ea typeface="Fira Sans Condensed"/>
              <a:cs typeface="Arial" panose="020B0604020202020204" pitchFamily="34" charset="0"/>
              <a:sym typeface="Fira Sans Condensed"/>
            </a:endParaRP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SzPts val="1800"/>
              <a:buFont typeface="Arial"/>
              <a:buChar char="•"/>
            </a:pPr>
            <a:endParaRPr lang="en-US" altLang="ko" sz="1400" dirty="0">
              <a:solidFill>
                <a:srgbClr val="000000"/>
              </a:solidFill>
              <a:latin typeface="+mj-lt"/>
              <a:ea typeface="Fira Sans Condensed"/>
              <a:cs typeface="Arial" panose="020B0604020202020204" pitchFamily="34" charset="0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779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86"/>
    </mc:Choice>
    <mc:Fallback xmlns="">
      <p:transition spd="slow" advTm="1238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fc4ecbfb5_0_2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Source Code</a:t>
            </a:r>
            <a:endParaRPr/>
          </a:p>
        </p:txBody>
      </p:sp>
      <p:sp>
        <p:nvSpPr>
          <p:cNvPr id="423" name="Google Shape;423;g10fc4ecbfb5_0_217"/>
          <p:cNvSpPr/>
          <p:nvPr/>
        </p:nvSpPr>
        <p:spPr>
          <a:xfrm>
            <a:off x="5155475" y="766184"/>
            <a:ext cx="1644300" cy="6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Efficient</a:t>
            </a:r>
            <a:r>
              <a:rPr lang="ko" dirty="0" smtClean="0"/>
              <a:t>Net</a:t>
            </a:r>
            <a:endParaRPr dirty="0"/>
          </a:p>
        </p:txBody>
      </p:sp>
      <p:sp>
        <p:nvSpPr>
          <p:cNvPr id="424" name="Google Shape;424;g10fc4ecbfb5_0_217"/>
          <p:cNvSpPr txBox="1"/>
          <p:nvPr/>
        </p:nvSpPr>
        <p:spPr>
          <a:xfrm>
            <a:off x="7404350" y="1279575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g10fc4ecbfb5_0_217"/>
          <p:cNvSpPr/>
          <p:nvPr/>
        </p:nvSpPr>
        <p:spPr>
          <a:xfrm>
            <a:off x="2135725" y="1841093"/>
            <a:ext cx="1644300" cy="6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CNNBlock</a:t>
            </a:r>
            <a:endParaRPr dirty="0"/>
          </a:p>
        </p:txBody>
      </p:sp>
      <p:sp>
        <p:nvSpPr>
          <p:cNvPr id="428" name="Google Shape;428;g10fc4ecbfb5_0_217"/>
          <p:cNvSpPr/>
          <p:nvPr/>
        </p:nvSpPr>
        <p:spPr>
          <a:xfrm>
            <a:off x="4054850" y="1849156"/>
            <a:ext cx="2085750" cy="6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InvertedResidualBlock</a:t>
            </a:r>
            <a:endParaRPr dirty="0"/>
          </a:p>
        </p:txBody>
      </p:sp>
      <p:sp>
        <p:nvSpPr>
          <p:cNvPr id="432" name="Google Shape;432;g10fc4ecbfb5_0_217"/>
          <p:cNvSpPr txBox="1"/>
          <p:nvPr/>
        </p:nvSpPr>
        <p:spPr>
          <a:xfrm>
            <a:off x="6078875" y="1984719"/>
            <a:ext cx="7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>7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g10fc4ecbfb5_0_217"/>
          <p:cNvSpPr/>
          <p:nvPr/>
        </p:nvSpPr>
        <p:spPr>
          <a:xfrm>
            <a:off x="6520325" y="1849156"/>
            <a:ext cx="1644300" cy="6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CNNBlock</a:t>
            </a:r>
            <a:endParaRPr dirty="0"/>
          </a:p>
        </p:txBody>
      </p:sp>
      <p:sp>
        <p:nvSpPr>
          <p:cNvPr id="438" name="Google Shape;438;g10fc4ecbfb5_0_217"/>
          <p:cNvSpPr/>
          <p:nvPr/>
        </p:nvSpPr>
        <p:spPr>
          <a:xfrm>
            <a:off x="1481288" y="2785652"/>
            <a:ext cx="13659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Conv2d</a:t>
            </a:r>
            <a:endParaRPr/>
          </a:p>
        </p:txBody>
      </p:sp>
      <p:sp>
        <p:nvSpPr>
          <p:cNvPr id="439" name="Google Shape;439;g10fc4ecbfb5_0_217"/>
          <p:cNvSpPr/>
          <p:nvPr/>
        </p:nvSpPr>
        <p:spPr>
          <a:xfrm>
            <a:off x="1481288" y="3372925"/>
            <a:ext cx="13659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BatchNorm2d</a:t>
            </a:r>
            <a:endParaRPr dirty="0"/>
          </a:p>
        </p:txBody>
      </p:sp>
      <p:cxnSp>
        <p:nvCxnSpPr>
          <p:cNvPr id="440" name="Google Shape;440;g10fc4ecbfb5_0_217"/>
          <p:cNvCxnSpPr>
            <a:stCxn id="425" idx="2"/>
            <a:endCxn id="438" idx="0"/>
          </p:cNvCxnSpPr>
          <p:nvPr/>
        </p:nvCxnSpPr>
        <p:spPr>
          <a:xfrm flipH="1">
            <a:off x="2164238" y="2459393"/>
            <a:ext cx="793637" cy="3262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g10fc4ecbfb5_0_217"/>
          <p:cNvCxnSpPr>
            <a:stCxn id="438" idx="2"/>
            <a:endCxn id="439" idx="0"/>
          </p:cNvCxnSpPr>
          <p:nvPr/>
        </p:nvCxnSpPr>
        <p:spPr>
          <a:xfrm>
            <a:off x="2164238" y="3185852"/>
            <a:ext cx="0" cy="1870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직선 화살표 연결선 2"/>
          <p:cNvCxnSpPr>
            <a:stCxn id="423" idx="2"/>
            <a:endCxn id="425" idx="0"/>
          </p:cNvCxnSpPr>
          <p:nvPr/>
        </p:nvCxnSpPr>
        <p:spPr>
          <a:xfrm flipH="1">
            <a:off x="2957875" y="1384484"/>
            <a:ext cx="3019750" cy="45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423" idx="2"/>
            <a:endCxn id="428" idx="0"/>
          </p:cNvCxnSpPr>
          <p:nvPr/>
        </p:nvCxnSpPr>
        <p:spPr>
          <a:xfrm flipH="1">
            <a:off x="5097725" y="1384484"/>
            <a:ext cx="879900" cy="46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23" idx="2"/>
            <a:endCxn id="434" idx="0"/>
          </p:cNvCxnSpPr>
          <p:nvPr/>
        </p:nvCxnSpPr>
        <p:spPr>
          <a:xfrm>
            <a:off x="5977625" y="1384484"/>
            <a:ext cx="1364850" cy="46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439;g10fc4ecbfb5_0_217"/>
          <p:cNvSpPr/>
          <p:nvPr/>
        </p:nvSpPr>
        <p:spPr>
          <a:xfrm>
            <a:off x="1481288" y="3978650"/>
            <a:ext cx="13659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SiLU</a:t>
            </a:r>
            <a:r>
              <a:rPr lang="en-US" dirty="0" smtClean="0"/>
              <a:t>(=Swish)</a:t>
            </a:r>
            <a:endParaRPr dirty="0"/>
          </a:p>
        </p:txBody>
      </p:sp>
      <p:cxnSp>
        <p:nvCxnSpPr>
          <p:cNvPr id="38" name="Google Shape;441;g10fc4ecbfb5_0_217"/>
          <p:cNvCxnSpPr/>
          <p:nvPr/>
        </p:nvCxnSpPr>
        <p:spPr>
          <a:xfrm>
            <a:off x="2144076" y="3773125"/>
            <a:ext cx="0" cy="1870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438;g10fc4ecbfb5_0_217"/>
          <p:cNvSpPr/>
          <p:nvPr/>
        </p:nvSpPr>
        <p:spPr>
          <a:xfrm>
            <a:off x="3371900" y="2785652"/>
            <a:ext cx="13659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CNNBlock</a:t>
            </a:r>
            <a:endParaRPr dirty="0"/>
          </a:p>
        </p:txBody>
      </p:sp>
      <p:sp>
        <p:nvSpPr>
          <p:cNvPr id="40" name="Google Shape;438;g10fc4ecbfb5_0_217"/>
          <p:cNvSpPr/>
          <p:nvPr/>
        </p:nvSpPr>
        <p:spPr>
          <a:xfrm>
            <a:off x="4906800" y="2785652"/>
            <a:ext cx="13659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/>
              <a:t>SqueezeExcitation</a:t>
            </a:r>
            <a:endParaRPr sz="1100" dirty="0"/>
          </a:p>
        </p:txBody>
      </p:sp>
      <p:sp>
        <p:nvSpPr>
          <p:cNvPr id="41" name="Google Shape;438;g10fc4ecbfb5_0_217"/>
          <p:cNvSpPr/>
          <p:nvPr/>
        </p:nvSpPr>
        <p:spPr>
          <a:xfrm>
            <a:off x="6405475" y="2785652"/>
            <a:ext cx="13659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Conv2d</a:t>
            </a:r>
            <a:endParaRPr dirty="0"/>
          </a:p>
        </p:txBody>
      </p:sp>
      <p:cxnSp>
        <p:nvCxnSpPr>
          <p:cNvPr id="15" name="직선 화살표 연결선 14"/>
          <p:cNvCxnSpPr>
            <a:stCxn id="428" idx="2"/>
            <a:endCxn id="39" idx="0"/>
          </p:cNvCxnSpPr>
          <p:nvPr/>
        </p:nvCxnSpPr>
        <p:spPr>
          <a:xfrm flipH="1">
            <a:off x="4054850" y="2467456"/>
            <a:ext cx="1042875" cy="31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28" idx="2"/>
            <a:endCxn id="40" idx="0"/>
          </p:cNvCxnSpPr>
          <p:nvPr/>
        </p:nvCxnSpPr>
        <p:spPr>
          <a:xfrm>
            <a:off x="5097725" y="2467456"/>
            <a:ext cx="492025" cy="31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28" idx="2"/>
            <a:endCxn id="41" idx="0"/>
          </p:cNvCxnSpPr>
          <p:nvPr/>
        </p:nvCxnSpPr>
        <p:spPr>
          <a:xfrm>
            <a:off x="5097725" y="2467456"/>
            <a:ext cx="1990700" cy="31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439;g10fc4ecbfb5_0_217"/>
          <p:cNvSpPr/>
          <p:nvPr/>
        </p:nvSpPr>
        <p:spPr>
          <a:xfrm>
            <a:off x="4834200" y="3323949"/>
            <a:ext cx="1613525" cy="30636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AdaptiveAvgPool2d(1)</a:t>
            </a:r>
            <a:endParaRPr sz="1100" dirty="0"/>
          </a:p>
        </p:txBody>
      </p:sp>
      <p:sp>
        <p:nvSpPr>
          <p:cNvPr id="49" name="Google Shape;439;g10fc4ecbfb5_0_217"/>
          <p:cNvSpPr/>
          <p:nvPr/>
        </p:nvSpPr>
        <p:spPr>
          <a:xfrm>
            <a:off x="4834199" y="3705897"/>
            <a:ext cx="1613525" cy="3079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Conv2d</a:t>
            </a:r>
            <a:endParaRPr dirty="0"/>
          </a:p>
        </p:txBody>
      </p:sp>
      <p:sp>
        <p:nvSpPr>
          <p:cNvPr id="50" name="Google Shape;439;g10fc4ecbfb5_0_217"/>
          <p:cNvSpPr/>
          <p:nvPr/>
        </p:nvSpPr>
        <p:spPr>
          <a:xfrm>
            <a:off x="4838874" y="4089460"/>
            <a:ext cx="1613525" cy="3079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SiLU</a:t>
            </a:r>
            <a:endParaRPr dirty="0"/>
          </a:p>
        </p:txBody>
      </p:sp>
      <p:sp>
        <p:nvSpPr>
          <p:cNvPr id="51" name="Google Shape;439;g10fc4ecbfb5_0_217"/>
          <p:cNvSpPr/>
          <p:nvPr/>
        </p:nvSpPr>
        <p:spPr>
          <a:xfrm>
            <a:off x="4834199" y="4461108"/>
            <a:ext cx="1613525" cy="3079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Conv2d</a:t>
            </a:r>
            <a:endParaRPr dirty="0"/>
          </a:p>
        </p:txBody>
      </p:sp>
      <p:sp>
        <p:nvSpPr>
          <p:cNvPr id="52" name="Google Shape;439;g10fc4ecbfb5_0_217"/>
          <p:cNvSpPr/>
          <p:nvPr/>
        </p:nvSpPr>
        <p:spPr>
          <a:xfrm>
            <a:off x="4834199" y="4819883"/>
            <a:ext cx="1613525" cy="3079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Sigmoid</a:t>
            </a:r>
            <a:endParaRPr dirty="0"/>
          </a:p>
        </p:txBody>
      </p:sp>
      <p:cxnSp>
        <p:nvCxnSpPr>
          <p:cNvPr id="21" name="직선 화살표 연결선 20"/>
          <p:cNvCxnSpPr>
            <a:stCxn id="40" idx="2"/>
            <a:endCxn id="48" idx="0"/>
          </p:cNvCxnSpPr>
          <p:nvPr/>
        </p:nvCxnSpPr>
        <p:spPr>
          <a:xfrm>
            <a:off x="5589750" y="3185852"/>
            <a:ext cx="51213" cy="13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91057" y="3338629"/>
            <a:ext cx="2560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Global average Pooling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97912" y="2474888"/>
            <a:ext cx="70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1x1</a:t>
            </a:r>
            <a:endParaRPr lang="ko-KR" alt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Google Shape;434;g10fc4ecbfb5_0_217"/>
          <p:cNvSpPr/>
          <p:nvPr/>
        </p:nvSpPr>
        <p:spPr>
          <a:xfrm>
            <a:off x="8285088" y="1845644"/>
            <a:ext cx="703250" cy="61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FC</a:t>
            </a:r>
            <a:endParaRPr dirty="0"/>
          </a:p>
        </p:txBody>
      </p:sp>
      <p:cxnSp>
        <p:nvCxnSpPr>
          <p:cNvPr id="26" name="직선 화살표 연결선 25"/>
          <p:cNvCxnSpPr>
            <a:stCxn id="423" idx="2"/>
            <a:endCxn id="59" idx="0"/>
          </p:cNvCxnSpPr>
          <p:nvPr/>
        </p:nvCxnSpPr>
        <p:spPr>
          <a:xfrm>
            <a:off x="5977625" y="1384484"/>
            <a:ext cx="2659088" cy="46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09"/>
    </mc:Choice>
    <mc:Fallback xmlns="">
      <p:transition spd="slow" advTm="2870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Source Code</a:t>
            </a:r>
            <a:endParaRPr lang="ko-KR" altLang="en-US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51" y="2272735"/>
            <a:ext cx="4141418" cy="20672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2700" y="3209425"/>
            <a:ext cx="2489200" cy="879975"/>
          </a:xfrm>
          <a:prstGeom prst="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Source Code</a:t>
            </a:r>
            <a:endParaRPr lang="ko-KR" altLang="en-US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7654"/>
          <a:stretch/>
        </p:blipFill>
        <p:spPr>
          <a:xfrm>
            <a:off x="848880" y="1870527"/>
            <a:ext cx="3837420" cy="25871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5700" y="4030803"/>
            <a:ext cx="2933700" cy="414198"/>
          </a:xfrm>
          <a:prstGeom prst="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20" y="1870526"/>
            <a:ext cx="3787629" cy="2667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19699" y="1870526"/>
            <a:ext cx="3561049" cy="1748974"/>
          </a:xfrm>
          <a:prstGeom prst="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19698" y="3667015"/>
            <a:ext cx="3561049" cy="351088"/>
          </a:xfrm>
          <a:prstGeom prst="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19698" y="4047479"/>
            <a:ext cx="3561049" cy="143521"/>
          </a:xfrm>
          <a:prstGeom prst="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4763718" y="1318650"/>
            <a:ext cx="4064000" cy="3402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/>
              <a:t>Sec1. Introduction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 dirty="0"/>
              <a:t>Sec2. </a:t>
            </a:r>
            <a:r>
              <a:rPr lang="en-US" altLang="ko-KR" sz="1600" dirty="0" smtClean="0"/>
              <a:t>Related Work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 dirty="0" smtClean="0"/>
              <a:t>Sec3</a:t>
            </a:r>
            <a:r>
              <a:rPr lang="ko" sz="1600" dirty="0"/>
              <a:t>. </a:t>
            </a:r>
            <a:r>
              <a:rPr lang="en-US" altLang="ko" sz="1600" dirty="0" smtClean="0"/>
              <a:t>Compound Model Scaling</a:t>
            </a:r>
            <a:endParaRPr lang="en-US" altLang="ko-KR" sz="1600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 dirty="0" smtClean="0"/>
              <a:t>Sec4</a:t>
            </a:r>
            <a:r>
              <a:rPr lang="ko" sz="1600" dirty="0"/>
              <a:t>. </a:t>
            </a:r>
            <a:r>
              <a:rPr lang="en-US" altLang="ko" sz="1600" dirty="0" err="1" smtClean="0"/>
              <a:t>EfficientNet</a:t>
            </a:r>
            <a:r>
              <a:rPr lang="en-US" altLang="ko" sz="1600" dirty="0" smtClean="0"/>
              <a:t> Architecture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 dirty="0" smtClean="0"/>
              <a:t>Sec5.</a:t>
            </a:r>
            <a:r>
              <a:rPr lang="en-US" altLang="ko" sz="1600" dirty="0" smtClean="0"/>
              <a:t> </a:t>
            </a:r>
            <a:r>
              <a:rPr lang="en-US" altLang="ko-KR" sz="1600" dirty="0" smtClean="0"/>
              <a:t>Experiments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ko" altLang="ko-KR" sz="1600" dirty="0" smtClean="0"/>
              <a:t>Sec</a:t>
            </a:r>
            <a:r>
              <a:rPr lang="en-US" altLang="ko" sz="1600" dirty="0" smtClean="0"/>
              <a:t>6</a:t>
            </a:r>
            <a:r>
              <a:rPr lang="ko" altLang="ko-KR" sz="1600" dirty="0" smtClean="0"/>
              <a:t>.</a:t>
            </a:r>
            <a:r>
              <a:rPr lang="en-US" altLang="ko" sz="1600" dirty="0" smtClean="0"/>
              <a:t> Discussion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1600" dirty="0" smtClean="0"/>
              <a:t>Sec7. Conclusion</a:t>
            </a:r>
            <a:endParaRPr lang="en-US" altLang="ko-KR"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Source Code</a:t>
            </a:r>
            <a:endParaRPr lang="ko-KR" altLang="en-US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47" y="1815750"/>
            <a:ext cx="3508379" cy="1498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800" y="701524"/>
            <a:ext cx="4561324" cy="30068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251" y="3689274"/>
            <a:ext cx="3033725" cy="12725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47" y="3444581"/>
            <a:ext cx="3152463" cy="151719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29450" y="2056778"/>
            <a:ext cx="1595739" cy="1017348"/>
          </a:xfrm>
          <a:prstGeom prst="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51519" y="3811800"/>
            <a:ext cx="2436115" cy="821160"/>
          </a:xfrm>
          <a:prstGeom prst="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73800" y="2882536"/>
            <a:ext cx="4047253" cy="806737"/>
          </a:xfrm>
          <a:prstGeom prst="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02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Source Code</a:t>
            </a:r>
            <a:endParaRPr lang="ko-KR" altLang="en-US" dirty="0"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31" y="1717068"/>
            <a:ext cx="3634119" cy="33282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51" y="1853850"/>
            <a:ext cx="2785222" cy="2819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12241" y="4610100"/>
            <a:ext cx="88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.</a:t>
            </a:r>
          </a:p>
          <a:p>
            <a:r>
              <a:rPr lang="en-US" altLang="ko-KR" sz="1050" b="1" dirty="0" smtClean="0"/>
              <a:t>.</a:t>
            </a:r>
          </a:p>
          <a:p>
            <a:r>
              <a:rPr lang="en-US" altLang="ko-KR" sz="1050" b="1" dirty="0" smtClean="0"/>
              <a:t>.</a:t>
            </a:r>
          </a:p>
          <a:p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2981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94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Sec1. 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978075" y="1646700"/>
            <a:ext cx="208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Paragraph 01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76850" y="2031600"/>
            <a:ext cx="8172000" cy="108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300" dirty="0"/>
              <a:t>In previous work, it is common to </a:t>
            </a:r>
            <a:r>
              <a:rPr lang="en-US" altLang="ko" sz="1300" dirty="0" smtClean="0"/>
              <a:t>scale only </a:t>
            </a:r>
            <a:r>
              <a:rPr lang="en-US" altLang="ko" sz="1300" dirty="0"/>
              <a:t>one of the three dimensions – depth, width, and </a:t>
            </a:r>
            <a:r>
              <a:rPr lang="en-US" altLang="ko" sz="1300" dirty="0" smtClean="0"/>
              <a:t>image size.</a:t>
            </a:r>
          </a:p>
          <a:p>
            <a:pPr lvl="0" algn="ctr"/>
            <a:endParaRPr sz="1300" dirty="0" smtClean="0"/>
          </a:p>
          <a:p>
            <a:pPr lvl="0" algn="ctr"/>
            <a:r>
              <a:rPr lang="en-US" altLang="ko" sz="1300" dirty="0"/>
              <a:t>Though it is possible to scale two or three </a:t>
            </a:r>
            <a:r>
              <a:rPr lang="en-US" altLang="ko" sz="1300" dirty="0" smtClean="0"/>
              <a:t>dimensions arbitrarily</a:t>
            </a:r>
            <a:r>
              <a:rPr lang="en-US" altLang="ko" sz="1300" dirty="0"/>
              <a:t>, arbitrary scaling requires tedious </a:t>
            </a:r>
            <a:r>
              <a:rPr lang="en-US" altLang="ko" sz="1300" dirty="0" smtClean="0"/>
              <a:t>manual tuning and </a:t>
            </a:r>
            <a:r>
              <a:rPr lang="en-US" altLang="ko" sz="1300" dirty="0"/>
              <a:t>still often yields sub-optimal accuracy and efficiency.</a:t>
            </a:r>
            <a:endParaRPr sz="1300" dirty="0"/>
          </a:p>
        </p:txBody>
      </p:sp>
      <p:sp>
        <p:nvSpPr>
          <p:cNvPr id="124" name="Google Shape;124;p17"/>
          <p:cNvSpPr txBox="1"/>
          <p:nvPr/>
        </p:nvSpPr>
        <p:spPr>
          <a:xfrm>
            <a:off x="3978075" y="3109875"/>
            <a:ext cx="208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Paragraph 02</a:t>
            </a:r>
            <a:endParaRPr sz="13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76850" y="3492750"/>
            <a:ext cx="8172000" cy="120117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300" dirty="0" smtClean="0"/>
              <a:t>“Is </a:t>
            </a:r>
            <a:r>
              <a:rPr lang="en-US" sz="1300" dirty="0"/>
              <a:t>there a principled method to scale </a:t>
            </a:r>
            <a:r>
              <a:rPr lang="en-US" sz="1300" dirty="0" smtClean="0"/>
              <a:t>up </a:t>
            </a:r>
            <a:r>
              <a:rPr lang="en-US" sz="1300" dirty="0" err="1" smtClean="0"/>
              <a:t>ConvNets</a:t>
            </a:r>
            <a:r>
              <a:rPr lang="en-US" sz="1300" dirty="0" smtClean="0"/>
              <a:t> </a:t>
            </a:r>
            <a:r>
              <a:rPr lang="en-US" sz="1300" dirty="0"/>
              <a:t>that can achieve better accuracy and efficiency</a:t>
            </a:r>
            <a:r>
              <a:rPr lang="en-US" sz="1300" dirty="0" smtClean="0"/>
              <a:t>?”</a:t>
            </a:r>
          </a:p>
          <a:p>
            <a:pPr lvl="0" algn="ctr"/>
            <a:endParaRPr lang="en-US" sz="1300" dirty="0" smtClean="0"/>
          </a:p>
          <a:p>
            <a:pPr lvl="0" algn="ctr"/>
            <a:r>
              <a:rPr lang="en-US" sz="1300" dirty="0"/>
              <a:t>Our empirical study shows that it is critical to balance </a:t>
            </a:r>
            <a:r>
              <a:rPr lang="en-US" sz="1300" dirty="0" smtClean="0"/>
              <a:t>all dimensions </a:t>
            </a:r>
            <a:r>
              <a:rPr lang="en-US" sz="1300" dirty="0"/>
              <a:t>of network width/depth/resolution, and </a:t>
            </a:r>
            <a:r>
              <a:rPr lang="en-US" sz="1300" dirty="0" smtClean="0"/>
              <a:t>surprisingly such </a:t>
            </a:r>
            <a:r>
              <a:rPr lang="en-US" sz="1300" dirty="0"/>
              <a:t>balance can be achieved by simply scaling </a:t>
            </a:r>
            <a:r>
              <a:rPr lang="en-US" sz="1300" dirty="0" smtClean="0"/>
              <a:t>each of </a:t>
            </a:r>
            <a:r>
              <a:rPr lang="en-US" sz="1300" dirty="0"/>
              <a:t>them with constant ratio</a:t>
            </a:r>
            <a:r>
              <a:rPr lang="en-US" sz="1300" dirty="0" smtClean="0"/>
              <a:t>.</a:t>
            </a:r>
          </a:p>
          <a:p>
            <a:pPr lvl="0" algn="ctr"/>
            <a:r>
              <a:rPr lang="en-US" sz="1300" dirty="0" smtClean="0"/>
              <a:t>=&gt; </a:t>
            </a:r>
            <a:r>
              <a:rPr lang="en-US" sz="1300" b="1" dirty="0" smtClean="0"/>
              <a:t>Compound scaling method</a:t>
            </a:r>
            <a:r>
              <a:rPr lang="en-US" sz="1300" dirty="0" smtClean="0"/>
              <a:t>(not arbitrary scaling but uniformly scaling with a set of fixed scaling coefficients)</a:t>
            </a:r>
            <a:endParaRPr sz="1300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709786" y="3757808"/>
            <a:ext cx="0" cy="15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25" y="1951720"/>
            <a:ext cx="5702775" cy="2632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15" y="3268123"/>
            <a:ext cx="2775240" cy="1115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4535" y="2542784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Grid search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3" idx="0"/>
          </p:cNvCxnSpPr>
          <p:nvPr/>
        </p:nvCxnSpPr>
        <p:spPr>
          <a:xfrm>
            <a:off x="1859335" y="2843408"/>
            <a:ext cx="0" cy="42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916482" y="3863318"/>
            <a:ext cx="435022" cy="257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188527" y="1661406"/>
            <a:ext cx="208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Paragraph 03</a:t>
            </a:r>
            <a:endParaRPr sz="13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4734838" y="2046306"/>
            <a:ext cx="4004337" cy="116035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300" dirty="0" smtClean="0"/>
              <a:t>Intuitively</a:t>
            </a:r>
            <a:r>
              <a:rPr lang="en-US" sz="1300" dirty="0"/>
              <a:t>, the compound scaling method makes sense </a:t>
            </a:r>
            <a:r>
              <a:rPr lang="en-US" sz="1300" dirty="0" smtClean="0"/>
              <a:t>because if </a:t>
            </a:r>
            <a:r>
              <a:rPr lang="en-US" sz="1300" dirty="0"/>
              <a:t>the input image is bigger, then the network </a:t>
            </a:r>
            <a:r>
              <a:rPr lang="en-US" sz="1300" dirty="0" smtClean="0"/>
              <a:t>needs more </a:t>
            </a:r>
            <a:r>
              <a:rPr lang="en-US" sz="1300" dirty="0"/>
              <a:t>layers to increase the receptive field and more </a:t>
            </a:r>
            <a:r>
              <a:rPr lang="en-US" sz="1300" dirty="0" smtClean="0"/>
              <a:t>channels to </a:t>
            </a:r>
            <a:r>
              <a:rPr lang="en-US" sz="1300" dirty="0"/>
              <a:t>capture more fine-grained patterns on the bigger image.</a:t>
            </a:r>
            <a:endParaRPr sz="1300" dirty="0"/>
          </a:p>
        </p:txBody>
      </p:sp>
      <p:sp>
        <p:nvSpPr>
          <p:cNvPr id="6" name="Google Shape;125;p17"/>
          <p:cNvSpPr txBox="1"/>
          <p:nvPr/>
        </p:nvSpPr>
        <p:spPr>
          <a:xfrm>
            <a:off x="6188527" y="3190728"/>
            <a:ext cx="208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Paragraph </a:t>
            </a:r>
            <a:r>
              <a:rPr lang="ko" sz="13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US" altLang="ko" sz="13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3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27;p17"/>
          <p:cNvSpPr/>
          <p:nvPr/>
        </p:nvSpPr>
        <p:spPr>
          <a:xfrm>
            <a:off x="4734838" y="3575628"/>
            <a:ext cx="4004337" cy="145004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300" dirty="0"/>
              <a:t>Notably, the effectiveness </a:t>
            </a:r>
            <a:r>
              <a:rPr lang="en-US" sz="1300" dirty="0" smtClean="0"/>
              <a:t>of model </a:t>
            </a:r>
            <a:r>
              <a:rPr lang="en-US" sz="1300" dirty="0"/>
              <a:t>scaling heavily depends on the baseline network; </a:t>
            </a:r>
            <a:endParaRPr lang="en-US" sz="1300" dirty="0" smtClean="0"/>
          </a:p>
          <a:p>
            <a:pPr lvl="0" algn="ctr"/>
            <a:r>
              <a:rPr lang="en-US" sz="1300" dirty="0" smtClean="0"/>
              <a:t>To go </a:t>
            </a:r>
            <a:r>
              <a:rPr lang="en-US" sz="1300" dirty="0"/>
              <a:t>even further, we use neural architecture search </a:t>
            </a:r>
            <a:r>
              <a:rPr lang="en-US" sz="1300" dirty="0" smtClean="0"/>
              <a:t>to </a:t>
            </a:r>
            <a:r>
              <a:rPr lang="en-US" sz="1300" dirty="0"/>
              <a:t>develop a new </a:t>
            </a:r>
            <a:r>
              <a:rPr lang="en-US" sz="1300" dirty="0" smtClean="0"/>
              <a:t>baseline network</a:t>
            </a:r>
            <a:r>
              <a:rPr lang="en-US" sz="1300" dirty="0"/>
              <a:t>, and scale it up to obtain a family of models, </a:t>
            </a:r>
            <a:r>
              <a:rPr lang="en-US" sz="1300" dirty="0" smtClean="0"/>
              <a:t>called </a:t>
            </a:r>
            <a:r>
              <a:rPr lang="en-US" sz="1300" dirty="0" err="1" smtClean="0"/>
              <a:t>EfficientNets</a:t>
            </a:r>
            <a:r>
              <a:rPr lang="en-US" sz="1300" dirty="0"/>
              <a:t>.</a:t>
            </a:r>
            <a:endParaRPr sz="1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853850"/>
            <a:ext cx="3063315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spcBef>
                <a:spcPts val="1200"/>
              </a:spcBef>
            </a:pPr>
            <a:r>
              <a:rPr lang="ko" altLang="ko-KR" sz="3200" dirty="0" smtClean="0"/>
              <a:t>Sec</a:t>
            </a:r>
            <a:r>
              <a:rPr lang="en-US" altLang="ko" sz="3200" dirty="0" smtClean="0"/>
              <a:t>3</a:t>
            </a:r>
            <a:r>
              <a:rPr lang="ko" altLang="ko-KR" sz="3200" dirty="0" smtClean="0"/>
              <a:t>.</a:t>
            </a:r>
            <a:r>
              <a:rPr lang="en-US" altLang="ko" sz="3200" dirty="0" smtClean="0"/>
              <a:t> Compound </a:t>
            </a:r>
            <a:r>
              <a:rPr lang="en-US" altLang="ko" sz="3200" dirty="0"/>
              <a:t>Model Scaling</a:t>
            </a:r>
            <a:endParaRPr lang="en-US" altLang="ko-KR" sz="3200" dirty="0"/>
          </a:p>
        </p:txBody>
      </p:sp>
      <p:sp>
        <p:nvSpPr>
          <p:cNvPr id="3" name="Google Shape;196;p25"/>
          <p:cNvSpPr txBox="1"/>
          <p:nvPr/>
        </p:nvSpPr>
        <p:spPr>
          <a:xfrm>
            <a:off x="976953" y="2156184"/>
            <a:ext cx="5725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Sec 3-1. </a:t>
            </a:r>
            <a:r>
              <a:rPr lang="en-US" altLang="ko" dirty="0" smtClean="0">
                <a:latin typeface="Lato"/>
                <a:ea typeface="Lato"/>
                <a:cs typeface="Lato"/>
                <a:sym typeface="Lato"/>
              </a:rPr>
              <a:t>Problem Formulation</a:t>
            </a:r>
          </a:p>
          <a:p>
            <a:pPr lvl="0"/>
            <a:r>
              <a:rPr lang="ko" altLang="ko-KR" dirty="0">
                <a:latin typeface="Lato"/>
                <a:ea typeface="Lato"/>
                <a:cs typeface="Lato"/>
                <a:sym typeface="Lato"/>
              </a:rPr>
              <a:t>Sec </a:t>
            </a:r>
            <a:r>
              <a:rPr lang="ko" altLang="ko-KR" dirty="0" smtClean="0">
                <a:latin typeface="Lato"/>
                <a:ea typeface="Lato"/>
                <a:cs typeface="Lato"/>
                <a:sym typeface="Lato"/>
              </a:rPr>
              <a:t>3-</a:t>
            </a:r>
            <a:r>
              <a:rPr lang="en-US" altLang="ko" dirty="0" smtClean="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" altLang="ko-KR" dirty="0" smtClean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altLang="ko" dirty="0" smtClean="0">
                <a:latin typeface="Lato"/>
                <a:ea typeface="Lato"/>
                <a:cs typeface="Lato"/>
                <a:sym typeface="Lato"/>
              </a:rPr>
              <a:t> Scaling Dimensions</a:t>
            </a:r>
          </a:p>
          <a:p>
            <a:pPr lvl="0"/>
            <a:r>
              <a:rPr lang="ko" altLang="ko-KR" dirty="0">
                <a:latin typeface="Lato"/>
                <a:ea typeface="Lato"/>
                <a:cs typeface="Lato"/>
                <a:sym typeface="Lato"/>
              </a:rPr>
              <a:t>Sec </a:t>
            </a:r>
            <a:r>
              <a:rPr lang="ko" altLang="ko-KR" dirty="0" smtClean="0">
                <a:latin typeface="Lato"/>
                <a:ea typeface="Lato"/>
                <a:cs typeface="Lato"/>
                <a:sym typeface="Lato"/>
              </a:rPr>
              <a:t>3-</a:t>
            </a:r>
            <a:r>
              <a:rPr lang="en-US" altLang="ko" dirty="0" smtClean="0">
                <a:latin typeface="Lato"/>
                <a:ea typeface="Lato"/>
                <a:cs typeface="Lato"/>
                <a:sym typeface="Lato"/>
              </a:rPr>
              <a:t>3. Compound Scaling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 Formulation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82" y="3369501"/>
            <a:ext cx="3542456" cy="577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" b="15249"/>
          <a:stretch/>
        </p:blipFill>
        <p:spPr>
          <a:xfrm>
            <a:off x="4659682" y="2203992"/>
            <a:ext cx="3381427" cy="20469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99625" y="2607035"/>
            <a:ext cx="1" cy="53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62848" y="2660059"/>
            <a:ext cx="134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Yi </a:t>
            </a:r>
            <a:r>
              <a:rPr lang="en-US" altLang="ko-KR" sz="1800" b="1" dirty="0" smtClean="0">
                <a:latin typeface="+mj-ea"/>
                <a:ea typeface="+mj-ea"/>
              </a:rPr>
              <a:t>= Fi(Xi)</a:t>
            </a:r>
            <a:endParaRPr lang="ko-KR" altLang="en-US" sz="1800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1065" y="1974573"/>
            <a:ext cx="192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ConvNet</a:t>
            </a:r>
            <a:r>
              <a:rPr lang="en-US" altLang="ko-KR" dirty="0" smtClean="0"/>
              <a:t> Layer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9450" y="3369501"/>
            <a:ext cx="30062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Yi: output tensor</a:t>
            </a:r>
          </a:p>
          <a:p>
            <a:r>
              <a:rPr lang="en-US" altLang="ko-KR" dirty="0" smtClean="0"/>
              <a:t>Xi: input tensor</a:t>
            </a:r>
          </a:p>
          <a:p>
            <a:r>
              <a:rPr lang="en-US" altLang="ko-KR" dirty="0" smtClean="0"/>
              <a:t>Fi: operator</a:t>
            </a:r>
          </a:p>
          <a:p>
            <a:r>
              <a:rPr lang="en-US" altLang="ko-KR" dirty="0" smtClean="0"/>
              <a:t>With tensor shape &lt;Hi , Wi, Ci&gt;</a:t>
            </a:r>
          </a:p>
          <a:p>
            <a:endParaRPr lang="en-US" altLang="ko-KR" dirty="0"/>
          </a:p>
          <a:p>
            <a:r>
              <a:rPr lang="en-US" altLang="ko-KR" dirty="0" smtClean="0"/>
              <a:t>Hi, Wi -&gt; spatial dimension</a:t>
            </a:r>
          </a:p>
          <a:p>
            <a:r>
              <a:rPr lang="en-US" altLang="ko-KR" dirty="0" smtClean="0"/>
              <a:t>Ci -&gt; channel dimension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4418747" y="1853850"/>
            <a:ext cx="0" cy="2893514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8099" y="1797041"/>
            <a:ext cx="255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ConvNet</a:t>
            </a:r>
            <a:r>
              <a:rPr lang="en-US" altLang="ko-KR" dirty="0" smtClean="0"/>
              <a:t>  </a:t>
            </a:r>
            <a:r>
              <a:rPr lang="en-US" altLang="ko-KR" sz="1100" dirty="0" smtClean="0"/>
              <a:t>Composed layer</a:t>
            </a:r>
            <a:endParaRPr lang="ko-KR" altLang="en-US" sz="11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048" y="4208919"/>
            <a:ext cx="371527" cy="33342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672" y="4261314"/>
            <a:ext cx="2886478" cy="22863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6413" y="4558940"/>
            <a:ext cx="971686" cy="2572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099" y="4561278"/>
            <a:ext cx="2781688" cy="20005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799" y="4541879"/>
            <a:ext cx="16194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1228</Words>
  <Application>Microsoft Office PowerPoint</Application>
  <PresentationFormat>화면 슬라이드 쇼(16:9)</PresentationFormat>
  <Paragraphs>168</Paragraphs>
  <Slides>32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Fira Sans Condensed</vt:lpstr>
      <vt:lpstr>Lato</vt:lpstr>
      <vt:lpstr>Raleway</vt:lpstr>
      <vt:lpstr>맑은 고딕</vt:lpstr>
      <vt:lpstr>Arial</vt:lpstr>
      <vt:lpstr>Streamline</vt:lpstr>
      <vt:lpstr>EfficientNet: Rethinking Model Scaling for Convolutional Neural Networks</vt:lpstr>
      <vt:lpstr>Abstract</vt:lpstr>
      <vt:lpstr>Contents</vt:lpstr>
      <vt:lpstr>Sec1. Introduction</vt:lpstr>
      <vt:lpstr>Introduction</vt:lpstr>
      <vt:lpstr>Introduction</vt:lpstr>
      <vt:lpstr>Introduction</vt:lpstr>
      <vt:lpstr>Sec3. Compound Model Scaling</vt:lpstr>
      <vt:lpstr>Problem Formulation</vt:lpstr>
      <vt:lpstr>Problem Formulation</vt:lpstr>
      <vt:lpstr>Scaling Dimensions</vt:lpstr>
      <vt:lpstr>Compound Scaling</vt:lpstr>
      <vt:lpstr>Compound Scaling</vt:lpstr>
      <vt:lpstr>Sec4. EfficientNet Architecture </vt:lpstr>
      <vt:lpstr>EfficientNet Architecture</vt:lpstr>
      <vt:lpstr>EfficientNet Architecture</vt:lpstr>
      <vt:lpstr>Sec5. Experiments </vt:lpstr>
      <vt:lpstr>Scaling Up MobileNets and ResNets </vt:lpstr>
      <vt:lpstr>ImageNet Results for EfficientNet</vt:lpstr>
      <vt:lpstr>Transfer Learning Results for EfficientNet </vt:lpstr>
      <vt:lpstr>Sec6. Discussion </vt:lpstr>
      <vt:lpstr>Discussion</vt:lpstr>
      <vt:lpstr>Sec7. Conclusion </vt:lpstr>
      <vt:lpstr>Conclusion</vt:lpstr>
      <vt:lpstr>Source Code </vt:lpstr>
      <vt:lpstr>Source Code</vt:lpstr>
      <vt:lpstr>Source Code</vt:lpstr>
      <vt:lpstr>Source Code</vt:lpstr>
      <vt:lpstr>Source Code</vt:lpstr>
      <vt:lpstr>Source Code</vt:lpstr>
      <vt:lpstr>Source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Deep Video Denoising</dc:title>
  <cp:lastModifiedBy>Windows 사용자</cp:lastModifiedBy>
  <cp:revision>63</cp:revision>
  <dcterms:modified xsi:type="dcterms:W3CDTF">2022-03-29T08:16:53Z</dcterms:modified>
</cp:coreProperties>
</file>