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88" r:id="rId3"/>
    <p:sldId id="258" r:id="rId4"/>
    <p:sldId id="259" r:id="rId5"/>
    <p:sldId id="285" r:id="rId6"/>
    <p:sldId id="260" r:id="rId7"/>
    <p:sldId id="268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22" r:id="rId16"/>
    <p:sldId id="272" r:id="rId17"/>
    <p:sldId id="281" r:id="rId18"/>
    <p:sldId id="313" r:id="rId19"/>
    <p:sldId id="314" r:id="rId20"/>
    <p:sldId id="315" r:id="rId21"/>
    <p:sldId id="287" r:id="rId22"/>
    <p:sldId id="297" r:id="rId23"/>
    <p:sldId id="286" r:id="rId24"/>
    <p:sldId id="300" r:id="rId25"/>
    <p:sldId id="302" r:id="rId26"/>
    <p:sldId id="316" r:id="rId27"/>
    <p:sldId id="317" r:id="rId28"/>
    <p:sldId id="321" r:id="rId29"/>
    <p:sldId id="318" r:id="rId30"/>
    <p:sldId id="319" r:id="rId31"/>
    <p:sldId id="320" r:id="rId32"/>
    <p:sldId id="299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7" autoAdjust="0"/>
    <p:restoredTop sz="62660" autoAdjust="0"/>
  </p:normalViewPr>
  <p:slideViewPr>
    <p:cSldViewPr snapToGrid="0">
      <p:cViewPr varScale="1">
        <p:scale>
          <a:sx n="75" d="100"/>
          <a:sy n="75" d="100"/>
        </p:scale>
        <p:origin x="66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j=0</a:t>
            </a:r>
            <a:r>
              <a:rPr lang="ko-KR" altLang="en-US" dirty="0" err="1" smtClean="0"/>
              <a:t>일때는</a:t>
            </a:r>
            <a:r>
              <a:rPr lang="ko-KR" altLang="en-US" dirty="0" smtClean="0"/>
              <a:t> 이전 계층의 노드를 </a:t>
            </a:r>
            <a:r>
              <a:rPr lang="en-US" altLang="ko-KR" dirty="0" smtClean="0"/>
              <a:t>convolution down sampling</a:t>
            </a:r>
            <a:r>
              <a:rPr lang="ko-KR" altLang="en-US" dirty="0" smtClean="0"/>
              <a:t>한 결과를 얻어낸다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683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X</a:t>
            </a:r>
            <a:r>
              <a:rPr lang="ko-KR" altLang="en-US" dirty="0" smtClean="0"/>
              <a:t>노드 </a:t>
            </a:r>
            <a:r>
              <a:rPr lang="en-US" altLang="ko-KR" dirty="0" smtClean="0"/>
              <a:t>I, 0</a:t>
            </a:r>
            <a:r>
              <a:rPr lang="ko-KR" altLang="en-US" dirty="0" smtClean="0"/>
              <a:t> 인풋과 </a:t>
            </a:r>
            <a:r>
              <a:rPr lang="en-US" altLang="ko-KR" dirty="0" smtClean="0"/>
              <a:t>x(i+1,0)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업샘플링한</a:t>
            </a:r>
            <a:r>
              <a:rPr lang="ko-KR" altLang="en-US" dirty="0" smtClean="0"/>
              <a:t> 노드 총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concat</a:t>
            </a:r>
            <a:r>
              <a:rPr lang="ko-KR" altLang="en-US" dirty="0" smtClean="0"/>
              <a:t>해주고</a:t>
            </a:r>
            <a:r>
              <a:rPr lang="en-US" altLang="ko-KR" dirty="0" smtClean="0"/>
              <a:t>, convolution </a:t>
            </a:r>
            <a:r>
              <a:rPr lang="ko-KR" altLang="en-US" dirty="0" smtClean="0"/>
              <a:t>한 결과가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025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X</a:t>
            </a:r>
            <a:r>
              <a:rPr lang="ko-KR" altLang="en-US" dirty="0" smtClean="0"/>
              <a:t>노드 </a:t>
            </a:r>
            <a:r>
              <a:rPr lang="en-US" altLang="ko-KR" dirty="0" smtClean="0"/>
              <a:t>I, K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j-1</a:t>
            </a:r>
            <a:r>
              <a:rPr lang="ko-KR" altLang="en-US" dirty="0" smtClean="0"/>
              <a:t>의 인풋과 </a:t>
            </a:r>
            <a:r>
              <a:rPr lang="en-US" altLang="ko-KR" dirty="0" smtClean="0"/>
              <a:t>x(i+1,j-1)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업샘플링한</a:t>
            </a:r>
            <a:r>
              <a:rPr lang="ko-KR" altLang="en-US" dirty="0" smtClean="0"/>
              <a:t> 노드 총 </a:t>
            </a:r>
            <a:r>
              <a:rPr lang="en-US" altLang="ko-KR" dirty="0" smtClean="0"/>
              <a:t>j+1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concat</a:t>
            </a:r>
            <a:r>
              <a:rPr lang="ko-KR" altLang="en-US" dirty="0" smtClean="0"/>
              <a:t>해주고</a:t>
            </a:r>
            <a:r>
              <a:rPr lang="en-US" altLang="ko-KR" dirty="0" smtClean="0"/>
              <a:t>, convolution </a:t>
            </a:r>
            <a:r>
              <a:rPr lang="ko-KR" altLang="en-US" dirty="0" smtClean="0"/>
              <a:t>한 결과가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875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U-net++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에서는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deep supervision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사용하여 모델이</a:t>
            </a:r>
            <a:r>
              <a:rPr lang="ko-KR" alt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두 가지 </a:t>
            </a:r>
            <a:r>
              <a:rPr lang="en-US" altLang="ko-K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mode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 작동할 수 있도록 함</a:t>
            </a:r>
          </a:p>
          <a:p>
            <a:r>
              <a:rPr lang="ko-KR" altLang="en-US" dirty="0" smtClean="0"/>
              <a:t>모든 </a:t>
            </a:r>
            <a:r>
              <a:rPr lang="en-US" altLang="ko-KR" dirty="0" smtClean="0"/>
              <a:t>segmentation branch</a:t>
            </a:r>
            <a:r>
              <a:rPr lang="ko-KR" altLang="en-US" dirty="0" smtClean="0"/>
              <a:t>의 출력을 평균하는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accurate</a:t>
            </a:r>
            <a:r>
              <a:rPr lang="ko-KR" altLang="en-US" dirty="0" smtClean="0"/>
              <a:t> 모드</a:t>
            </a:r>
          </a:p>
          <a:p>
            <a:r>
              <a:rPr lang="ko-KR" altLang="en-US" dirty="0" smtClean="0"/>
              <a:t>최종 </a:t>
            </a:r>
            <a:r>
              <a:rPr lang="en-US" altLang="ko-KR" dirty="0" smtClean="0"/>
              <a:t>segmentation map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분기 중 하나만 선택되는 </a:t>
            </a:r>
            <a:r>
              <a:rPr lang="en-US" altLang="ko-KR" dirty="0" smtClean="0"/>
              <a:t>fast</a:t>
            </a:r>
            <a:r>
              <a:rPr lang="ko-KR" altLang="en-US" dirty="0" smtClean="0"/>
              <a:t> 모드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모드의 선택은 모델 </a:t>
            </a:r>
            <a:r>
              <a:rPr lang="en-US" altLang="ko-KR" dirty="0" smtClean="0"/>
              <a:t>pruning</a:t>
            </a:r>
            <a:r>
              <a:rPr lang="ko-KR" altLang="en-US" dirty="0" smtClean="0"/>
              <a:t> 및 </a:t>
            </a:r>
            <a:r>
              <a:rPr lang="en-US" altLang="ko-KR" dirty="0" smtClean="0"/>
              <a:t>speed gain</a:t>
            </a:r>
            <a:r>
              <a:rPr lang="ko-KR" altLang="en-US" dirty="0" smtClean="0"/>
              <a:t>의 범위를 결정합니다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=&gt; L1 -&gt; </a:t>
            </a:r>
          </a:p>
        </p:txBody>
      </p:sp>
    </p:spTree>
    <p:extLst>
      <p:ext uri="{BB962C8B-B14F-4D97-AF65-F5344CB8AC3E}">
        <p14:creationId xmlns:p14="http://schemas.microsoft.com/office/powerpoint/2010/main" val="4232717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Deep Supervision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은 여러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Semantic Level(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위 구조에서는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개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은 각각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Feature map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생성하여 정보를 가지고 있습니다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따라서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4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개의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시맨틱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정보를 모두 이용하여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평균내어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결과를 예측하였습니다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30905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b="1" dirty="0" err="1"/>
              <a:t>스킵</a:t>
            </a:r>
            <a:r>
              <a:rPr lang="ko-KR" altLang="en-US" b="1" dirty="0"/>
              <a:t> 경로에 </a:t>
            </a:r>
            <a:r>
              <a:rPr lang="ko-KR" altLang="en-US" b="1" dirty="0" err="1"/>
              <a:t>컨볼루션</a:t>
            </a:r>
            <a:r>
              <a:rPr lang="ko-KR" altLang="en-US" b="1" dirty="0"/>
              <a:t> 레이어가 있습니다</a:t>
            </a:r>
            <a:r>
              <a:rPr lang="en-US" altLang="ko-KR" b="1" dirty="0"/>
              <a:t>.</a:t>
            </a:r>
            <a:r>
              <a:rPr lang="ko-KR" altLang="en-US" dirty="0"/>
              <a:t> 이는 인코더 및 </a:t>
            </a:r>
            <a:r>
              <a:rPr lang="ko-KR" altLang="en-US" dirty="0" err="1"/>
              <a:t>디코더</a:t>
            </a:r>
            <a:r>
              <a:rPr lang="ko-KR" altLang="en-US" dirty="0"/>
              <a:t> 특성 맵 사이의 </a:t>
            </a:r>
            <a:r>
              <a:rPr lang="ko-KR" altLang="en-US" dirty="0" err="1"/>
              <a:t>시맨틱</a:t>
            </a:r>
            <a:r>
              <a:rPr lang="ko-KR" altLang="en-US" dirty="0"/>
              <a:t> 갭을 연결합니다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1" dirty="0" err="1"/>
              <a:t>스킵</a:t>
            </a:r>
            <a:r>
              <a:rPr lang="ko-KR" altLang="en-US" b="1" dirty="0"/>
              <a:t> 경로에 </a:t>
            </a:r>
            <a:r>
              <a:rPr lang="en-US" altLang="ko-KR" b="1" dirty="0"/>
              <a:t>Dense </a:t>
            </a:r>
            <a:r>
              <a:rPr lang="ko-KR" altLang="en-US" b="1" dirty="0" err="1"/>
              <a:t>스킵</a:t>
            </a:r>
            <a:r>
              <a:rPr lang="ko-KR" altLang="en-US" b="1" dirty="0"/>
              <a:t> 연결이 있습니다</a:t>
            </a:r>
            <a:r>
              <a:rPr lang="en-US" altLang="ko-KR" b="1" dirty="0"/>
              <a:t>.</a:t>
            </a:r>
            <a:r>
              <a:rPr lang="ko-KR" altLang="en-US" dirty="0"/>
              <a:t> 이는 </a:t>
            </a:r>
            <a:r>
              <a:rPr lang="ko-KR" altLang="en-US" dirty="0" err="1"/>
              <a:t>그라디언트</a:t>
            </a:r>
            <a:r>
              <a:rPr lang="ko-KR" altLang="en-US" dirty="0"/>
              <a:t> 흐름을 향상시킵니다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**</a:t>
            </a:r>
            <a:r>
              <a:rPr lang="ko-KR" altLang="en-US" dirty="0"/>
              <a:t>모델 </a:t>
            </a:r>
            <a:r>
              <a:rPr lang="en-US" altLang="ko-KR" dirty="0"/>
              <a:t>pruning</a:t>
            </a:r>
            <a:r>
              <a:rPr lang="ko-KR" altLang="en-US" dirty="0"/>
              <a:t>을 가능하게 하는</a:t>
            </a:r>
            <a:r>
              <a:rPr lang="en-US" altLang="ko-KR" dirty="0"/>
              <a:t>, </a:t>
            </a:r>
            <a:r>
              <a:rPr lang="ko-KR" altLang="en-US" dirty="0"/>
              <a:t>딥 슈퍼비전</a:t>
            </a:r>
            <a:r>
              <a:rPr lang="en-US" altLang="ko-KR" dirty="0"/>
              <a:t>(deep supervision)**</a:t>
            </a:r>
            <a:r>
              <a:rPr lang="ko-KR" altLang="en-US" dirty="0"/>
              <a:t>이 있고</a:t>
            </a:r>
            <a:r>
              <a:rPr lang="en-US" altLang="ko-KR" dirty="0"/>
              <a:t>, </a:t>
            </a:r>
            <a:r>
              <a:rPr lang="ko-KR" altLang="en-US" dirty="0"/>
              <a:t>성능을 향상시키거나</a:t>
            </a:r>
            <a:r>
              <a:rPr lang="en-US" altLang="ko-KR" dirty="0"/>
              <a:t>, </a:t>
            </a:r>
            <a:r>
              <a:rPr lang="ko-KR" altLang="en-US" dirty="0"/>
              <a:t>최악의 경우 손실 레이어 하나만 사용하는 것과 </a:t>
            </a:r>
            <a:r>
              <a:rPr lang="ko-KR" altLang="en-US" dirty="0" err="1"/>
              <a:t>비교할만한</a:t>
            </a:r>
            <a:r>
              <a:rPr lang="ko-KR" altLang="en-US" dirty="0"/>
              <a:t> 성능을 달성합니다</a:t>
            </a:r>
            <a:r>
              <a:rPr lang="en-US" altLang="ko-KR" dirty="0"/>
              <a:t>.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6933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af6d55ae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af6d55ae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Table 1-&gt; </a:t>
            </a:r>
            <a:r>
              <a:rPr lang="ko-KR" altLang="en-US" dirty="0" smtClean="0"/>
              <a:t>다양한 </a:t>
            </a:r>
            <a:r>
              <a:rPr lang="en-US" altLang="ko-KR" dirty="0" smtClean="0"/>
              <a:t>dataset </a:t>
            </a:r>
            <a:r>
              <a:rPr lang="ko-KR" altLang="en-US" dirty="0" smtClean="0"/>
              <a:t>사용</a:t>
            </a:r>
            <a:r>
              <a:rPr lang="ko-KR" altLang="en-US" baseline="0" dirty="0" smtClean="0"/>
              <a:t> 해봄</a:t>
            </a:r>
            <a:endParaRPr lang="en-US" altLang="ko-KR" baseline="0" dirty="0" smtClean="0"/>
          </a:p>
          <a:p>
            <a:r>
              <a:rPr lang="en-US" altLang="ko-KR" baseline="0" dirty="0" smtClean="0"/>
              <a:t>Table 2 -&gt; </a:t>
            </a:r>
            <a:r>
              <a:rPr lang="ko-KR" altLang="en-US" baseline="0" dirty="0" smtClean="0"/>
              <a:t>비교를 위해 </a:t>
            </a:r>
            <a:r>
              <a:rPr lang="en-US" altLang="ko-KR" baseline="0" dirty="0" smtClean="0"/>
              <a:t>original </a:t>
            </a:r>
            <a:r>
              <a:rPr lang="en-US" altLang="ko-KR" baseline="0" dirty="0" err="1" smtClean="0"/>
              <a:t>unet</a:t>
            </a:r>
            <a:r>
              <a:rPr lang="en-US" altLang="ko-KR" baseline="0" dirty="0" smtClean="0"/>
              <a:t> wide </a:t>
            </a:r>
            <a:r>
              <a:rPr lang="en-US" altLang="ko-KR" baseline="0" dirty="0" err="1" smtClean="0"/>
              <a:t>unet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</a:t>
            </a:r>
            <a:endParaRPr lang="en-US" altLang="ko-KR" baseline="0" dirty="0" smtClean="0"/>
          </a:p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988343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ko-KR" baseline="0" dirty="0" smtClean="0"/>
              <a:t>U-net</a:t>
            </a:r>
            <a:r>
              <a:rPr lang="ko-KR" altLang="en-US" baseline="0" dirty="0" smtClean="0"/>
              <a:t>보다 </a:t>
            </a:r>
            <a:r>
              <a:rPr lang="en-US" altLang="ko-KR" baseline="0" dirty="0" smtClean="0"/>
              <a:t>wide </a:t>
            </a:r>
            <a:r>
              <a:rPr lang="en-US" altLang="ko-KR" baseline="0" dirty="0" err="1" smtClean="0"/>
              <a:t>unet</a:t>
            </a:r>
            <a:r>
              <a:rPr lang="ko-KR" altLang="en-US" baseline="0" dirty="0" smtClean="0"/>
              <a:t>이 성능이 좋음</a:t>
            </a:r>
            <a:r>
              <a:rPr lang="en-US" altLang="ko-KR" baseline="0" dirty="0" smtClean="0"/>
              <a:t>-&gt; Parameter</a:t>
            </a:r>
            <a:r>
              <a:rPr lang="ko-KR" altLang="en-US" baseline="0" dirty="0" smtClean="0"/>
              <a:t>가 많을 수록 성능 더 좋음</a:t>
            </a:r>
            <a:endParaRPr lang="en-US" altLang="ko-KR" baseline="0" dirty="0" smtClean="0"/>
          </a:p>
          <a:p>
            <a:pPr marL="158750" indent="0">
              <a:buNone/>
            </a:pPr>
            <a:r>
              <a:rPr lang="en-US" altLang="ko-KR" baseline="0" dirty="0" smtClean="0"/>
              <a:t>Without deep supervision</a:t>
            </a:r>
          </a:p>
          <a:p>
            <a:pPr marL="158750" indent="0">
              <a:buNone/>
            </a:pPr>
            <a:r>
              <a:rPr lang="en-US" altLang="ko-KR" baseline="0" dirty="0" smtClean="0"/>
              <a:t>With deep supervision</a:t>
            </a:r>
          </a:p>
          <a:p>
            <a:pPr marL="158750" indent="0">
              <a:buNone/>
            </a:pPr>
            <a:r>
              <a:rPr lang="en-US" altLang="ko-KR" baseline="0" dirty="0" smtClean="0"/>
              <a:t>Liver 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video frame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multi scale</a:t>
            </a:r>
            <a:r>
              <a:rPr lang="ko-KR" altLang="en-US" baseline="0" dirty="0" smtClean="0"/>
              <a:t>이기 때문에 </a:t>
            </a:r>
            <a:r>
              <a:rPr lang="en-US" altLang="ko-KR" baseline="0" dirty="0" smtClean="0"/>
              <a:t>segmentation branches(deep supervision) </a:t>
            </a:r>
            <a:r>
              <a:rPr lang="ko-KR" altLang="en-US" baseline="0" dirty="0" smtClean="0"/>
              <a:t>이 더 효과적으로 나타남</a:t>
            </a:r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612428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276738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77807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Pruning </a:t>
            </a:r>
          </a:p>
          <a:p>
            <a:r>
              <a:rPr lang="en-US" altLang="ko-KR" baseline="0" dirty="0" err="1" smtClean="0"/>
              <a:t>i</a:t>
            </a:r>
            <a:r>
              <a:rPr lang="en-US" altLang="ko-KR" baseline="0" dirty="0" smtClean="0"/>
              <a:t>-&gt; pruned at level </a:t>
            </a:r>
            <a:r>
              <a:rPr lang="en-US" altLang="ko-KR" baseline="0" dirty="0" err="1" smtClean="0"/>
              <a:t>i</a:t>
            </a:r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7219417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af6d55ae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af6d55ae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827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보다 정확한 의료 영상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segmentation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위해 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UNet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++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제안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 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unet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++ -&gt; re-designed skip pathways + deep supervision</a:t>
            </a:r>
          </a:p>
          <a:p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Re-designed skip pathways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=&gt; subnetwork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feature map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사이의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semantic gap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줄이는 것을 목표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ko-KR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optimazation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더 간단하게 함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58750" indent="0"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3045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af6d55ae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af6d55ae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4274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0a41423b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0a41423b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8367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0fc4ecbfb5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0fc4ecbfb5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56794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Img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mask resize</a:t>
            </a:r>
            <a:r>
              <a:rPr lang="ko-KR" altLang="en-US" dirty="0" smtClean="0"/>
              <a:t>해주고 폴더 만들어 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8598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6220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Vgg</a:t>
            </a:r>
            <a:r>
              <a:rPr lang="en-US" altLang="ko-KR" dirty="0" smtClean="0"/>
              <a:t> block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55111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Deep supervision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4774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af6d55ae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af6d55ae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Img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mask resize</a:t>
            </a:r>
            <a:r>
              <a:rPr lang="ko-KR" altLang="en-US" dirty="0" smtClean="0"/>
              <a:t>해주고 폴더 만들어 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04703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Img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mask resize</a:t>
            </a:r>
            <a:r>
              <a:rPr lang="ko-KR" altLang="en-US" dirty="0" smtClean="0"/>
              <a:t>해주고 폴더 만들어 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6115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af6d55ae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af6d55ae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af6d55ae2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af6d55ae2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595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af6d55ae2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af6d55ae2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af6d55ae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af6d55ae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1" dirty="0" smtClean="0"/>
              <a:t>Deep supervision(shown red)</a:t>
            </a:r>
          </a:p>
          <a:p>
            <a:pPr algn="l"/>
            <a:r>
              <a:rPr lang="en-US" altLang="ko-KR" b="1" dirty="0" smtClean="0"/>
              <a:t>+</a:t>
            </a:r>
          </a:p>
          <a:p>
            <a:pPr algn="l"/>
            <a:r>
              <a:rPr lang="en-US" altLang="ko-KR" b="1" dirty="0" smtClean="0"/>
              <a:t>Re-designed skip pathways(shown in green and blue)</a:t>
            </a:r>
            <a:endParaRPr lang="ko-KR" altLang="en-US" b="1" dirty="0" smtClean="0"/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800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altLang="ko-KR" b="1" dirty="0" smtClean="0"/>
              <a:t>Re-designed skip pathways(shown in green and blue)</a:t>
            </a:r>
            <a:endParaRPr lang="ko-KR" altLang="en-US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15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4uiiurz1/pytorch-nested-une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jp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990"/>
            </a:pPr>
            <a:r>
              <a:rPr lang="en-US" sz="2800" dirty="0" err="1"/>
              <a:t>UNet</a:t>
            </a:r>
            <a:r>
              <a:rPr lang="en-US" sz="2800" dirty="0"/>
              <a:t>++: A Nested U-Net Architecture</a:t>
            </a:r>
            <a:br>
              <a:rPr lang="en-US" sz="2800" dirty="0"/>
            </a:br>
            <a:r>
              <a:rPr lang="en-US" sz="2800" dirty="0"/>
              <a:t>for Medical Image Segmentation</a:t>
            </a:r>
            <a:endParaRPr sz="28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81427" y="274367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/>
            <a:r>
              <a:rPr lang="en-US" altLang="ko-KR" dirty="0" err="1"/>
              <a:t>Zongwei</a:t>
            </a:r>
            <a:r>
              <a:rPr lang="en-US" altLang="ko-KR" dirty="0"/>
              <a:t> </a:t>
            </a:r>
            <a:r>
              <a:rPr lang="en-US" altLang="ko-KR" dirty="0" smtClean="0"/>
              <a:t>Zhou</a:t>
            </a:r>
            <a:r>
              <a:rPr lang="ko" dirty="0" smtClean="0"/>
              <a:t>,</a:t>
            </a:r>
            <a:r>
              <a:rPr lang="en-US" altLang="ko" dirty="0" smtClean="0"/>
              <a:t> </a:t>
            </a:r>
            <a:r>
              <a:rPr lang="en-US" altLang="ko-KR" dirty="0" smtClean="0"/>
              <a:t>DLMIA</a:t>
            </a:r>
            <a:r>
              <a:rPr lang="ko" dirty="0" smtClean="0"/>
              <a:t>, 20</a:t>
            </a:r>
            <a:r>
              <a:rPr lang="en-US" altLang="ko-KR" dirty="0" smtClean="0"/>
              <a:t>18</a:t>
            </a:r>
            <a:endParaRPr dirty="0"/>
          </a:p>
        </p:txBody>
      </p:sp>
      <p:sp>
        <p:nvSpPr>
          <p:cNvPr id="88" name="Google Shape;88;p13"/>
          <p:cNvSpPr txBox="1"/>
          <p:nvPr/>
        </p:nvSpPr>
        <p:spPr>
          <a:xfrm>
            <a:off x="7067125" y="4341225"/>
            <a:ext cx="147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Saebom Lee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Re-designed skip pathways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35696" b="32894"/>
          <a:stretch/>
        </p:blipFill>
        <p:spPr>
          <a:xfrm>
            <a:off x="593526" y="2113201"/>
            <a:ext cx="3533631" cy="25714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265" y="2117454"/>
            <a:ext cx="4249821" cy="66281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425175" y="326764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nodes at level j = 0 receive only one input from the previous </a:t>
            </a:r>
            <a:r>
              <a:rPr lang="en-US" altLang="ko-KR" dirty="0" smtClean="0"/>
              <a:t>layer of </a:t>
            </a:r>
            <a:r>
              <a:rPr lang="en-US" altLang="ko-KR" dirty="0"/>
              <a:t>the encoder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 rot="2818284">
            <a:off x="409167" y="3095048"/>
            <a:ext cx="2559624" cy="607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12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Re-designed skip pathways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35696" b="32894"/>
          <a:stretch/>
        </p:blipFill>
        <p:spPr>
          <a:xfrm>
            <a:off x="593526" y="2113201"/>
            <a:ext cx="3533631" cy="25714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265" y="2117454"/>
            <a:ext cx="4249821" cy="66281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425175" y="326764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nodes at level j = 1 receive two inputs, both from the </a:t>
            </a:r>
            <a:r>
              <a:rPr lang="en-US" altLang="ko-KR" dirty="0" smtClean="0"/>
              <a:t>encoder sub-network </a:t>
            </a:r>
            <a:r>
              <a:rPr lang="en-US" altLang="ko-KR" dirty="0"/>
              <a:t>but at two consecutive levels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 rot="2818284">
            <a:off x="904983" y="2765341"/>
            <a:ext cx="2252540" cy="60780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634" y="3968443"/>
            <a:ext cx="2230491" cy="619581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1050605" y="2745448"/>
            <a:ext cx="629793" cy="625373"/>
          </a:xfrm>
          <a:prstGeom prst="ellipse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35708" y="2303086"/>
            <a:ext cx="629793" cy="625373"/>
          </a:xfrm>
          <a:prstGeom prst="ellipse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65501" y="2303086"/>
            <a:ext cx="636294" cy="625373"/>
          </a:xfrm>
          <a:prstGeom prst="roundRect">
            <a:avLst/>
          </a:prstGeom>
          <a:noFill/>
          <a:ln w="63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1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Re-designed skip pathways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35696" b="32894"/>
          <a:stretch/>
        </p:blipFill>
        <p:spPr>
          <a:xfrm>
            <a:off x="507029" y="2113201"/>
            <a:ext cx="3533631" cy="25714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265" y="2117454"/>
            <a:ext cx="4249821" cy="66281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907088" y="305813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nodes at level j &gt; 1 receive j +</a:t>
            </a:r>
            <a:r>
              <a:rPr lang="en-US" altLang="ko-KR" dirty="0" smtClean="0"/>
              <a:t>1 inputs</a:t>
            </a:r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rot="10800000">
            <a:off x="1779373" y="2415108"/>
            <a:ext cx="2063578" cy="1544399"/>
          </a:xfrm>
          <a:prstGeom prst="triangle">
            <a:avLst>
              <a:gd name="adj" fmla="val 494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8743" y="3620550"/>
            <a:ext cx="4447343" cy="133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Deep supervision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29450" y="2160992"/>
            <a:ext cx="779733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We propose to use deep supervision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UNet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++, enabling the model to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operate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 two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modes: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accurate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mode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wherein the outputs from all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segmentation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branches are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averaged</a:t>
            </a:r>
          </a:p>
          <a:p>
            <a:pPr marL="342900" indent="-342900">
              <a:buAutoNum type="arabicParenR"/>
            </a:pP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fast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mode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wherein the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final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segmentation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map is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selected from only one of the segmentation branches, the choice of which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determines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 extent of model pruning and speed gain.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90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Deep supervision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29450" y="2054131"/>
            <a:ext cx="81674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Owing to the nested skip pathways, </a:t>
            </a:r>
            <a:r>
              <a:rPr lang="en-US" altLang="ko-KR" dirty="0" err="1"/>
              <a:t>UNet</a:t>
            </a:r>
            <a:r>
              <a:rPr lang="en-US" altLang="ko-KR" dirty="0"/>
              <a:t>++ generates full resolution </a:t>
            </a:r>
            <a:r>
              <a:rPr lang="en-US" altLang="ko-KR" dirty="0" smtClean="0"/>
              <a:t>feature maps </a:t>
            </a:r>
            <a:r>
              <a:rPr lang="en-US" altLang="ko-KR" dirty="0"/>
              <a:t>at multiple semantic </a:t>
            </a:r>
            <a:r>
              <a:rPr lang="en-US" altLang="ko-KR" dirty="0" smtClean="0"/>
              <a:t>levels,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/>
              <a:t>We have added a combination of </a:t>
            </a:r>
            <a:r>
              <a:rPr lang="en-US" altLang="ko-KR" b="1" dirty="0">
                <a:solidFill>
                  <a:schemeClr val="bg2"/>
                </a:solidFill>
              </a:rPr>
              <a:t>binary cross-entropy </a:t>
            </a:r>
            <a:r>
              <a:rPr lang="en-US" altLang="ko-KR" dirty="0"/>
              <a:t>and </a:t>
            </a:r>
            <a:r>
              <a:rPr lang="en-US" altLang="ko-KR" b="1" dirty="0" smtClean="0"/>
              <a:t>dice coefficient </a:t>
            </a:r>
            <a:r>
              <a:rPr lang="en-US" altLang="ko-KR" dirty="0"/>
              <a:t>as the loss function to each of the above four semantic levels, </a:t>
            </a:r>
            <a:r>
              <a:rPr lang="en-US" altLang="ko-KR" dirty="0" smtClean="0"/>
              <a:t>which is </a:t>
            </a:r>
            <a:r>
              <a:rPr lang="en-US" altLang="ko-KR" dirty="0"/>
              <a:t>described as: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295" y="2315741"/>
            <a:ext cx="1713229" cy="2526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8492" y="3223682"/>
            <a:ext cx="5189329" cy="792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480" y="4391963"/>
            <a:ext cx="3280520" cy="7515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7609" y="4448750"/>
            <a:ext cx="2121978" cy="6562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091" y="3934699"/>
            <a:ext cx="231326" cy="3364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417" y="4020475"/>
            <a:ext cx="2283617" cy="21684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4091" y="4323093"/>
            <a:ext cx="253795" cy="30630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7886" y="4448751"/>
            <a:ext cx="1336773" cy="18064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42817" y="4448750"/>
            <a:ext cx="1457032" cy="17661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4091" y="4725708"/>
            <a:ext cx="1800633" cy="16251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69606" y="3989356"/>
            <a:ext cx="420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8439" y="4364182"/>
            <a:ext cx="420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244340" y="3878580"/>
            <a:ext cx="106680" cy="513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673194" y="3947263"/>
            <a:ext cx="2744956" cy="58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52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Unet</a:t>
            </a:r>
            <a:r>
              <a:rPr lang="en-US" altLang="ko-KR" dirty="0"/>
              <a:t>++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8148DE-FA85-4EE0-8C13-639132F36A34}"/>
              </a:ext>
            </a:extLst>
          </p:cNvPr>
          <p:cNvSpPr txBox="1"/>
          <p:nvPr/>
        </p:nvSpPr>
        <p:spPr>
          <a:xfrm>
            <a:off x="4572000" y="1627657"/>
            <a:ext cx="433808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In summary, as depicted in Fig. </a:t>
            </a:r>
            <a:r>
              <a:rPr lang="en-US" altLang="ko-KR" dirty="0" err="1"/>
              <a:t>1a</a:t>
            </a:r>
            <a:r>
              <a:rPr lang="en-US" altLang="ko-KR" dirty="0"/>
              <a:t>, </a:t>
            </a:r>
            <a:r>
              <a:rPr lang="en-US" altLang="ko-KR" dirty="0" err="1"/>
              <a:t>UNet</a:t>
            </a:r>
            <a:r>
              <a:rPr lang="en-US" altLang="ko-KR" dirty="0"/>
              <a:t>++ differs from the original U-Net in three ways:</a:t>
            </a:r>
          </a:p>
          <a:p>
            <a:endParaRPr lang="en-US" altLang="ko-KR" dirty="0"/>
          </a:p>
          <a:p>
            <a:r>
              <a:rPr lang="en-US" altLang="ko-KR" dirty="0"/>
              <a:t> 1) having convolution layers on skip pathways (shown in green), which bridges the semantic gap between encoder and decoder feature maps.</a:t>
            </a:r>
          </a:p>
          <a:p>
            <a:endParaRPr lang="en-US" altLang="ko-KR" dirty="0"/>
          </a:p>
          <a:p>
            <a:r>
              <a:rPr lang="en-US" altLang="ko-KR" dirty="0"/>
              <a:t>2) having dense skip connections on skip pathways (shown in blue), which improves gradient flow.</a:t>
            </a:r>
          </a:p>
          <a:p>
            <a:endParaRPr lang="en-US" altLang="ko-KR" dirty="0"/>
          </a:p>
          <a:p>
            <a:r>
              <a:rPr lang="en-US" altLang="ko-KR" dirty="0"/>
              <a:t>3) having deep supervision (shown in red) , which as will be shown in Section 4 enables model pruning and improves or in the worst case achieves comparable performance to using only one loss layer. 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479490A-E764-43AD-B9FC-35D8EC5C7F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696" b="32894"/>
          <a:stretch/>
        </p:blipFill>
        <p:spPr>
          <a:xfrm>
            <a:off x="729450" y="2003901"/>
            <a:ext cx="3533631" cy="257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80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82416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ko" altLang="ko-KR" sz="4400" dirty="0" smtClean="0"/>
              <a:t>Sec</a:t>
            </a:r>
            <a:r>
              <a:rPr lang="en-US" altLang="ko-KR" sz="4400" dirty="0" smtClean="0"/>
              <a:t>4</a:t>
            </a:r>
            <a:r>
              <a:rPr lang="ko" altLang="ko-KR" sz="4400" dirty="0" smtClean="0"/>
              <a:t>. </a:t>
            </a:r>
            <a:r>
              <a:rPr lang="en-US" altLang="ko-KR" sz="4400" dirty="0" smtClean="0"/>
              <a:t>Experiments</a:t>
            </a:r>
            <a:r>
              <a:rPr lang="en-US" altLang="ko-KR" sz="4400" dirty="0"/>
              <a:t/>
            </a:r>
            <a:br>
              <a:rPr lang="en-US" altLang="ko-KR" sz="4400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/>
              <a:t>Experiments</a:t>
            </a:r>
            <a:br>
              <a:rPr lang="en-US" altLang="ko-KR" sz="2800" dirty="0"/>
            </a:b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213" y="1948039"/>
            <a:ext cx="6767173" cy="28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1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/>
              <a:t>Experiments</a:t>
            </a:r>
            <a:br>
              <a:rPr lang="en-US" altLang="ko-KR" sz="2800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0" y="2195606"/>
            <a:ext cx="8155057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/>
              <a:t>Experiments</a:t>
            </a:r>
            <a:br>
              <a:rPr lang="en-US" altLang="ko-KR" sz="2800" dirty="0"/>
            </a:b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234" y="1853850"/>
            <a:ext cx="4013408" cy="312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3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 dirty="0"/>
              <a:t>Abstract</a:t>
            </a:r>
            <a:endParaRPr dirty="0"/>
          </a:p>
        </p:txBody>
      </p:sp>
      <p:sp>
        <p:nvSpPr>
          <p:cNvPr id="2" name="타원 1"/>
          <p:cNvSpPr/>
          <p:nvPr/>
        </p:nvSpPr>
        <p:spPr>
          <a:xfrm>
            <a:off x="3676237" y="2545692"/>
            <a:ext cx="2094368" cy="185278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/>
              <a:t>Unet</a:t>
            </a:r>
            <a:r>
              <a:rPr lang="en-US" altLang="ko-KR" sz="2400" b="1" dirty="0" smtClean="0"/>
              <a:t>++</a:t>
            </a:r>
            <a:endParaRPr lang="ko-KR" altLang="en-US" sz="2400" b="1" dirty="0"/>
          </a:p>
        </p:txBody>
      </p:sp>
      <p:sp>
        <p:nvSpPr>
          <p:cNvPr id="14" name="타원 13"/>
          <p:cNvSpPr/>
          <p:nvPr/>
        </p:nvSpPr>
        <p:spPr>
          <a:xfrm>
            <a:off x="5450359" y="2747247"/>
            <a:ext cx="1604625" cy="151122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ysClr val="windowText" lastClr="000000"/>
                </a:solidFill>
              </a:rPr>
              <a:t>Re-designed skip pathways</a:t>
            </a:r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248275" y="2749153"/>
            <a:ext cx="2932450" cy="13843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400"/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Aim at reducing the </a:t>
            </a:r>
            <a:r>
              <a:rPr lang="en-US" altLang="ko-KR" sz="1200" b="1" dirty="0" smtClean="0">
                <a:solidFill>
                  <a:srgbClr val="000000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semantic</a:t>
            </a:r>
            <a:r>
              <a:rPr lang="ko-KR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gap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between the feature maps of the encoder and decoder sub-networks.</a:t>
            </a:r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cxnSp>
        <p:nvCxnSpPr>
          <p:cNvPr id="5" name="직선 화살표 연결선 4"/>
          <p:cNvCxnSpPr>
            <a:stCxn id="3" idx="6"/>
            <a:endCxn id="2" idx="2"/>
          </p:cNvCxnSpPr>
          <p:nvPr/>
        </p:nvCxnSpPr>
        <p:spPr>
          <a:xfrm>
            <a:off x="3180725" y="3441303"/>
            <a:ext cx="495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80677" y="1849430"/>
            <a:ext cx="8006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 deeply-supervised encoder-decoder network where the encoder and decoder sub-networks are connected through </a:t>
            </a:r>
            <a:r>
              <a:rPr lang="en-US" altLang="ko-KR" b="1" dirty="0" smtClean="0"/>
              <a:t>a series of nested and dense skip pathways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14" idx="6"/>
            <a:endCxn id="10" idx="2"/>
          </p:cNvCxnSpPr>
          <p:nvPr/>
        </p:nvCxnSpPr>
        <p:spPr>
          <a:xfrm flipV="1">
            <a:off x="7054984" y="3502859"/>
            <a:ext cx="3079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7362931" y="2843923"/>
            <a:ext cx="1466175" cy="1317872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2"/>
                </a:solidFill>
              </a:rPr>
              <a:t>An average IOU gain of 3.9 point over U-Net</a:t>
            </a:r>
            <a:endParaRPr lang="ko-KR" altLang="en-US" sz="1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02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29"/>
    </mc:Choice>
    <mc:Fallback xmlns="">
      <p:transition spd="slow" advTm="23229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/>
              <a:t>Experiments</a:t>
            </a:r>
            <a:br>
              <a:rPr lang="en-US" altLang="ko-KR" sz="2800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218" y="1853851"/>
            <a:ext cx="5511414" cy="300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82416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ko" altLang="ko-KR" sz="4400" dirty="0" smtClean="0"/>
              <a:t>Sec</a:t>
            </a:r>
            <a:r>
              <a:rPr lang="en-US" altLang="ko-KR" sz="4400" dirty="0" smtClean="0"/>
              <a:t>5</a:t>
            </a:r>
            <a:r>
              <a:rPr lang="ko" altLang="ko-KR" sz="4400" dirty="0" smtClean="0"/>
              <a:t>.</a:t>
            </a:r>
            <a:r>
              <a:rPr lang="en-US" altLang="ko" sz="4400" dirty="0" smtClean="0"/>
              <a:t> </a:t>
            </a:r>
            <a:r>
              <a:rPr lang="en-US" altLang="ko-KR" sz="4400" dirty="0" smtClean="0"/>
              <a:t>Conclusion</a:t>
            </a:r>
            <a:r>
              <a:rPr lang="en-US" altLang="ko-KR" sz="4400" dirty="0"/>
              <a:t/>
            </a:r>
            <a:br>
              <a:rPr lang="en-US" altLang="ko-KR" sz="4400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600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lt"/>
              </a:rPr>
              <a:t>Conclusion</a:t>
            </a:r>
            <a:endParaRPr lang="ko-KR" altLang="en-US" dirty="0">
              <a:latin typeface="+mj-lt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9450" y="2003718"/>
            <a:ext cx="8025930" cy="290191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To address the need for more accurate medical image segmentation, we proposed </a:t>
            </a:r>
            <a:r>
              <a:rPr lang="en-US" altLang="ko-KR" dirty="0" err="1">
                <a:latin typeface="+mj-lt"/>
              </a:rPr>
              <a:t>UNet</a:t>
            </a:r>
            <a:r>
              <a:rPr lang="en-US" altLang="ko-KR" dirty="0">
                <a:latin typeface="+mj-lt"/>
              </a:rPr>
              <a:t>++. The suggested architecture takes advantage of re-designed skip pathways and </a:t>
            </a:r>
            <a:r>
              <a:rPr lang="en-US" altLang="ko-KR" dirty="0" smtClean="0">
                <a:latin typeface="+mj-lt"/>
              </a:rPr>
              <a:t>deep supervision</a:t>
            </a:r>
            <a:r>
              <a:rPr lang="en-US" altLang="ko-KR" dirty="0">
                <a:latin typeface="+mj-lt"/>
              </a:rPr>
              <a:t>. </a:t>
            </a:r>
            <a:endParaRPr lang="en-US" altLang="ko-KR" dirty="0" smtClean="0">
              <a:latin typeface="+mj-lt"/>
            </a:endParaRPr>
          </a:p>
          <a:p>
            <a:endParaRPr lang="en-US" altLang="ko-KR" dirty="0" smtClean="0">
              <a:latin typeface="+mj-lt"/>
            </a:endParaRPr>
          </a:p>
          <a:p>
            <a:r>
              <a:rPr lang="en-US" altLang="ko-KR" dirty="0">
                <a:latin typeface="+mj-lt"/>
              </a:rPr>
              <a:t>The re-designed skip pathways aim at reducing the semantic gap between the feature maps of the encoder and decoder sub-networks, resulting in a possibly simpler optimization problem for the optimizer to solve</a:t>
            </a:r>
            <a:r>
              <a:rPr lang="en-US" altLang="ko-KR" dirty="0" smtClean="0">
                <a:latin typeface="+mj-lt"/>
              </a:rPr>
              <a:t>.</a:t>
            </a: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Our experiments demonstrated that </a:t>
            </a:r>
            <a:r>
              <a:rPr lang="en-US" altLang="ko-KR" dirty="0" err="1">
                <a:latin typeface="+mj-lt"/>
              </a:rPr>
              <a:t>UNet</a:t>
            </a:r>
            <a:r>
              <a:rPr lang="en-US" altLang="ko-KR" dirty="0">
                <a:latin typeface="+mj-lt"/>
              </a:rPr>
              <a:t>++ with deep supervision achieved an average </a:t>
            </a:r>
            <a:r>
              <a:rPr lang="en-US" altLang="ko-KR" dirty="0" err="1">
                <a:latin typeface="+mj-lt"/>
              </a:rPr>
              <a:t>IoU</a:t>
            </a:r>
            <a:r>
              <a:rPr lang="en-US" altLang="ko-KR" dirty="0">
                <a:latin typeface="+mj-lt"/>
              </a:rPr>
              <a:t> gain of 3.9 and 3.4 points over U-Net and wide U-Net, respectively.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542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82416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altLang="ko-KR" sz="4400" dirty="0" smtClean="0"/>
              <a:t>Source Code</a:t>
            </a:r>
            <a:r>
              <a:rPr lang="en-US" altLang="ko-KR" sz="4400" dirty="0"/>
              <a:t/>
            </a:r>
            <a:br>
              <a:rPr lang="en-US" altLang="ko-KR" sz="4400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841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0a41423bf_0_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lt"/>
              </a:rPr>
              <a:t>Source Code</a:t>
            </a:r>
            <a:endParaRPr dirty="0">
              <a:latin typeface="+mj-lt"/>
            </a:endParaRPr>
          </a:p>
        </p:txBody>
      </p:sp>
      <p:sp>
        <p:nvSpPr>
          <p:cNvPr id="285" name="Google Shape;285;g110a41423bf_0_15"/>
          <p:cNvSpPr txBox="1">
            <a:spLocks noGrp="1"/>
          </p:cNvSpPr>
          <p:nvPr>
            <p:ph type="body" idx="1"/>
          </p:nvPr>
        </p:nvSpPr>
        <p:spPr>
          <a:xfrm>
            <a:off x="729449" y="2078874"/>
            <a:ext cx="8006777" cy="2740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ko" sz="1400" dirty="0">
                <a:solidFill>
                  <a:srgbClr val="000000"/>
                </a:solidFill>
                <a:latin typeface="+mj-lt"/>
                <a:ea typeface="Fira Sans Condensed"/>
                <a:cs typeface="Arial" panose="020B0604020202020204" pitchFamily="34" charset="0"/>
                <a:sym typeface="Fira Sans Condensed"/>
              </a:rPr>
              <a:t>Framework : </a:t>
            </a:r>
            <a:r>
              <a:rPr lang="en-US" altLang="ko-KR" sz="1400" dirty="0" err="1" smtClean="0">
                <a:solidFill>
                  <a:srgbClr val="000000"/>
                </a:solidFill>
                <a:latin typeface="+mj-lt"/>
                <a:ea typeface="Fira Sans Condensed"/>
                <a:cs typeface="Arial" panose="020B0604020202020204" pitchFamily="34" charset="0"/>
                <a:sym typeface="Fira Sans Condensed"/>
              </a:rPr>
              <a:t>py</a:t>
            </a:r>
            <a:r>
              <a:rPr lang="en-US" altLang="ko" sz="1400" dirty="0" err="1" smtClean="0">
                <a:solidFill>
                  <a:srgbClr val="000000"/>
                </a:solidFill>
                <a:latin typeface="+mj-lt"/>
                <a:ea typeface="Fira Sans Condensed"/>
                <a:cs typeface="Arial" panose="020B0604020202020204" pitchFamily="34" charset="0"/>
                <a:sym typeface="Fira Sans Condensed"/>
              </a:rPr>
              <a:t>torch</a:t>
            </a:r>
            <a:endParaRPr lang="en-US" altLang="ko" sz="1400" dirty="0" smtClean="0">
              <a:solidFill>
                <a:srgbClr val="000000"/>
              </a:solidFill>
              <a:latin typeface="+mj-lt"/>
              <a:ea typeface="Fira Sans Condensed"/>
              <a:cs typeface="Arial" panose="020B0604020202020204" pitchFamily="34" charset="0"/>
              <a:sym typeface="Fira Sans Condensed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endParaRPr lang="en-US" altLang="ko" sz="1400" dirty="0">
              <a:solidFill>
                <a:srgbClr val="000000"/>
              </a:solidFill>
              <a:latin typeface="+mj-lt"/>
              <a:ea typeface="Fira Sans Condensed"/>
              <a:cs typeface="Arial" panose="020B0604020202020204" pitchFamily="34" charset="0"/>
              <a:sym typeface="Fira Sans Condensed"/>
            </a:endParaRPr>
          </a:p>
          <a:p>
            <a:pPr marL="285750" lvl="0" indent="-285750">
              <a:lnSpc>
                <a:spcPct val="10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ko" sz="1400" dirty="0" smtClean="0">
                <a:solidFill>
                  <a:srgbClr val="000000"/>
                </a:solidFill>
                <a:latin typeface="+mj-lt"/>
                <a:ea typeface="Fira Sans Condensed"/>
                <a:cs typeface="Arial" panose="020B0604020202020204" pitchFamily="34" charset="0"/>
                <a:sym typeface="Fira Sans Condensed"/>
              </a:rPr>
              <a:t>Code location :</a:t>
            </a:r>
            <a:r>
              <a:rPr lang="en-US" altLang="ko" sz="1400" dirty="0" smtClean="0">
                <a:solidFill>
                  <a:srgbClr val="000000"/>
                </a:solidFill>
                <a:latin typeface="+mj-lt"/>
                <a:ea typeface="Fira Sans Condensed"/>
                <a:cs typeface="Arial" panose="020B0604020202020204" pitchFamily="34" charset="0"/>
                <a:sym typeface="Fira Sans Condensed"/>
              </a:rPr>
              <a:t> </a:t>
            </a:r>
            <a:r>
              <a:rPr lang="en-US" altLang="ko" sz="1400" dirty="0" smtClean="0">
                <a:solidFill>
                  <a:srgbClr val="000000"/>
                </a:solidFill>
                <a:latin typeface="+mj-lt"/>
                <a:ea typeface="Fira Sans Condensed"/>
                <a:cs typeface="Arial" panose="020B0604020202020204" pitchFamily="34" charset="0"/>
                <a:sym typeface="Fira Sans Condensed"/>
                <a:hlinkClick r:id="rId3"/>
              </a:rPr>
              <a:t>https</a:t>
            </a:r>
            <a:r>
              <a:rPr lang="en-US" altLang="ko" sz="1400" dirty="0">
                <a:solidFill>
                  <a:srgbClr val="000000"/>
                </a:solidFill>
                <a:latin typeface="+mj-lt"/>
                <a:ea typeface="Fira Sans Condensed"/>
                <a:cs typeface="Arial" panose="020B0604020202020204" pitchFamily="34" charset="0"/>
                <a:sym typeface="Fira Sans Condensed"/>
                <a:hlinkClick r:id="rId3"/>
              </a:rPr>
              <a:t>://</a:t>
            </a:r>
            <a:r>
              <a:rPr lang="en-US" altLang="ko" sz="1400" dirty="0" smtClean="0">
                <a:solidFill>
                  <a:srgbClr val="000000"/>
                </a:solidFill>
                <a:latin typeface="+mj-lt"/>
                <a:ea typeface="Fira Sans Condensed"/>
                <a:cs typeface="Arial" panose="020B0604020202020204" pitchFamily="34" charset="0"/>
                <a:sym typeface="Fira Sans Condensed"/>
                <a:hlinkClick r:id="rId3"/>
              </a:rPr>
              <a:t>github.com/4uiiurz1/pytorch-nested-unet</a:t>
            </a:r>
            <a:endParaRPr lang="en-US" altLang="ko" sz="1400" dirty="0" smtClean="0">
              <a:solidFill>
                <a:srgbClr val="000000"/>
              </a:solidFill>
              <a:latin typeface="+mj-lt"/>
              <a:ea typeface="Fira Sans Condensed"/>
              <a:cs typeface="Arial" panose="020B0604020202020204" pitchFamily="34" charset="0"/>
              <a:sym typeface="Fira Sans Condensed"/>
            </a:endParaRPr>
          </a:p>
          <a:p>
            <a:pPr marL="285750" lvl="0" indent="-285750">
              <a:lnSpc>
                <a:spcPct val="100000"/>
              </a:lnSpc>
              <a:buClr>
                <a:srgbClr val="000000"/>
              </a:buClr>
              <a:buSzPts val="1800"/>
              <a:buFont typeface="Arial"/>
              <a:buChar char="•"/>
            </a:pPr>
            <a:endParaRPr lang="en-US" altLang="ko" sz="1400" dirty="0">
              <a:solidFill>
                <a:srgbClr val="000000"/>
              </a:solidFill>
              <a:latin typeface="+mj-lt"/>
              <a:ea typeface="Fira Sans Condensed"/>
              <a:cs typeface="Arial" panose="020B0604020202020204" pitchFamily="34" charset="0"/>
              <a:sym typeface="Fira Sans Condensed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altLang="ko-KR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code was tested with python 3.7, </a:t>
            </a:r>
            <a:r>
              <a:rPr lang="en-US" altLang="ko-KR" sz="14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cuda</a:t>
            </a:r>
            <a:r>
              <a:rPr lang="en-US" altLang="ko-KR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11.3 and </a:t>
            </a:r>
            <a:r>
              <a:rPr lang="en-US" altLang="ko-KR" sz="14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altLang="ko-KR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1.10.1 on NVDIA RTX3060 (12GB</a:t>
            </a:r>
            <a:r>
              <a:rPr lang="en-US" altLang="ko-KR" sz="14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altLang="ko-KR" sz="1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0000"/>
              </a:lnSpc>
              <a:buClr>
                <a:srgbClr val="000000"/>
              </a:buClr>
              <a:buSzPts val="1800"/>
              <a:buFont typeface="Arial"/>
              <a:buChar char="•"/>
            </a:pPr>
            <a:endParaRPr lang="en-US" altLang="ko" sz="1400" dirty="0">
              <a:solidFill>
                <a:srgbClr val="000000"/>
              </a:solidFill>
              <a:latin typeface="+mj-lt"/>
              <a:ea typeface="Fira Sans Condensed"/>
              <a:cs typeface="Arial" panose="020B0604020202020204" pitchFamily="34" charset="0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7798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86"/>
    </mc:Choice>
    <mc:Fallback xmlns="">
      <p:transition spd="slow" advTm="12386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fc4ecbfb5_0_2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Source Code</a:t>
            </a:r>
            <a:endParaRPr/>
          </a:p>
        </p:txBody>
      </p:sp>
      <p:sp>
        <p:nvSpPr>
          <p:cNvPr id="424" name="Google Shape;424;g10fc4ecbfb5_0_217"/>
          <p:cNvSpPr txBox="1"/>
          <p:nvPr/>
        </p:nvSpPr>
        <p:spPr>
          <a:xfrm>
            <a:off x="7404350" y="1279575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35" y="2278228"/>
            <a:ext cx="4641196" cy="15792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140" y="1892925"/>
            <a:ext cx="3406167" cy="275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7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09"/>
    </mc:Choice>
    <mc:Fallback xmlns="">
      <p:transition spd="slow" advTm="28709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lt"/>
              </a:rPr>
              <a:t>Source Code</a:t>
            </a:r>
            <a:endParaRPr lang="ko-KR" altLang="en-US" dirty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9685" y="2211858"/>
            <a:ext cx="2125363" cy="902043"/>
          </a:xfrm>
          <a:prstGeom prst="rect">
            <a:avLst/>
          </a:prstGeom>
          <a:solidFill>
            <a:schemeClr val="tx2"/>
          </a:solidFill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2"/>
                </a:solidFill>
              </a:rPr>
              <a:t>Preprocess_dsb2018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98787" y="2211857"/>
            <a:ext cx="2125363" cy="902043"/>
          </a:xfrm>
          <a:prstGeom prst="rect">
            <a:avLst/>
          </a:prstGeom>
          <a:solidFill>
            <a:schemeClr val="tx2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2"/>
                </a:solidFill>
              </a:rPr>
              <a:t>Train the model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07890" y="2211857"/>
            <a:ext cx="2125363" cy="902043"/>
          </a:xfrm>
          <a:prstGeom prst="rect">
            <a:avLst/>
          </a:prstGeom>
          <a:solidFill>
            <a:schemeClr val="tx2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2"/>
                </a:solidFill>
              </a:rPr>
              <a:t>Evaluate</a:t>
            </a:r>
            <a:endParaRPr lang="ko-KR" altLang="en-US" dirty="0">
              <a:solidFill>
                <a:schemeClr val="bg2"/>
              </a:solidFill>
            </a:endParaRPr>
          </a:p>
        </p:txBody>
      </p:sp>
      <p:cxnSp>
        <p:nvCxnSpPr>
          <p:cNvPr id="10" name="직선 화살표 연결선 9"/>
          <p:cNvCxnSpPr>
            <a:stCxn id="6" idx="3"/>
            <a:endCxn id="7" idx="1"/>
          </p:cNvCxnSpPr>
          <p:nvPr/>
        </p:nvCxnSpPr>
        <p:spPr>
          <a:xfrm flipV="1">
            <a:off x="3015048" y="2662879"/>
            <a:ext cx="6837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3"/>
            <a:endCxn id="8" idx="1"/>
          </p:cNvCxnSpPr>
          <p:nvPr/>
        </p:nvCxnSpPr>
        <p:spPr>
          <a:xfrm>
            <a:off x="5824150" y="2662879"/>
            <a:ext cx="683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753" y="3454688"/>
            <a:ext cx="6125430" cy="2191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753" y="3968804"/>
            <a:ext cx="3648584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0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lt"/>
              </a:rPr>
              <a:t>Source Code</a:t>
            </a:r>
            <a:endParaRPr lang="ko-KR" altLang="en-US" dirty="0"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56771" y="1768805"/>
            <a:ext cx="1624645" cy="714235"/>
          </a:xfrm>
          <a:prstGeom prst="rect">
            <a:avLst/>
          </a:prstGeom>
          <a:solidFill>
            <a:schemeClr val="tx2"/>
          </a:solidFill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2"/>
                </a:solidFill>
              </a:rPr>
              <a:t>NestedUNet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549" y="689460"/>
            <a:ext cx="4279419" cy="439168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818238" y="827903"/>
            <a:ext cx="4077730" cy="49074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r="35696" b="32894"/>
          <a:stretch/>
        </p:blipFill>
        <p:spPr>
          <a:xfrm>
            <a:off x="231060" y="2572002"/>
            <a:ext cx="3533631" cy="2571498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818238" y="1432352"/>
            <a:ext cx="4077730" cy="49074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18238" y="1967552"/>
            <a:ext cx="4077730" cy="65706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818238" y="2723037"/>
            <a:ext cx="4077730" cy="76156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079329" y="3713974"/>
            <a:ext cx="2572461" cy="82095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1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lt"/>
              </a:rPr>
              <a:t>Source Code</a:t>
            </a:r>
            <a:endParaRPr lang="ko-KR" altLang="en-US" dirty="0"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3100" y="2019326"/>
            <a:ext cx="1624645" cy="714235"/>
          </a:xfrm>
          <a:prstGeom prst="rect">
            <a:avLst/>
          </a:prstGeom>
          <a:solidFill>
            <a:schemeClr val="tx2"/>
          </a:solidFill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2"/>
                </a:solidFill>
              </a:rPr>
              <a:t>NestedUNet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045" y="1853850"/>
            <a:ext cx="3730818" cy="309970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93512" y="1853850"/>
            <a:ext cx="2580362" cy="165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" idx="3"/>
            <a:endCxn id="8" idx="1"/>
          </p:cNvCxnSpPr>
          <p:nvPr/>
        </p:nvCxnSpPr>
        <p:spPr>
          <a:xfrm>
            <a:off x="5473874" y="1936588"/>
            <a:ext cx="1103451" cy="43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325" y="1638152"/>
            <a:ext cx="1724266" cy="147658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266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lt"/>
              </a:rPr>
              <a:t>Source Code</a:t>
            </a:r>
            <a:endParaRPr lang="ko-KR" altLang="en-US" dirty="0"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29726" y="2323070"/>
            <a:ext cx="1960609" cy="838623"/>
          </a:xfrm>
          <a:prstGeom prst="rect">
            <a:avLst/>
          </a:prstGeom>
          <a:solidFill>
            <a:schemeClr val="tx2"/>
          </a:solidFill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Train the model</a:t>
            </a:r>
            <a:endParaRPr lang="ko-KR" altLang="en-US" dirty="0">
              <a:solidFill>
                <a:schemeClr val="bg2"/>
              </a:solidFill>
            </a:endParaRPr>
          </a:p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450" y="2023235"/>
            <a:ext cx="3027640" cy="227691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684416" y="2617940"/>
            <a:ext cx="2730674" cy="7640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60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Contents</a:t>
            </a:r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2"/>
          </p:nvPr>
        </p:nvSpPr>
        <p:spPr>
          <a:xfrm>
            <a:off x="4872624" y="1460332"/>
            <a:ext cx="4509370" cy="3402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/>
              <a:t>Sec1. Introduction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 dirty="0"/>
              <a:t>Sec2. </a:t>
            </a:r>
            <a:r>
              <a:rPr lang="en-US" altLang="ko-KR" sz="1400" dirty="0" smtClean="0"/>
              <a:t>Related Work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 dirty="0" smtClean="0"/>
              <a:t>Sec3</a:t>
            </a:r>
            <a:r>
              <a:rPr lang="ko" sz="1400" dirty="0"/>
              <a:t>. </a:t>
            </a:r>
            <a:r>
              <a:rPr lang="en-US" altLang="ko-KR" sz="1400" dirty="0" smtClean="0"/>
              <a:t>Proposed Network Architecture: </a:t>
            </a:r>
            <a:r>
              <a:rPr lang="en-US" altLang="ko-KR" sz="1400" dirty="0" err="1" smtClean="0"/>
              <a:t>Unet</a:t>
            </a:r>
            <a:r>
              <a:rPr lang="en-US" altLang="ko-KR" sz="1400" dirty="0" smtClean="0"/>
              <a:t>++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 dirty="0" smtClean="0"/>
              <a:t>Sec4</a:t>
            </a:r>
            <a:r>
              <a:rPr lang="ko" sz="1400" dirty="0"/>
              <a:t>. </a:t>
            </a:r>
            <a:r>
              <a:rPr lang="en-US" altLang="ko-KR" sz="1400" dirty="0" smtClean="0"/>
              <a:t>Experiments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 dirty="0" smtClean="0"/>
              <a:t>Sec5.</a:t>
            </a:r>
            <a:r>
              <a:rPr lang="en-US" altLang="ko" sz="1400" dirty="0" smtClean="0"/>
              <a:t> </a:t>
            </a:r>
            <a:r>
              <a:rPr lang="en-US" altLang="ko-KR" sz="1400" dirty="0" smtClean="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lt"/>
              </a:rPr>
              <a:t>Source Code</a:t>
            </a:r>
            <a:endParaRPr lang="ko-KR" altLang="en-US" dirty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9685" y="1902935"/>
            <a:ext cx="2125363" cy="902043"/>
          </a:xfrm>
          <a:prstGeom prst="rect">
            <a:avLst/>
          </a:prstGeom>
          <a:solidFill>
            <a:schemeClr val="tx2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2"/>
                </a:solidFill>
              </a:rPr>
              <a:t>Preprocess_dsb2018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98787" y="1902934"/>
            <a:ext cx="2125363" cy="902043"/>
          </a:xfrm>
          <a:prstGeom prst="rect">
            <a:avLst/>
          </a:prstGeom>
          <a:solidFill>
            <a:schemeClr val="tx2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2"/>
                </a:solidFill>
              </a:rPr>
              <a:t>Train the model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07890" y="1902934"/>
            <a:ext cx="2125363" cy="902043"/>
          </a:xfrm>
          <a:prstGeom prst="rect">
            <a:avLst/>
          </a:prstGeom>
          <a:solidFill>
            <a:schemeClr val="tx2"/>
          </a:solidFill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2"/>
                </a:solidFill>
              </a:rPr>
              <a:t>Evaluate</a:t>
            </a:r>
            <a:endParaRPr lang="ko-KR" altLang="en-US" dirty="0">
              <a:solidFill>
                <a:schemeClr val="bg2"/>
              </a:solidFill>
            </a:endParaRPr>
          </a:p>
        </p:txBody>
      </p:sp>
      <p:cxnSp>
        <p:nvCxnSpPr>
          <p:cNvPr id="10" name="직선 화살표 연결선 9"/>
          <p:cNvCxnSpPr>
            <a:stCxn id="6" idx="3"/>
            <a:endCxn id="7" idx="1"/>
          </p:cNvCxnSpPr>
          <p:nvPr/>
        </p:nvCxnSpPr>
        <p:spPr>
          <a:xfrm flipV="1">
            <a:off x="3015048" y="2353956"/>
            <a:ext cx="6837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3"/>
            <a:endCxn id="8" idx="1"/>
          </p:cNvCxnSpPr>
          <p:nvPr/>
        </p:nvCxnSpPr>
        <p:spPr>
          <a:xfrm>
            <a:off x="5824150" y="2353956"/>
            <a:ext cx="683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283" y="2854062"/>
            <a:ext cx="1443555" cy="224435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77" y="3095589"/>
            <a:ext cx="5834685" cy="41898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b="32078"/>
          <a:stretch/>
        </p:blipFill>
        <p:spPr>
          <a:xfrm>
            <a:off x="4573800" y="3653926"/>
            <a:ext cx="2803184" cy="145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5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lt"/>
              </a:rPr>
              <a:t>Source Code</a:t>
            </a:r>
            <a:endParaRPr lang="ko-KR" altLang="en-US" dirty="0"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57" y="2160937"/>
            <a:ext cx="2438400" cy="2438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291" y="1711540"/>
            <a:ext cx="2593736" cy="32352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72746" y="4794422"/>
            <a:ext cx="1470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images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90768" y="4835723"/>
            <a:ext cx="1470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masks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396" y="2160937"/>
            <a:ext cx="2299852" cy="22998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13063" y="4794422"/>
            <a:ext cx="1470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predict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12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lt"/>
              </a:rPr>
              <a:t>Thank you</a:t>
            </a:r>
            <a:endParaRPr lang="ko-KR" altLang="en-US" dirty="0">
              <a:latin typeface="+mj-lt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947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Sec1. Introduction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Introduction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5891247" y="1168350"/>
            <a:ext cx="2089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Paragraph 01</a:t>
            </a:r>
            <a:endParaRPr sz="13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4283901" y="1511100"/>
            <a:ext cx="4439896" cy="1761523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ko-KR" sz="1300" dirty="0" smtClean="0"/>
              <a:t>An encoder-decoder network like U-Net and full convolutional network (FCN) used for segmentation share a key similarity</a:t>
            </a:r>
            <a:r>
              <a:rPr lang="en-US" altLang="ko-KR" sz="1300" b="1" dirty="0" smtClean="0"/>
              <a:t>: skip connections</a:t>
            </a:r>
            <a:r>
              <a:rPr lang="en-US" altLang="ko-KR" sz="1300" dirty="0" smtClean="0"/>
              <a:t>. </a:t>
            </a:r>
          </a:p>
          <a:p>
            <a:pPr lvl="0" algn="ctr"/>
            <a:endParaRPr lang="en-US" altLang="ko-KR" sz="1300" dirty="0" smtClean="0"/>
          </a:p>
          <a:p>
            <a:pPr lvl="0" algn="ctr"/>
            <a:r>
              <a:rPr lang="en-US" altLang="ko-KR" sz="1300" dirty="0" smtClean="0"/>
              <a:t>The skip connections have proved effective in recovering fine-grained details of the target objects; generating segmentation masks with fine details even on complex background.</a:t>
            </a:r>
            <a:endParaRPr sz="13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86" y="2391861"/>
            <a:ext cx="3554451" cy="2108743"/>
          </a:xfrm>
          <a:prstGeom prst="rect">
            <a:avLst/>
          </a:prstGeom>
        </p:spPr>
      </p:pic>
      <p:sp>
        <p:nvSpPr>
          <p:cNvPr id="9" name="Google Shape;121;p17"/>
          <p:cNvSpPr txBox="1"/>
          <p:nvPr/>
        </p:nvSpPr>
        <p:spPr>
          <a:xfrm>
            <a:off x="5891247" y="3272623"/>
            <a:ext cx="2089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Paragraph </a:t>
            </a:r>
            <a:r>
              <a:rPr lang="ko" sz="13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n-US" altLang="ko-KR" sz="13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13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122;p17"/>
          <p:cNvSpPr/>
          <p:nvPr/>
        </p:nvSpPr>
        <p:spPr>
          <a:xfrm>
            <a:off x="4283901" y="3657523"/>
            <a:ext cx="4439896" cy="148597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ko-KR" sz="1300" dirty="0"/>
              <a:t>Segmenting lesions or abnormalities in </a:t>
            </a:r>
            <a:r>
              <a:rPr lang="en-US" altLang="ko-KR" sz="1300" dirty="0" smtClean="0"/>
              <a:t>medical images </a:t>
            </a:r>
            <a:r>
              <a:rPr lang="en-US" altLang="ko-KR" sz="1300" dirty="0"/>
              <a:t>demands a higher </a:t>
            </a:r>
            <a:r>
              <a:rPr lang="en-US" altLang="ko-KR" sz="1300" dirty="0" smtClean="0"/>
              <a:t>level of </a:t>
            </a:r>
            <a:r>
              <a:rPr lang="en-US" altLang="ko-KR" sz="1300" dirty="0"/>
              <a:t>accuracy than what is desired in natural images</a:t>
            </a:r>
            <a:r>
              <a:rPr lang="en-US" altLang="ko-KR" sz="1300" dirty="0" smtClean="0"/>
              <a:t>.</a:t>
            </a:r>
          </a:p>
          <a:p>
            <a:pPr lvl="0" algn="ctr"/>
            <a:endParaRPr lang="en-US" altLang="ko-KR" sz="1300" dirty="0" smtClean="0"/>
          </a:p>
          <a:p>
            <a:pPr lvl="0" algn="ctr"/>
            <a:r>
              <a:rPr lang="en-US" altLang="ko-KR" sz="1300" dirty="0" smtClean="0"/>
              <a:t> It </a:t>
            </a:r>
            <a:r>
              <a:rPr lang="en-US" altLang="ko-KR" sz="1300" dirty="0"/>
              <a:t>is therefore desired to devise more effective image segmentation architectures that can effectively recover the fine details of the target objects in medical images.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308115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Introduction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3996472" y="1929006"/>
            <a:ext cx="2089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Paragraph 03</a:t>
            </a:r>
            <a:endParaRPr sz="13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526094" y="2364010"/>
            <a:ext cx="8392438" cy="2636613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-KR" dirty="0"/>
              <a:t>To address the need for more accurate segmentation in medical images, </a:t>
            </a:r>
            <a:r>
              <a:rPr lang="en-US" altLang="ko-KR" dirty="0" smtClean="0"/>
              <a:t>we present </a:t>
            </a:r>
            <a:r>
              <a:rPr lang="en-US" altLang="ko-KR" dirty="0" err="1"/>
              <a:t>UNet</a:t>
            </a:r>
            <a:r>
              <a:rPr lang="en-US" altLang="ko-KR" dirty="0"/>
              <a:t>++, a new segmentation architecture based on </a:t>
            </a:r>
            <a:r>
              <a:rPr lang="en-US" altLang="ko-KR" b="1" dirty="0"/>
              <a:t>nested and </a:t>
            </a:r>
            <a:r>
              <a:rPr lang="en-US" altLang="ko-KR" b="1" dirty="0" smtClean="0"/>
              <a:t>dense skip </a:t>
            </a:r>
            <a:r>
              <a:rPr lang="en-US" altLang="ko-KR" b="1" dirty="0"/>
              <a:t>connections</a:t>
            </a:r>
            <a:r>
              <a:rPr lang="en-US" altLang="ko-KR" dirty="0" smtClean="0"/>
              <a:t>. 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dirty="0"/>
              <a:t>The underlying hypothesis behind our architecture is that the model can more </a:t>
            </a:r>
            <a:r>
              <a:rPr lang="en-US" b="1" dirty="0"/>
              <a:t>effectively capture </a:t>
            </a:r>
            <a:r>
              <a:rPr lang="en-US" altLang="ko-KR" b="1" dirty="0" smtClean="0"/>
              <a:t>fi</a:t>
            </a:r>
            <a:r>
              <a:rPr lang="en-US" b="1" dirty="0" smtClean="0"/>
              <a:t>ne-grained </a:t>
            </a:r>
            <a:r>
              <a:rPr lang="en-US" b="1" dirty="0"/>
              <a:t>details </a:t>
            </a:r>
            <a:r>
              <a:rPr lang="en-US" dirty="0"/>
              <a:t>of the foreground objects when high-resolution feature maps from the encoder network are gradually enriched prior to fusion with the corresponding </a:t>
            </a:r>
            <a:r>
              <a:rPr lang="en-US" b="1" dirty="0"/>
              <a:t>semantically rich feature maps </a:t>
            </a:r>
            <a:r>
              <a:rPr lang="en-US" dirty="0"/>
              <a:t>from the decoder network</a:t>
            </a:r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We </a:t>
            </a:r>
            <a:r>
              <a:rPr lang="en-US" dirty="0"/>
              <a:t>argue that the network would deal with </a:t>
            </a:r>
            <a:r>
              <a:rPr lang="en-US" b="1" dirty="0"/>
              <a:t>an easier learning task </a:t>
            </a:r>
            <a:r>
              <a:rPr lang="en-US" dirty="0"/>
              <a:t>when the feature maps from the decoder and encoder networks are </a:t>
            </a:r>
            <a:r>
              <a:rPr lang="en-US" b="1" dirty="0"/>
              <a:t>semantically similar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>
            <a:spLocks noGrp="1"/>
          </p:cNvSpPr>
          <p:nvPr>
            <p:ph type="ctrTitle"/>
          </p:nvPr>
        </p:nvSpPr>
        <p:spPr>
          <a:xfrm>
            <a:off x="829657" y="1247294"/>
            <a:ext cx="8815383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200"/>
              </a:spcBef>
            </a:pPr>
            <a:r>
              <a:rPr lang="ko" altLang="ko-KR" sz="2800" dirty="0" smtClean="0"/>
              <a:t>Sec</a:t>
            </a:r>
            <a:r>
              <a:rPr lang="en-US" altLang="ko-KR" sz="2800" dirty="0" smtClean="0"/>
              <a:t>3</a:t>
            </a:r>
            <a:r>
              <a:rPr lang="ko" altLang="ko-KR" sz="2800" dirty="0" smtClean="0"/>
              <a:t>. </a:t>
            </a:r>
            <a:r>
              <a:rPr lang="en-US" altLang="ko-KR" sz="2800" dirty="0"/>
              <a:t>Proposed Network Architecture: </a:t>
            </a:r>
            <a:r>
              <a:rPr lang="en-US" altLang="ko-KR" sz="2800" dirty="0" err="1"/>
              <a:t>Unet</a:t>
            </a:r>
            <a:r>
              <a:rPr lang="en-US" altLang="ko-KR" sz="2800" dirty="0"/>
              <a:t>++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27134" y="1966586"/>
            <a:ext cx="4371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Sec3-1. Re-designed skip pathways</a:t>
            </a:r>
          </a:p>
          <a:p>
            <a:r>
              <a:rPr lang="en-US" altLang="ko-KR" dirty="0" smtClean="0"/>
              <a:t>Sec3-2. Deep supervision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dirty="0"/>
              <a:t>Proposed Network Architecture: </a:t>
            </a:r>
            <a:r>
              <a:rPr lang="en-US" altLang="ko-KR" sz="2400" dirty="0" err="1"/>
              <a:t>Unet</a:t>
            </a:r>
            <a:r>
              <a:rPr lang="en-US" altLang="ko-KR" sz="2400" dirty="0"/>
              <a:t>++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328" y="1853850"/>
            <a:ext cx="5019360" cy="315169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509319" y="1853850"/>
            <a:ext cx="2286000" cy="432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38616" y="2389050"/>
            <a:ext cx="1875712" cy="432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5256" y="1916668"/>
            <a:ext cx="25182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Deep supervision</a:t>
            </a:r>
          </a:p>
          <a:p>
            <a:pPr algn="ctr"/>
            <a:r>
              <a:rPr lang="en-US" altLang="ko-KR" b="1" dirty="0" smtClean="0"/>
              <a:t>+</a:t>
            </a:r>
          </a:p>
          <a:p>
            <a:pPr algn="ctr"/>
            <a:r>
              <a:rPr lang="en-US" altLang="ko-KR" b="1" dirty="0" smtClean="0"/>
              <a:t>Re-designed skip pathways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8240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Re-designed skip pathways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35696" b="3392"/>
          <a:stretch/>
        </p:blipFill>
        <p:spPr>
          <a:xfrm>
            <a:off x="729450" y="1853850"/>
            <a:ext cx="3385350" cy="32371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265" y="2117454"/>
            <a:ext cx="4249821" cy="66281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425175" y="3043874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 smtClean="0"/>
              <a:t>Xi,j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-&gt; the down-sampling layer, j -&gt; the convolution layer of the dense block</a:t>
            </a:r>
          </a:p>
          <a:p>
            <a:r>
              <a:rPr lang="en-US" altLang="ko-KR" dirty="0" smtClean="0"/>
              <a:t>H(.) : a </a:t>
            </a:r>
            <a:r>
              <a:rPr lang="en-US" altLang="ko-KR" dirty="0"/>
              <a:t>convolution operation followed by an activation </a:t>
            </a:r>
            <a:r>
              <a:rPr lang="en-US" altLang="ko-KR" dirty="0" smtClean="0"/>
              <a:t>function</a:t>
            </a:r>
          </a:p>
          <a:p>
            <a:r>
              <a:rPr lang="en-US" altLang="ko-KR" dirty="0" smtClean="0"/>
              <a:t>U(.) : an </a:t>
            </a:r>
            <a:r>
              <a:rPr lang="en-US" altLang="ko-KR" dirty="0"/>
              <a:t>up-sampling </a:t>
            </a:r>
            <a:r>
              <a:rPr lang="en-US" altLang="ko-KR" dirty="0" smtClean="0"/>
              <a:t>layer</a:t>
            </a:r>
            <a:endParaRPr lang="en-US" altLang="ko-KR" dirty="0"/>
          </a:p>
          <a:p>
            <a:r>
              <a:rPr lang="en-US" altLang="ko-KR" dirty="0" smtClean="0"/>
              <a:t>[ ] : the </a:t>
            </a:r>
            <a:r>
              <a:rPr lang="en-US" altLang="ko-KR" dirty="0"/>
              <a:t>concatenation layer.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24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1195</Words>
  <Application>Microsoft Office PowerPoint</Application>
  <PresentationFormat>화면 슬라이드 쇼(16:9)</PresentationFormat>
  <Paragraphs>141</Paragraphs>
  <Slides>32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Fira Sans Condensed</vt:lpstr>
      <vt:lpstr>Lato</vt:lpstr>
      <vt:lpstr>Raleway</vt:lpstr>
      <vt:lpstr>맑은 고딕</vt:lpstr>
      <vt:lpstr>Arial</vt:lpstr>
      <vt:lpstr>Streamline</vt:lpstr>
      <vt:lpstr>UNet++: A Nested U-Net Architecture for Medical Image Segmentation</vt:lpstr>
      <vt:lpstr>Abstract</vt:lpstr>
      <vt:lpstr>Contents</vt:lpstr>
      <vt:lpstr>Sec1. Introduction</vt:lpstr>
      <vt:lpstr>Introduction</vt:lpstr>
      <vt:lpstr>Introduction</vt:lpstr>
      <vt:lpstr>Sec3. Proposed Network Architecture: Unet++</vt:lpstr>
      <vt:lpstr>Proposed Network Architecture: Unet++</vt:lpstr>
      <vt:lpstr>Re-designed skip pathways</vt:lpstr>
      <vt:lpstr>Re-designed skip pathways</vt:lpstr>
      <vt:lpstr>Re-designed skip pathways</vt:lpstr>
      <vt:lpstr>Re-designed skip pathways</vt:lpstr>
      <vt:lpstr>Deep supervision</vt:lpstr>
      <vt:lpstr>Deep supervision</vt:lpstr>
      <vt:lpstr>Unet++</vt:lpstr>
      <vt:lpstr>Sec4. Experiments </vt:lpstr>
      <vt:lpstr>Experiments </vt:lpstr>
      <vt:lpstr>Experiments </vt:lpstr>
      <vt:lpstr>Experiments </vt:lpstr>
      <vt:lpstr>Experiments </vt:lpstr>
      <vt:lpstr>Sec5. Conclusion </vt:lpstr>
      <vt:lpstr>Conclusion</vt:lpstr>
      <vt:lpstr>Source Code </vt:lpstr>
      <vt:lpstr>Source Code</vt:lpstr>
      <vt:lpstr>Source Code</vt:lpstr>
      <vt:lpstr>Source Code</vt:lpstr>
      <vt:lpstr>Source Code</vt:lpstr>
      <vt:lpstr>Source Code</vt:lpstr>
      <vt:lpstr>Source Code</vt:lpstr>
      <vt:lpstr>Source Code</vt:lpstr>
      <vt:lpstr>Source Code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Deep Video Denoising</dc:title>
  <cp:lastModifiedBy>Windows 사용자</cp:lastModifiedBy>
  <cp:revision>107</cp:revision>
  <dcterms:modified xsi:type="dcterms:W3CDTF">2022-03-29T08:17:16Z</dcterms:modified>
</cp:coreProperties>
</file>