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3/22/2023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922028" y="0"/>
            <a:ext cx="14363687" cy="10285714"/>
            <a:chOff x="3922028" y="0"/>
            <a:chExt cx="14363687" cy="10285714"/>
          </a:xfrm>
        </p:grpSpPr>
        <p:pic>
          <p:nvPicPr>
            <p:cNvPr id="3" name="Object 2"/>
            <p:cNvPicPr>
              <a:picLocks noChangeAspect="1"/>
            </p:cNvPicPr>
            <p:nvPr/>
          </p:nvPicPr>
          <p:blipFill>
            <a:blip r:embed="rId2" cstate="print"/>
            <a:stretch>
              <a:fillRect/>
            </a:stretch>
          </p:blipFill>
          <p:spPr>
            <a:xfrm>
              <a:off x="3922028" y="0"/>
              <a:ext cx="14363687" cy="10285714"/>
            </a:xfrm>
            <a:prstGeom prst="rect">
              <a:avLst/>
            </a:prstGeom>
          </p:spPr>
        </p:pic>
      </p:grpSp>
      <p:sp>
        <p:nvSpPr>
          <p:cNvPr id="5" name="Object 5"/>
          <p:cNvSpPr txBox="1"/>
          <p:nvPr/>
        </p:nvSpPr>
        <p:spPr>
          <a:xfrm>
            <a:off x="4953000" y="7397843"/>
            <a:ext cx="11798856" cy="1708160"/>
          </a:xfrm>
          <a:prstGeom prst="rect">
            <a:avLst/>
          </a:prstGeom>
          <a:noFill/>
        </p:spPr>
        <p:txBody>
          <a:bodyPr wrap="square" rtlCol="0" anchor="t">
            <a:spAutoFit/>
          </a:bodyPr>
          <a:lstStyle/>
          <a:p>
            <a:r>
              <a:rPr lang="ko-KR" altLang="en-US" sz="10500" dirty="0">
                <a:solidFill>
                  <a:srgbClr val="FFFFFF"/>
                </a:solidFill>
                <a:latin typeface="나눔스퀘어 ExtraBold" panose="020B0600000101010101" pitchFamily="50" charset="-127"/>
                <a:ea typeface="나눔스퀘어 ExtraBold" panose="020B0600000101010101" pitchFamily="50" charset="-127"/>
                <a:cs typeface="Gmarket Sans Bold" pitchFamily="34" charset="0"/>
              </a:rPr>
              <a:t>슬로건 </a:t>
            </a:r>
            <a:r>
              <a:rPr lang="ko-KR" altLang="en-US" sz="10500" dirty="0" err="1">
                <a:solidFill>
                  <a:srgbClr val="FFFFFF"/>
                </a:solidFill>
                <a:latin typeface="나눔스퀘어 ExtraBold" panose="020B0600000101010101" pitchFamily="50" charset="-127"/>
                <a:ea typeface="나눔스퀘어 ExtraBold" panose="020B0600000101010101" pitchFamily="50" charset="-127"/>
                <a:cs typeface="Gmarket Sans Bold" pitchFamily="34" charset="0"/>
              </a:rPr>
              <a:t>슬로건</a:t>
            </a:r>
            <a:r>
              <a:rPr lang="ko-KR" altLang="en-US" sz="10500" dirty="0">
                <a:solidFill>
                  <a:srgbClr val="FFFFFF"/>
                </a:solidFill>
                <a:latin typeface="나눔스퀘어 ExtraBold" panose="020B0600000101010101" pitchFamily="50" charset="-127"/>
                <a:ea typeface="나눔스퀘어 ExtraBold" panose="020B0600000101010101" pitchFamily="50" charset="-127"/>
                <a:cs typeface="Gmarket Sans Bold" pitchFamily="34" charset="0"/>
              </a:rPr>
              <a:t> </a:t>
            </a:r>
            <a:r>
              <a:rPr lang="ko-KR" altLang="en-US" sz="10500" dirty="0" err="1">
                <a:solidFill>
                  <a:srgbClr val="FFFFFF"/>
                </a:solidFill>
                <a:latin typeface="나눔스퀘어 ExtraBold" panose="020B0600000101010101" pitchFamily="50" charset="-127"/>
                <a:ea typeface="나눔스퀘어 ExtraBold" panose="020B0600000101010101" pitchFamily="50" charset="-127"/>
                <a:cs typeface="Gmarket Sans Bold" pitchFamily="34" charset="0"/>
              </a:rPr>
              <a:t>슬로건</a:t>
            </a:r>
            <a:endParaRPr lang="en-US" dirty="0">
              <a:latin typeface="나눔스퀘어 ExtraBold" panose="020B0600000101010101" pitchFamily="50" charset="-127"/>
              <a:ea typeface="나눔스퀘어 ExtraBold" panose="020B0600000101010101" pitchFamily="50" charset="-127"/>
            </a:endParaRPr>
          </a:p>
        </p:txBody>
      </p:sp>
      <p:sp>
        <p:nvSpPr>
          <p:cNvPr id="6" name="Object 6"/>
          <p:cNvSpPr txBox="1"/>
          <p:nvPr/>
        </p:nvSpPr>
        <p:spPr>
          <a:xfrm>
            <a:off x="529770" y="4364638"/>
            <a:ext cx="3774101" cy="646331"/>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(입사지원 직무)</a:t>
            </a:r>
          </a:p>
          <a:p>
            <a:r>
              <a:rPr lang="en-US" sz="18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Front-end Engineer</a:t>
            </a:r>
            <a:endParaRPr lang="en-US" dirty="0">
              <a:latin typeface="나눔스퀘어 Bold" panose="020B0600000101010101" pitchFamily="50" charset="-127"/>
              <a:ea typeface="나눔스퀘어 Bold" panose="020B0600000101010101" pitchFamily="50" charset="-127"/>
            </a:endParaRPr>
          </a:p>
        </p:txBody>
      </p:sp>
      <p:sp>
        <p:nvSpPr>
          <p:cNvPr id="7" name="Object 7"/>
          <p:cNvSpPr txBox="1"/>
          <p:nvPr/>
        </p:nvSpPr>
        <p:spPr>
          <a:xfrm>
            <a:off x="529770" y="537967"/>
            <a:ext cx="6171429" cy="646331"/>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(포트폴리오 제출 연도. 월)</a:t>
            </a:r>
          </a:p>
          <a:p>
            <a:r>
              <a:rPr lang="en-US" sz="18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2023.03</a:t>
            </a:r>
            <a:endParaRPr lang="en-US" dirty="0">
              <a:latin typeface="나눔스퀘어 Bold" panose="020B0600000101010101" pitchFamily="50" charset="-127"/>
              <a:ea typeface="나눔스퀘어 Bold" panose="020B0600000101010101" pitchFamily="50" charset="-127"/>
            </a:endParaRPr>
          </a:p>
        </p:txBody>
      </p:sp>
      <p:sp>
        <p:nvSpPr>
          <p:cNvPr id="8" name="Object 8"/>
          <p:cNvSpPr txBox="1"/>
          <p:nvPr/>
        </p:nvSpPr>
        <p:spPr>
          <a:xfrm>
            <a:off x="529770" y="9252467"/>
            <a:ext cx="6171429" cy="646331"/>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(이름)</a:t>
            </a:r>
          </a:p>
          <a:p>
            <a:r>
              <a:rPr lang="en-US" sz="18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KIM SSAFY</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16751855" y="8433077"/>
            <a:ext cx="305749" cy="305749"/>
            <a:chOff x="16751855" y="8433077"/>
            <a:chExt cx="305749" cy="305749"/>
          </a:xfrm>
        </p:grpSpPr>
        <p:pic>
          <p:nvPicPr>
            <p:cNvPr id="10" name="Object 9"/>
            <p:cNvPicPr>
              <a:picLocks noChangeAspect="1"/>
            </p:cNvPicPr>
            <p:nvPr/>
          </p:nvPicPr>
          <p:blipFill>
            <a:blip r:embed="rId3" cstate="print"/>
            <a:stretch>
              <a:fillRect/>
            </a:stretch>
          </p:blipFill>
          <p:spPr>
            <a:xfrm>
              <a:off x="16751855" y="8433077"/>
              <a:ext cx="305749" cy="30574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1128933" y="846641"/>
            <a:ext cx="1147381" cy="1147381"/>
            <a:chOff x="1128933" y="846641"/>
            <a:chExt cx="1147381" cy="1147381"/>
          </a:xfrm>
        </p:grpSpPr>
        <p:pic>
          <p:nvPicPr>
            <p:cNvPr id="3" name="Object 2"/>
            <p:cNvPicPr>
              <a:picLocks noChangeAspect="1"/>
            </p:cNvPicPr>
            <p:nvPr/>
          </p:nvPicPr>
          <p:blipFill>
            <a:blip r:embed="rId2" cstate="print"/>
            <a:stretch>
              <a:fillRect/>
            </a:stretch>
          </p:blipFill>
          <p:spPr>
            <a:xfrm rot="6720000">
              <a:off x="1128933" y="846641"/>
              <a:ext cx="1147381" cy="1147381"/>
            </a:xfrm>
            <a:prstGeom prst="rect">
              <a:avLst/>
            </a:prstGeom>
          </p:spPr>
        </p:pic>
      </p:grpSp>
      <p:sp>
        <p:nvSpPr>
          <p:cNvPr id="8" name="Object 8"/>
          <p:cNvSpPr txBox="1"/>
          <p:nvPr/>
        </p:nvSpPr>
        <p:spPr>
          <a:xfrm>
            <a:off x="1597859" y="2121381"/>
            <a:ext cx="15298400" cy="1164806"/>
          </a:xfrm>
          <a:prstGeom prst="rect">
            <a:avLst/>
          </a:prstGeom>
          <a:noFill/>
        </p:spPr>
        <p:txBody>
          <a:bodyPr wrap="square" rtlCol="0" anchor="t">
            <a:spAutoFit/>
          </a:bodyPr>
          <a:lstStyle/>
          <a:p>
            <a:pPr algn="just">
              <a:lnSpc>
                <a:spcPct val="150000"/>
              </a:lnSpc>
            </a:pPr>
            <a:r>
              <a:rPr lang="en-US"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 해당 부분에 자기소개 글을 써주세요.</a:t>
            </a:r>
            <a:endParaRPr lang="en-US" dirty="0">
              <a:latin typeface="나눔스퀘어" panose="020B0600000101010101" pitchFamily="50" charset="-127"/>
              <a:ea typeface="나눔스퀘어" panose="020B0600000101010101" pitchFamily="50" charset="-127"/>
            </a:endParaRPr>
          </a:p>
        </p:txBody>
      </p:sp>
      <p:sp>
        <p:nvSpPr>
          <p:cNvPr id="9" name="Object 9"/>
          <p:cNvSpPr txBox="1"/>
          <p:nvPr/>
        </p:nvSpPr>
        <p:spPr>
          <a:xfrm>
            <a:off x="10503217" y="6300804"/>
            <a:ext cx="6946582" cy="3265381"/>
          </a:xfrm>
          <a:prstGeom prst="rect">
            <a:avLst/>
          </a:prstGeom>
          <a:noFill/>
        </p:spPr>
        <p:txBody>
          <a:bodyPr wrap="square" rtlCol="0" anchor="t">
            <a:spAutoFit/>
          </a:bodyPr>
          <a:lstStyle/>
          <a:p>
            <a:r>
              <a:rPr lang="en-US"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SKILLS</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JavaScript   </a:t>
            </a:r>
            <a:r>
              <a:rPr lang="ko-KR" altLang="en-US"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 ES6+ 를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이해하고</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이를</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활용하여</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소규모</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프로젝트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진행</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JS기반</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프로임워크와</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라이브러리</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사용가능</a:t>
            </a:r>
            <a:b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br>
            <a:endParaRPr lang="en-US" altLang="ko-KR" sz="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Vue.JS	 </a:t>
            </a:r>
            <a:r>
              <a:rPr lang="ko-KR" altLang="en-US"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 Life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Cycle을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이해하고</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Vuex</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Vue-router 를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활용하여</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소규모</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프로젝트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진행</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가능</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컴포넌트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개념을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이해하고</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재사용을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위한</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개발</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가능</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p:txBody>
      </p:sp>
      <p:sp>
        <p:nvSpPr>
          <p:cNvPr id="11" name="Object 11"/>
          <p:cNvSpPr txBox="1"/>
          <p:nvPr/>
        </p:nvSpPr>
        <p:spPr>
          <a:xfrm>
            <a:off x="10503217" y="4254683"/>
            <a:ext cx="6336983" cy="1557221"/>
          </a:xfrm>
          <a:prstGeom prst="rect">
            <a:avLst/>
          </a:prstGeom>
          <a:noFill/>
        </p:spPr>
        <p:txBody>
          <a:bodyPr wrap="square" rtlCol="0" anchor="t">
            <a:spAutoFit/>
          </a:bodyPr>
          <a:lstStyle/>
          <a:p>
            <a:r>
              <a:rPr lang="en-US"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AWARDS / CERTIFICATES</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2021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우수상</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대회</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수상명</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2020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최우수상</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싸피대학교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&amp;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OO전자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기업연계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프로젝트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2019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금상</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OO자동차</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주최</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해커톤</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대회</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p:txBody>
      </p:sp>
      <p:sp>
        <p:nvSpPr>
          <p:cNvPr id="13" name="Object 13"/>
          <p:cNvSpPr txBox="1"/>
          <p:nvPr/>
        </p:nvSpPr>
        <p:spPr>
          <a:xfrm>
            <a:off x="4381578" y="6300804"/>
            <a:ext cx="4678571" cy="1557221"/>
          </a:xfrm>
          <a:prstGeom prst="rect">
            <a:avLst/>
          </a:prstGeom>
          <a:noFill/>
        </p:spPr>
        <p:txBody>
          <a:bodyPr wrap="square" rtlCol="0" anchor="t">
            <a:spAutoFit/>
          </a:bodyPr>
          <a:lstStyle/>
          <a:p>
            <a:r>
              <a:rPr lang="en-US"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EDUCATION / EXPERIENCE</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(2022 ~ 현  재)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삼성</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청년</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SW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아카데미</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8기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재학중</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(2021 ~ 2022)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싸피전자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인턴십</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수료</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(2018 ~ 2021)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싸피대학교</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컴퓨터공학과</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 </a:t>
            </a: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졸업</a:t>
            </a:r>
            <a:endPar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p:txBody>
      </p:sp>
      <p:sp>
        <p:nvSpPr>
          <p:cNvPr id="15" name="Object 15"/>
          <p:cNvSpPr txBox="1"/>
          <p:nvPr/>
        </p:nvSpPr>
        <p:spPr>
          <a:xfrm>
            <a:off x="4381578" y="4297437"/>
            <a:ext cx="4562286" cy="1615827"/>
          </a:xfrm>
          <a:prstGeom prst="rect">
            <a:avLst/>
          </a:prstGeom>
          <a:noFill/>
        </p:spPr>
        <p:txBody>
          <a:bodyPr wrap="square" rtlCol="0" anchor="t">
            <a:spAutoFit/>
          </a:bodyPr>
          <a:lstStyle/>
          <a:p>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CONTACT</a:t>
            </a:r>
          </a:p>
          <a:p>
            <a:pPr>
              <a:lnSpc>
                <a:spcPct val="150000"/>
              </a:lnSpc>
            </a:pPr>
            <a:endParaRPr lang="en-US" altLang="ko-KR" sz="5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Phone      010-1234-1234</a:t>
            </a:r>
          </a:p>
          <a:p>
            <a:pPr>
              <a:lnSpc>
                <a:spcPct val="150000"/>
              </a:lnSpc>
            </a:pP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E-mail      ssafy@ssafy.com</a:t>
            </a:r>
          </a:p>
          <a:p>
            <a:pPr>
              <a:lnSpc>
                <a:spcPct val="150000"/>
              </a:lnSpc>
            </a:pPr>
            <a:r>
              <a:rPr lang="en-US" altLang="ko-KR" sz="1600" dirty="0" err="1">
                <a:solidFill>
                  <a:srgbClr val="000000"/>
                </a:solidFill>
                <a:latin typeface="나눔스퀘어" panose="020B0600000101010101" pitchFamily="50" charset="-127"/>
                <a:ea typeface="나눔스퀘어" panose="020B0600000101010101" pitchFamily="50" charset="-127"/>
                <a:cs typeface="Noto Sans CJK KR Regular" pitchFamily="34" charset="0"/>
              </a:rPr>
              <a:t>Git</a:t>
            </a:r>
            <a:r>
              <a:rPr lang="en-US" altLang="ko-KR" sz="16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-hub    URL</a:t>
            </a:r>
          </a:p>
        </p:txBody>
      </p:sp>
      <p:sp>
        <p:nvSpPr>
          <p:cNvPr id="17" name="Object 17"/>
          <p:cNvSpPr txBox="1"/>
          <p:nvPr/>
        </p:nvSpPr>
        <p:spPr>
          <a:xfrm>
            <a:off x="1560848" y="1315438"/>
            <a:ext cx="16346152" cy="507831"/>
          </a:xfrm>
          <a:prstGeom prst="rect">
            <a:avLst/>
          </a:prstGeom>
          <a:noFill/>
        </p:spPr>
        <p:txBody>
          <a:bodyPr wrap="square" rtlCol="0" anchor="t">
            <a:spAutoFit/>
          </a:bodyPr>
          <a:lstStyle/>
          <a:p>
            <a:r>
              <a:rPr lang="en-US" sz="2700" kern="0" spc="100" dirty="0" err="1">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유저</a:t>
            </a:r>
            <a:r>
              <a:rPr lang="en-US" sz="27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 </a:t>
            </a:r>
            <a:r>
              <a:rPr lang="ko-KR" altLang="en-US" sz="27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친화적인 </a:t>
            </a:r>
            <a:r>
              <a:rPr lang="en-US" sz="2700" kern="0" spc="100" dirty="0" err="1">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서비스</a:t>
            </a:r>
            <a:r>
              <a:rPr lang="en-US" sz="27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 경험을 설계하는 프론트엔드 엔지니어 김싸피입니다. </a:t>
            </a:r>
            <a:endParaRPr lang="en-US" dirty="0">
              <a:latin typeface="나눔스퀘어 ExtraBold" panose="020B0600000101010101" pitchFamily="50" charset="-127"/>
              <a:ea typeface="나눔스퀘어 ExtraBold" panose="020B0600000101010101" pitchFamily="50" charset="-127"/>
            </a:endParaRPr>
          </a:p>
        </p:txBody>
      </p:sp>
      <p:grpSp>
        <p:nvGrpSpPr>
          <p:cNvPr id="1003" name="그룹 1003"/>
          <p:cNvGrpSpPr/>
          <p:nvPr/>
        </p:nvGrpSpPr>
        <p:grpSpPr>
          <a:xfrm>
            <a:off x="1351324" y="4250012"/>
            <a:ext cx="2407505" cy="3194830"/>
            <a:chOff x="1351324" y="4250012"/>
            <a:chExt cx="2407505" cy="3194830"/>
          </a:xfrm>
        </p:grpSpPr>
        <p:pic>
          <p:nvPicPr>
            <p:cNvPr id="19" name="Object 18"/>
            <p:cNvPicPr>
              <a:picLocks noChangeAspect="1"/>
            </p:cNvPicPr>
            <p:nvPr/>
          </p:nvPicPr>
          <p:blipFill>
            <a:blip r:embed="rId3" cstate="print"/>
            <a:stretch>
              <a:fillRect/>
            </a:stretch>
          </p:blipFill>
          <p:spPr>
            <a:xfrm>
              <a:off x="1351324" y="4250012"/>
              <a:ext cx="2407505" cy="3194830"/>
            </a:xfrm>
            <a:prstGeom prst="rect">
              <a:avLst/>
            </a:prstGeom>
          </p:spPr>
        </p:pic>
      </p:grpSp>
      <p:sp>
        <p:nvSpPr>
          <p:cNvPr id="21" name="Object 21"/>
          <p:cNvSpPr txBox="1"/>
          <p:nvPr/>
        </p:nvSpPr>
        <p:spPr>
          <a:xfrm>
            <a:off x="2114204" y="5672087"/>
            <a:ext cx="866437" cy="446276"/>
          </a:xfrm>
          <a:prstGeom prst="rect">
            <a:avLst/>
          </a:prstGeom>
          <a:noFill/>
        </p:spPr>
        <p:txBody>
          <a:bodyPr wrap="square" rtlCol="0" anchor="t">
            <a:spAutoFit/>
          </a:bodyPr>
          <a:lstStyle/>
          <a:p>
            <a:pPr algn="ctr"/>
            <a:r>
              <a:rPr lang="en-US" sz="23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사진</a:t>
            </a:r>
            <a:endParaRPr lang="en-US" dirty="0">
              <a:latin typeface="나눔스퀘어 Bold" panose="020B0600000101010101" pitchFamily="50" charset="-127"/>
              <a:ea typeface="나눔스퀘어 Bold" panose="020B0600000101010101" pitchFamily="50" charset="-127"/>
            </a:endParaRPr>
          </a:p>
        </p:txBody>
      </p:sp>
      <p:cxnSp>
        <p:nvCxnSpPr>
          <p:cNvPr id="4" name="직선 연결선 3"/>
          <p:cNvCxnSpPr/>
          <p:nvPr/>
        </p:nvCxnSpPr>
        <p:spPr>
          <a:xfrm>
            <a:off x="9448800" y="4076700"/>
            <a:ext cx="0" cy="533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4504280" y="953821"/>
            <a:ext cx="931050" cy="931050"/>
            <a:chOff x="4504280" y="953821"/>
            <a:chExt cx="931050" cy="931050"/>
          </a:xfrm>
        </p:grpSpPr>
        <p:pic>
          <p:nvPicPr>
            <p:cNvPr id="3" name="Object 2"/>
            <p:cNvPicPr>
              <a:picLocks noChangeAspect="1"/>
            </p:cNvPicPr>
            <p:nvPr/>
          </p:nvPicPr>
          <p:blipFill>
            <a:blip r:embed="rId2" cstate="print"/>
            <a:stretch>
              <a:fillRect/>
            </a:stretch>
          </p:blipFill>
          <p:spPr>
            <a:xfrm rot="-2160000">
              <a:off x="4504280" y="953821"/>
              <a:ext cx="931050" cy="931050"/>
            </a:xfrm>
            <a:prstGeom prst="rect">
              <a:avLst/>
            </a:prstGeom>
          </p:spPr>
        </p:pic>
      </p:grpSp>
      <p:sp>
        <p:nvSpPr>
          <p:cNvPr id="5" name="Object 5"/>
          <p:cNvSpPr txBox="1"/>
          <p:nvPr/>
        </p:nvSpPr>
        <p:spPr>
          <a:xfrm>
            <a:off x="905397" y="1097151"/>
            <a:ext cx="6096612" cy="1107996"/>
          </a:xfrm>
          <a:prstGeom prst="rect">
            <a:avLst/>
          </a:prstGeom>
          <a:noFill/>
        </p:spPr>
        <p:txBody>
          <a:bodyPr wrap="square" rtlCol="0" anchor="t">
            <a:spAutoFit/>
          </a:bodyPr>
          <a:lstStyle/>
          <a:p>
            <a:r>
              <a:rPr lang="en-US" sz="66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a:t>
            </a:r>
            <a:endParaRPr lang="en-US" dirty="0">
              <a:latin typeface="나눔스퀘어 ExtraBold" panose="020B0600000101010101" pitchFamily="50" charset="-127"/>
              <a:ea typeface="나눔스퀘어 ExtraBold" panose="020B0600000101010101" pitchFamily="50" charset="-127"/>
            </a:endParaRPr>
          </a:p>
        </p:txBody>
      </p:sp>
      <p:sp>
        <p:nvSpPr>
          <p:cNvPr id="6" name="Object 6"/>
          <p:cNvSpPr txBox="1"/>
          <p:nvPr/>
        </p:nvSpPr>
        <p:spPr>
          <a:xfrm>
            <a:off x="5462362" y="2982876"/>
            <a:ext cx="3363600" cy="461665"/>
          </a:xfrm>
          <a:prstGeom prst="rect">
            <a:avLst/>
          </a:prstGeom>
          <a:noFill/>
        </p:spPr>
        <p:txBody>
          <a:bodyPr wrap="square" rtlCol="0" anchor="t">
            <a:spAutoFit/>
          </a:bodyPr>
          <a:lstStyle/>
          <a:p>
            <a:r>
              <a:rPr lang="en-US" sz="2400" kern="0" spc="1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INDEX.</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7241270" y="3059067"/>
            <a:ext cx="7385714" cy="1388737"/>
            <a:chOff x="7241270" y="3059067"/>
            <a:chExt cx="7385714" cy="1388737"/>
          </a:xfrm>
        </p:grpSpPr>
        <p:sp>
          <p:nvSpPr>
            <p:cNvPr id="8" name="Object 8"/>
            <p:cNvSpPr txBox="1"/>
            <p:nvPr/>
          </p:nvSpPr>
          <p:spPr>
            <a:xfrm>
              <a:off x="7241270" y="3059067"/>
              <a:ext cx="7014286"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old" pitchFamily="34" charset="0"/>
                </a:rPr>
                <a:t>(2000.00 ~ 2000.00) 프로젝트 이름</a:t>
              </a:r>
              <a:endParaRPr lang="en-US" dirty="0">
                <a:latin typeface="나눔스퀘어 Bold" panose="020B0600000101010101" pitchFamily="50" charset="-127"/>
                <a:ea typeface="나눔스퀘어 Bold" panose="020B0600000101010101" pitchFamily="50" charset="-127"/>
              </a:endParaRPr>
            </a:p>
          </p:txBody>
        </p:sp>
        <p:sp>
          <p:nvSpPr>
            <p:cNvPr id="9" name="Object 9"/>
            <p:cNvSpPr txBox="1"/>
            <p:nvPr/>
          </p:nvSpPr>
          <p:spPr>
            <a:xfrm>
              <a:off x="7241270" y="3583232"/>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작업내용 및 간단한 설명</a:t>
              </a:r>
              <a:endParaRPr lang="en-US" dirty="0">
                <a:latin typeface="나눔스퀘어" panose="020B0600000101010101" pitchFamily="50" charset="-127"/>
                <a:ea typeface="나눔스퀘어" panose="020B0600000101010101" pitchFamily="50" charset="-127"/>
              </a:endParaRPr>
            </a:p>
          </p:txBody>
        </p:sp>
        <p:sp>
          <p:nvSpPr>
            <p:cNvPr id="10" name="Object 10"/>
            <p:cNvSpPr txBox="1"/>
            <p:nvPr/>
          </p:nvSpPr>
          <p:spPr>
            <a:xfrm>
              <a:off x="7241270" y="4078472"/>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4 - 6 (페이지수)</a:t>
              </a:r>
              <a:endParaRPr lang="en-US" dirty="0">
                <a:latin typeface="나눔스퀘어" panose="020B0600000101010101" pitchFamily="50" charset="-127"/>
                <a:ea typeface="나눔스퀘어" panose="020B0600000101010101" pitchFamily="50" charset="-127"/>
              </a:endParaRPr>
            </a:p>
          </p:txBody>
        </p:sp>
      </p:grpSp>
      <p:grpSp>
        <p:nvGrpSpPr>
          <p:cNvPr id="1003" name="그룹 1003"/>
          <p:cNvGrpSpPr/>
          <p:nvPr/>
        </p:nvGrpSpPr>
        <p:grpSpPr>
          <a:xfrm>
            <a:off x="7222223" y="4943190"/>
            <a:ext cx="7385714" cy="1389647"/>
            <a:chOff x="7222223" y="4943190"/>
            <a:chExt cx="7385714" cy="1389647"/>
          </a:xfrm>
        </p:grpSpPr>
        <p:sp>
          <p:nvSpPr>
            <p:cNvPr id="13" name="Object 13"/>
            <p:cNvSpPr txBox="1"/>
            <p:nvPr/>
          </p:nvSpPr>
          <p:spPr>
            <a:xfrm>
              <a:off x="7222223" y="4943190"/>
              <a:ext cx="7385714" cy="369332"/>
            </a:xfrm>
            <a:prstGeom prst="rect">
              <a:avLst/>
            </a:prstGeom>
            <a:noFill/>
          </p:spPr>
          <p:txBody>
            <a:bodyPr wrap="square" rtlCol="0" anchor="t">
              <a:spAutoFit/>
            </a:bodyPr>
            <a:lstStyle/>
            <a:p>
              <a:r>
                <a:rPr lang="en-US" dirty="0">
                  <a:solidFill>
                    <a:srgbClr val="000000"/>
                  </a:solidFill>
                  <a:latin typeface="나눔스퀘어 Bold" panose="020B0600000101010101" pitchFamily="50" charset="-127"/>
                  <a:ea typeface="나눔스퀘어 Bold" panose="020B0600000101010101" pitchFamily="50" charset="-127"/>
                  <a:cs typeface="Noto Sans CJK KR Bold" pitchFamily="34" charset="0"/>
                </a:rPr>
                <a:t>(2000.00 ~ 2000.00) 프로젝트 이름</a:t>
              </a:r>
            </a:p>
          </p:txBody>
        </p:sp>
        <p:sp>
          <p:nvSpPr>
            <p:cNvPr id="14" name="Object 14"/>
            <p:cNvSpPr txBox="1"/>
            <p:nvPr/>
          </p:nvSpPr>
          <p:spPr>
            <a:xfrm>
              <a:off x="7222223" y="5468269"/>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작업내용 및 간단한 설명</a:t>
              </a:r>
              <a:endParaRPr lang="en-US" dirty="0">
                <a:latin typeface="나눔스퀘어" panose="020B0600000101010101" pitchFamily="50" charset="-127"/>
                <a:ea typeface="나눔스퀘어" panose="020B0600000101010101" pitchFamily="50" charset="-127"/>
              </a:endParaRPr>
            </a:p>
          </p:txBody>
        </p:sp>
        <p:sp>
          <p:nvSpPr>
            <p:cNvPr id="15" name="Object 15"/>
            <p:cNvSpPr txBox="1"/>
            <p:nvPr/>
          </p:nvSpPr>
          <p:spPr>
            <a:xfrm>
              <a:off x="7222223" y="5963505"/>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11 - 15 (페이지수)</a:t>
              </a:r>
              <a:endParaRPr lang="en-US" dirty="0">
                <a:latin typeface="나눔스퀘어" panose="020B0600000101010101" pitchFamily="50" charset="-127"/>
                <a:ea typeface="나눔스퀘어" panose="020B0600000101010101" pitchFamily="50" charset="-127"/>
              </a:endParaRPr>
            </a:p>
          </p:txBody>
        </p:sp>
      </p:grpSp>
      <p:grpSp>
        <p:nvGrpSpPr>
          <p:cNvPr id="1004" name="그룹 1004"/>
          <p:cNvGrpSpPr/>
          <p:nvPr/>
        </p:nvGrpSpPr>
        <p:grpSpPr>
          <a:xfrm>
            <a:off x="5441450" y="2716739"/>
            <a:ext cx="11282330" cy="12309"/>
            <a:chOff x="5441450" y="2716739"/>
            <a:chExt cx="11282330" cy="12309"/>
          </a:xfrm>
        </p:grpSpPr>
        <p:pic>
          <p:nvPicPr>
            <p:cNvPr id="18" name="Object 17"/>
            <p:cNvPicPr>
              <a:picLocks noChangeAspect="1"/>
            </p:cNvPicPr>
            <p:nvPr/>
          </p:nvPicPr>
          <p:blipFill>
            <a:blip r:embed="rId3" cstate="print"/>
            <a:stretch>
              <a:fillRect/>
            </a:stretch>
          </p:blipFill>
          <p:spPr>
            <a:xfrm rot="-10800000">
              <a:off x="5441450" y="2716739"/>
              <a:ext cx="11282330" cy="12309"/>
            </a:xfrm>
            <a:prstGeom prst="rect">
              <a:avLst/>
            </a:prstGeom>
          </p:spPr>
        </p:pic>
      </p:grpSp>
      <p:grpSp>
        <p:nvGrpSpPr>
          <p:cNvPr id="1005" name="그룹 1005"/>
          <p:cNvGrpSpPr/>
          <p:nvPr/>
        </p:nvGrpSpPr>
        <p:grpSpPr>
          <a:xfrm>
            <a:off x="7239365" y="6893027"/>
            <a:ext cx="7385714" cy="1389647"/>
            <a:chOff x="7239365" y="6893027"/>
            <a:chExt cx="7385714" cy="1389647"/>
          </a:xfrm>
        </p:grpSpPr>
        <p:sp>
          <p:nvSpPr>
            <p:cNvPr id="21" name="Object 21"/>
            <p:cNvSpPr txBox="1"/>
            <p:nvPr/>
          </p:nvSpPr>
          <p:spPr>
            <a:xfrm>
              <a:off x="7239365" y="6893027"/>
              <a:ext cx="7385714" cy="369332"/>
            </a:xfrm>
            <a:prstGeom prst="rect">
              <a:avLst/>
            </a:prstGeom>
            <a:noFill/>
          </p:spPr>
          <p:txBody>
            <a:bodyPr wrap="square" rtlCol="0" anchor="t">
              <a:spAutoFit/>
            </a:bodyPr>
            <a:lstStyle/>
            <a:p>
              <a:r>
                <a:rPr lang="en-US" dirty="0">
                  <a:solidFill>
                    <a:srgbClr val="000000"/>
                  </a:solidFill>
                  <a:latin typeface="나눔스퀘어 Bold" panose="020B0600000101010101" pitchFamily="50" charset="-127"/>
                  <a:ea typeface="나눔스퀘어 Bold" panose="020B0600000101010101" pitchFamily="50" charset="-127"/>
                  <a:cs typeface="Noto Sans CJK KR Bold" pitchFamily="34" charset="0"/>
                </a:rPr>
                <a:t>(2000.00 ~ 2000.00) 프로젝트 이름</a:t>
              </a:r>
            </a:p>
          </p:txBody>
        </p:sp>
        <p:sp>
          <p:nvSpPr>
            <p:cNvPr id="22" name="Object 22"/>
            <p:cNvSpPr txBox="1"/>
            <p:nvPr/>
          </p:nvSpPr>
          <p:spPr>
            <a:xfrm>
              <a:off x="7239365" y="7418106"/>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작업내용 및 간단한 설명</a:t>
              </a:r>
              <a:endParaRPr lang="en-US" dirty="0">
                <a:latin typeface="나눔스퀘어" panose="020B0600000101010101" pitchFamily="50" charset="-127"/>
                <a:ea typeface="나눔스퀘어" panose="020B0600000101010101" pitchFamily="50" charset="-127"/>
              </a:endParaRPr>
            </a:p>
          </p:txBody>
        </p:sp>
        <p:sp>
          <p:nvSpPr>
            <p:cNvPr id="23" name="Object 23"/>
            <p:cNvSpPr txBox="1"/>
            <p:nvPr/>
          </p:nvSpPr>
          <p:spPr>
            <a:xfrm>
              <a:off x="7239365" y="7913342"/>
              <a:ext cx="7385714" cy="369332"/>
            </a:xfrm>
            <a:prstGeom prst="rect">
              <a:avLst/>
            </a:prstGeom>
            <a:noFill/>
          </p:spPr>
          <p:txBody>
            <a:bodyPr wrap="square" rtlCol="0" anchor="t">
              <a:spAutoFit/>
            </a:bodyPr>
            <a:lstStyle/>
            <a:p>
              <a:r>
                <a:rPr lang="en-US" sz="1800" dirty="0">
                  <a:solidFill>
                    <a:srgbClr val="000000"/>
                  </a:solidFill>
                  <a:latin typeface="나눔스퀘어" panose="020B0600000101010101" pitchFamily="50" charset="-127"/>
                  <a:ea typeface="나눔스퀘어" panose="020B0600000101010101" pitchFamily="50" charset="-127"/>
                  <a:cs typeface="Noto Sans CJK KR Regular" pitchFamily="34" charset="0"/>
                </a:rPr>
                <a:t>11 - 15 (페이지수)</a:t>
              </a:r>
              <a:endParaRPr lang="en-US" dirty="0">
                <a:latin typeface="나눔스퀘어" panose="020B0600000101010101" pitchFamily="50" charset="-127"/>
                <a:ea typeface="나눔스퀘어" panose="020B0600000101010101" pitchFamily="50" charset="-127"/>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953209" y="1081317"/>
            <a:ext cx="1054777" cy="1054777"/>
            <a:chOff x="953209" y="1081317"/>
            <a:chExt cx="1054777" cy="1054777"/>
          </a:xfrm>
        </p:grpSpPr>
        <p:pic>
          <p:nvPicPr>
            <p:cNvPr id="3" name="Object 2"/>
            <p:cNvPicPr>
              <a:picLocks noChangeAspect="1"/>
            </p:cNvPicPr>
            <p:nvPr/>
          </p:nvPicPr>
          <p:blipFill>
            <a:blip r:embed="rId2" cstate="print"/>
            <a:stretch>
              <a:fillRect/>
            </a:stretch>
          </p:blipFill>
          <p:spPr>
            <a:xfrm>
              <a:off x="953209" y="1081317"/>
              <a:ext cx="1054777" cy="1054777"/>
            </a:xfrm>
            <a:prstGeom prst="rect">
              <a:avLst/>
            </a:prstGeom>
          </p:spPr>
        </p:pic>
      </p:grpSp>
      <p:sp>
        <p:nvSpPr>
          <p:cNvPr id="5" name="Object 5"/>
          <p:cNvSpPr txBox="1"/>
          <p:nvPr/>
        </p:nvSpPr>
        <p:spPr>
          <a:xfrm>
            <a:off x="1371600" y="1273387"/>
            <a:ext cx="9577444" cy="1200329"/>
          </a:xfrm>
          <a:prstGeom prst="rect">
            <a:avLst/>
          </a:prstGeom>
          <a:noFill/>
        </p:spPr>
        <p:txBody>
          <a:bodyPr wrap="square" rtlCol="0" anchor="t">
            <a:spAutoFit/>
          </a:bodyPr>
          <a:lstStyle/>
          <a:p>
            <a:r>
              <a:rPr lang="en-US" sz="7200" kern="0" spc="-3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972207" y="2708413"/>
            <a:ext cx="7053208" cy="18055"/>
            <a:chOff x="972207" y="2708413"/>
            <a:chExt cx="7053208" cy="18055"/>
          </a:xfrm>
        </p:grpSpPr>
        <p:pic>
          <p:nvPicPr>
            <p:cNvPr id="7" name="Object 6"/>
            <p:cNvPicPr>
              <a:picLocks noChangeAspect="1"/>
            </p:cNvPicPr>
            <p:nvPr/>
          </p:nvPicPr>
          <p:blipFill>
            <a:blip r:embed="rId3" cstate="print"/>
            <a:stretch>
              <a:fillRect/>
            </a:stretch>
          </p:blipFill>
          <p:spPr>
            <a:xfrm rot="-10800000">
              <a:off x="972207" y="2708413"/>
              <a:ext cx="7053208" cy="18055"/>
            </a:xfrm>
            <a:prstGeom prst="rect">
              <a:avLst/>
            </a:prstGeom>
          </p:spPr>
        </p:pic>
      </p:grpSp>
      <p:sp>
        <p:nvSpPr>
          <p:cNvPr id="9" name="Object 9"/>
          <p:cNvSpPr txBox="1"/>
          <p:nvPr/>
        </p:nvSpPr>
        <p:spPr>
          <a:xfrm>
            <a:off x="1404257" y="1091699"/>
            <a:ext cx="5484472"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lack" pitchFamily="34" charset="0"/>
              </a:rPr>
              <a:t>2000.00 ~ 2000. 00</a:t>
            </a:r>
            <a:endParaRPr lang="en-US" dirty="0">
              <a:latin typeface="나눔스퀘어 Bold" panose="020B0600000101010101" pitchFamily="50" charset="-127"/>
              <a:ea typeface="나눔스퀘어 Bold" panose="020B0600000101010101" pitchFamily="50" charset="-127"/>
            </a:endParaRPr>
          </a:p>
        </p:txBody>
      </p:sp>
      <p:sp>
        <p:nvSpPr>
          <p:cNvPr id="10" name="Object 10"/>
          <p:cNvSpPr txBox="1"/>
          <p:nvPr/>
        </p:nvSpPr>
        <p:spPr>
          <a:xfrm>
            <a:off x="972207" y="3298788"/>
            <a:ext cx="10825575" cy="5216813"/>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구현 사항</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중점적인 기능을 기재해주세요.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핵심 구현사항을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담당 역할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스택</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OOO, OOO, OOO, OOO</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선정 이유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기술해주세요.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sp>
        <p:nvSpPr>
          <p:cNvPr id="11" name="Object 11"/>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3" name="그룹 1003"/>
          <p:cNvGrpSpPr/>
          <p:nvPr/>
        </p:nvGrpSpPr>
        <p:grpSpPr>
          <a:xfrm>
            <a:off x="9443814" y="1170206"/>
            <a:ext cx="7990409" cy="7992426"/>
            <a:chOff x="9443814" y="1170206"/>
            <a:chExt cx="7990409" cy="7992426"/>
          </a:xfrm>
        </p:grpSpPr>
        <p:pic>
          <p:nvPicPr>
            <p:cNvPr id="13" name="Object 12"/>
            <p:cNvPicPr>
              <a:picLocks noChangeAspect="1"/>
            </p:cNvPicPr>
            <p:nvPr/>
          </p:nvPicPr>
          <p:blipFill>
            <a:blip r:embed="rId4" cstate="print"/>
            <a:stretch>
              <a:fillRect/>
            </a:stretch>
          </p:blipFill>
          <p:spPr>
            <a:xfrm>
              <a:off x="9443814" y="1170206"/>
              <a:ext cx="7990409" cy="7992426"/>
            </a:xfrm>
            <a:prstGeom prst="rect">
              <a:avLst/>
            </a:prstGeom>
          </p:spPr>
        </p:pic>
      </p:grpSp>
      <p:sp>
        <p:nvSpPr>
          <p:cNvPr id="15" name="Object 15"/>
          <p:cNvSpPr txBox="1"/>
          <p:nvPr/>
        </p:nvSpPr>
        <p:spPr>
          <a:xfrm rot="-21600000">
            <a:off x="9426967" y="9271512"/>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endParaRPr lang="en-US" sz="2800" dirty="0">
              <a:latin typeface="나눔스퀘어 Bold" panose="020B0600000101010101" pitchFamily="50" charset="-127"/>
              <a:ea typeface="나눔스퀘어 Bold" panose="020B0600000101010101"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11295238" y="9275632"/>
            <a:ext cx="6171429" cy="369332"/>
          </a:xfrm>
          <a:prstGeom prst="rect">
            <a:avLst/>
          </a:prstGeom>
          <a:noFill/>
        </p:spPr>
        <p:txBody>
          <a:bodyPr wrap="square" rtlCol="0" anchor="t">
            <a:spAutoFit/>
          </a:bodyPr>
          <a:lstStyle/>
          <a:p>
            <a:pPr algn="r"/>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sp>
        <p:nvSpPr>
          <p:cNvPr id="3" name="Object 3"/>
          <p:cNvSpPr txBox="1"/>
          <p:nvPr/>
        </p:nvSpPr>
        <p:spPr>
          <a:xfrm rot="-21600000">
            <a:off x="1219200" y="826201"/>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grpSp>
        <p:nvGrpSpPr>
          <p:cNvPr id="1002" name="그룹 1002"/>
          <p:cNvGrpSpPr/>
          <p:nvPr/>
        </p:nvGrpSpPr>
        <p:grpSpPr>
          <a:xfrm>
            <a:off x="9492063" y="1226150"/>
            <a:ext cx="7648149" cy="4247146"/>
            <a:chOff x="9492063" y="1226150"/>
            <a:chExt cx="7648149" cy="4247146"/>
          </a:xfrm>
        </p:grpSpPr>
        <p:pic>
          <p:nvPicPr>
            <p:cNvPr id="8"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0" name="Object 10"/>
          <p:cNvSpPr txBox="1"/>
          <p:nvPr/>
        </p:nvSpPr>
        <p:spPr>
          <a:xfrm>
            <a:off x="1244600" y="5719196"/>
            <a:ext cx="15595600" cy="3308598"/>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성과</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대외적인 성과가 있다면 기술해주세요. (정성/정량 무관)</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 내에서 발생했던 문제를 해결/극복해본 내용을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진행하며 배운 점 / 학습한 점을 기입해주세요.</a:t>
            </a:r>
          </a:p>
          <a:p>
            <a:pPr>
              <a:spcBef>
                <a:spcPts val="600"/>
              </a:spcBef>
            </a:pPr>
            <a:endParaRPr lang="en-US" sz="1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리뷰</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수행하면서 아쉬웠던 점, 지금이라면 어떻게 더 보완하고 싶은지를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통해 배우고 느낀 점을 기재해주세요.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성과 측면이 아니어도 됩니다. Ex 동료와의 협업 시 긴밀한 커뮤니케이션의 중요성을 느낄 수 있는 시간이었다)</a:t>
            </a:r>
          </a:p>
        </p:txBody>
      </p:sp>
      <p:grpSp>
        <p:nvGrpSpPr>
          <p:cNvPr id="9" name="그룹 1002"/>
          <p:cNvGrpSpPr/>
          <p:nvPr/>
        </p:nvGrpSpPr>
        <p:grpSpPr>
          <a:xfrm>
            <a:off x="1219200" y="1226150"/>
            <a:ext cx="7648149" cy="4247146"/>
            <a:chOff x="9492063" y="1226150"/>
            <a:chExt cx="7648149" cy="4247146"/>
          </a:xfrm>
        </p:grpSpPr>
        <p:pic>
          <p:nvPicPr>
            <p:cNvPr id="11"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2" name="Object 3"/>
          <p:cNvSpPr txBox="1"/>
          <p:nvPr/>
        </p:nvSpPr>
        <p:spPr>
          <a:xfrm rot="-21600000">
            <a:off x="9432715" y="819479"/>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53209" y="1081317"/>
            <a:ext cx="1054777" cy="1054777"/>
            <a:chOff x="953209" y="1081317"/>
            <a:chExt cx="1054777" cy="1054777"/>
          </a:xfrm>
        </p:grpSpPr>
        <p:pic>
          <p:nvPicPr>
            <p:cNvPr id="3" name="Object 2"/>
            <p:cNvPicPr>
              <a:picLocks noChangeAspect="1"/>
            </p:cNvPicPr>
            <p:nvPr/>
          </p:nvPicPr>
          <p:blipFill>
            <a:blip r:embed="rId2" cstate="print"/>
            <a:stretch>
              <a:fillRect/>
            </a:stretch>
          </p:blipFill>
          <p:spPr>
            <a:xfrm>
              <a:off x="953209" y="1081317"/>
              <a:ext cx="1054777" cy="1054777"/>
            </a:xfrm>
            <a:prstGeom prst="rect">
              <a:avLst/>
            </a:prstGeom>
          </p:spPr>
        </p:pic>
      </p:grpSp>
      <p:sp>
        <p:nvSpPr>
          <p:cNvPr id="5" name="Object 5"/>
          <p:cNvSpPr txBox="1"/>
          <p:nvPr/>
        </p:nvSpPr>
        <p:spPr>
          <a:xfrm>
            <a:off x="1371600" y="1273387"/>
            <a:ext cx="9577444" cy="1200329"/>
          </a:xfrm>
          <a:prstGeom prst="rect">
            <a:avLst/>
          </a:prstGeom>
          <a:noFill/>
        </p:spPr>
        <p:txBody>
          <a:bodyPr wrap="square" rtlCol="0" anchor="t">
            <a:spAutoFit/>
          </a:bodyPr>
          <a:lstStyle/>
          <a:p>
            <a:r>
              <a:rPr lang="en-US" sz="7200" kern="0" spc="-3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972207" y="2708413"/>
            <a:ext cx="7053208" cy="18055"/>
            <a:chOff x="972207" y="2708413"/>
            <a:chExt cx="7053208" cy="18055"/>
          </a:xfrm>
        </p:grpSpPr>
        <p:pic>
          <p:nvPicPr>
            <p:cNvPr id="7" name="Object 6"/>
            <p:cNvPicPr>
              <a:picLocks noChangeAspect="1"/>
            </p:cNvPicPr>
            <p:nvPr/>
          </p:nvPicPr>
          <p:blipFill>
            <a:blip r:embed="rId3" cstate="print"/>
            <a:stretch>
              <a:fillRect/>
            </a:stretch>
          </p:blipFill>
          <p:spPr>
            <a:xfrm rot="-10800000">
              <a:off x="972207" y="2708413"/>
              <a:ext cx="7053208" cy="18055"/>
            </a:xfrm>
            <a:prstGeom prst="rect">
              <a:avLst/>
            </a:prstGeom>
          </p:spPr>
        </p:pic>
      </p:grpSp>
      <p:sp>
        <p:nvSpPr>
          <p:cNvPr id="9" name="Object 9"/>
          <p:cNvSpPr txBox="1"/>
          <p:nvPr/>
        </p:nvSpPr>
        <p:spPr>
          <a:xfrm>
            <a:off x="1404257" y="1091699"/>
            <a:ext cx="5484472"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lack" pitchFamily="34" charset="0"/>
              </a:rPr>
              <a:t>2000.00 ~ 2000. 00</a:t>
            </a:r>
            <a:endParaRPr lang="en-US" dirty="0">
              <a:latin typeface="나눔스퀘어 Bold" panose="020B0600000101010101" pitchFamily="50" charset="-127"/>
              <a:ea typeface="나눔스퀘어 Bold" panose="020B0600000101010101" pitchFamily="50" charset="-127"/>
            </a:endParaRPr>
          </a:p>
        </p:txBody>
      </p:sp>
      <p:sp>
        <p:nvSpPr>
          <p:cNvPr id="10" name="Object 10"/>
          <p:cNvSpPr txBox="1"/>
          <p:nvPr/>
        </p:nvSpPr>
        <p:spPr>
          <a:xfrm>
            <a:off x="972207" y="3298788"/>
            <a:ext cx="10825575" cy="5216813"/>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구현 사항</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중점적인 기능을 기재해주세요.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핵심 구현사항을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담당 역할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스택</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OOO, OOO, OOO, OOO</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선정 이유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기술해주세요.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sp>
        <p:nvSpPr>
          <p:cNvPr id="11" name="Object 11"/>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3" name="그룹 1003"/>
          <p:cNvGrpSpPr/>
          <p:nvPr/>
        </p:nvGrpSpPr>
        <p:grpSpPr>
          <a:xfrm>
            <a:off x="9443814" y="1170206"/>
            <a:ext cx="7990409" cy="7992426"/>
            <a:chOff x="9443814" y="1170206"/>
            <a:chExt cx="7990409" cy="7992426"/>
          </a:xfrm>
        </p:grpSpPr>
        <p:pic>
          <p:nvPicPr>
            <p:cNvPr id="13" name="Object 12"/>
            <p:cNvPicPr>
              <a:picLocks noChangeAspect="1"/>
            </p:cNvPicPr>
            <p:nvPr/>
          </p:nvPicPr>
          <p:blipFill>
            <a:blip r:embed="rId4" cstate="print"/>
            <a:stretch>
              <a:fillRect/>
            </a:stretch>
          </p:blipFill>
          <p:spPr>
            <a:xfrm>
              <a:off x="9443814" y="1170206"/>
              <a:ext cx="7990409" cy="7992426"/>
            </a:xfrm>
            <a:prstGeom prst="rect">
              <a:avLst/>
            </a:prstGeom>
          </p:spPr>
        </p:pic>
      </p:grpSp>
      <p:sp>
        <p:nvSpPr>
          <p:cNvPr id="15" name="Object 15"/>
          <p:cNvSpPr txBox="1"/>
          <p:nvPr/>
        </p:nvSpPr>
        <p:spPr>
          <a:xfrm rot="-21600000">
            <a:off x="9426967" y="9271512"/>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endParaRPr lang="en-US" sz="28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96064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95238" y="9275632"/>
            <a:ext cx="6171429" cy="369332"/>
          </a:xfrm>
          <a:prstGeom prst="rect">
            <a:avLst/>
          </a:prstGeom>
          <a:noFill/>
        </p:spPr>
        <p:txBody>
          <a:bodyPr wrap="square" rtlCol="0" anchor="t">
            <a:spAutoFit/>
          </a:bodyPr>
          <a:lstStyle/>
          <a:p>
            <a:pPr algn="r"/>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sp>
        <p:nvSpPr>
          <p:cNvPr id="3" name="Object 3"/>
          <p:cNvSpPr txBox="1"/>
          <p:nvPr/>
        </p:nvSpPr>
        <p:spPr>
          <a:xfrm rot="-21600000">
            <a:off x="1219200" y="826201"/>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grpSp>
        <p:nvGrpSpPr>
          <p:cNvPr id="1002" name="그룹 1002"/>
          <p:cNvGrpSpPr/>
          <p:nvPr/>
        </p:nvGrpSpPr>
        <p:grpSpPr>
          <a:xfrm>
            <a:off x="9492063" y="1226150"/>
            <a:ext cx="7648149" cy="4247146"/>
            <a:chOff x="9492063" y="1226150"/>
            <a:chExt cx="7648149" cy="4247146"/>
          </a:xfrm>
        </p:grpSpPr>
        <p:pic>
          <p:nvPicPr>
            <p:cNvPr id="8"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0" name="Object 10"/>
          <p:cNvSpPr txBox="1"/>
          <p:nvPr/>
        </p:nvSpPr>
        <p:spPr>
          <a:xfrm>
            <a:off x="1244600" y="5719196"/>
            <a:ext cx="15595600" cy="3308598"/>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성과</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대외적인 성과가 있다면 기술해주세요. (정성/정량 무관)</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 내에서 발생했던 문제를 해결/극복해본 내용을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진행하며 배운 점 / 학습한 점을 기입해주세요.</a:t>
            </a:r>
          </a:p>
          <a:p>
            <a:pPr>
              <a:spcBef>
                <a:spcPts val="600"/>
              </a:spcBef>
            </a:pPr>
            <a:endParaRPr lang="en-US" sz="1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리뷰</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수행하면서 아쉬웠던 점, 지금이라면 어떻게 더 보완하고 싶은지를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통해 배우고 느낀 점을 기재해주세요.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성과 측면이 아니어도 됩니다. Ex 동료와의 협업 시 긴밀한 커뮤니케이션의 중요성을 느낄 수 있는 시간이었다)</a:t>
            </a:r>
          </a:p>
        </p:txBody>
      </p:sp>
      <p:grpSp>
        <p:nvGrpSpPr>
          <p:cNvPr id="9" name="그룹 1002"/>
          <p:cNvGrpSpPr/>
          <p:nvPr/>
        </p:nvGrpSpPr>
        <p:grpSpPr>
          <a:xfrm>
            <a:off x="1219200" y="1226150"/>
            <a:ext cx="7648149" cy="4247146"/>
            <a:chOff x="9492063" y="1226150"/>
            <a:chExt cx="7648149" cy="4247146"/>
          </a:xfrm>
        </p:grpSpPr>
        <p:pic>
          <p:nvPicPr>
            <p:cNvPr id="11"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2" name="Object 3"/>
          <p:cNvSpPr txBox="1"/>
          <p:nvPr/>
        </p:nvSpPr>
        <p:spPr>
          <a:xfrm rot="-21600000">
            <a:off x="9432715" y="819479"/>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spTree>
    <p:extLst>
      <p:ext uri="{BB962C8B-B14F-4D97-AF65-F5344CB8AC3E}">
        <p14:creationId xmlns:p14="http://schemas.microsoft.com/office/powerpoint/2010/main" val="161608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953209" y="1081317"/>
            <a:ext cx="1054777" cy="1054777"/>
            <a:chOff x="953209" y="1081317"/>
            <a:chExt cx="1054777" cy="1054777"/>
          </a:xfrm>
        </p:grpSpPr>
        <p:pic>
          <p:nvPicPr>
            <p:cNvPr id="3" name="Object 2"/>
            <p:cNvPicPr>
              <a:picLocks noChangeAspect="1"/>
            </p:cNvPicPr>
            <p:nvPr/>
          </p:nvPicPr>
          <p:blipFill>
            <a:blip r:embed="rId2" cstate="print"/>
            <a:stretch>
              <a:fillRect/>
            </a:stretch>
          </p:blipFill>
          <p:spPr>
            <a:xfrm>
              <a:off x="953209" y="1081317"/>
              <a:ext cx="1054777" cy="1054777"/>
            </a:xfrm>
            <a:prstGeom prst="rect">
              <a:avLst/>
            </a:prstGeom>
          </p:spPr>
        </p:pic>
      </p:grpSp>
      <p:sp>
        <p:nvSpPr>
          <p:cNvPr id="5" name="Object 5"/>
          <p:cNvSpPr txBox="1"/>
          <p:nvPr/>
        </p:nvSpPr>
        <p:spPr>
          <a:xfrm>
            <a:off x="1371600" y="1273387"/>
            <a:ext cx="9577444" cy="1200329"/>
          </a:xfrm>
          <a:prstGeom prst="rect">
            <a:avLst/>
          </a:prstGeom>
          <a:noFill/>
        </p:spPr>
        <p:txBody>
          <a:bodyPr wrap="square" rtlCol="0" anchor="t">
            <a:spAutoFit/>
          </a:bodyPr>
          <a:lstStyle/>
          <a:p>
            <a:r>
              <a:rPr lang="en-US" sz="7200" kern="0" spc="-3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grpSp>
        <p:nvGrpSpPr>
          <p:cNvPr id="1002" name="그룹 1002"/>
          <p:cNvGrpSpPr/>
          <p:nvPr/>
        </p:nvGrpSpPr>
        <p:grpSpPr>
          <a:xfrm>
            <a:off x="972207" y="2708413"/>
            <a:ext cx="7053208" cy="18055"/>
            <a:chOff x="972207" y="2708413"/>
            <a:chExt cx="7053208" cy="18055"/>
          </a:xfrm>
        </p:grpSpPr>
        <p:pic>
          <p:nvPicPr>
            <p:cNvPr id="7" name="Object 6"/>
            <p:cNvPicPr>
              <a:picLocks noChangeAspect="1"/>
            </p:cNvPicPr>
            <p:nvPr/>
          </p:nvPicPr>
          <p:blipFill>
            <a:blip r:embed="rId3" cstate="print"/>
            <a:stretch>
              <a:fillRect/>
            </a:stretch>
          </p:blipFill>
          <p:spPr>
            <a:xfrm rot="-10800000">
              <a:off x="972207" y="2708413"/>
              <a:ext cx="7053208" cy="18055"/>
            </a:xfrm>
            <a:prstGeom prst="rect">
              <a:avLst/>
            </a:prstGeom>
          </p:spPr>
        </p:pic>
      </p:grpSp>
      <p:sp>
        <p:nvSpPr>
          <p:cNvPr id="9" name="Object 9"/>
          <p:cNvSpPr txBox="1"/>
          <p:nvPr/>
        </p:nvSpPr>
        <p:spPr>
          <a:xfrm>
            <a:off x="1404257" y="1091699"/>
            <a:ext cx="5484472" cy="369332"/>
          </a:xfrm>
          <a:prstGeom prst="rect">
            <a:avLst/>
          </a:prstGeom>
          <a:noFill/>
        </p:spPr>
        <p:txBody>
          <a:bodyPr wrap="square" rtlCol="0" anchor="t">
            <a:spAutoFit/>
          </a:bodyPr>
          <a:lstStyle/>
          <a:p>
            <a:r>
              <a:rPr lang="en-US" sz="1800" dirty="0">
                <a:solidFill>
                  <a:srgbClr val="000000"/>
                </a:solidFill>
                <a:latin typeface="나눔스퀘어 Bold" panose="020B0600000101010101" pitchFamily="50" charset="-127"/>
                <a:ea typeface="나눔스퀘어 Bold" panose="020B0600000101010101" pitchFamily="50" charset="-127"/>
                <a:cs typeface="Noto Sans CJK KR Black" pitchFamily="34" charset="0"/>
              </a:rPr>
              <a:t>2000.00 ~ 2000. 00</a:t>
            </a:r>
            <a:endParaRPr lang="en-US" dirty="0">
              <a:latin typeface="나눔스퀘어 Bold" panose="020B0600000101010101" pitchFamily="50" charset="-127"/>
              <a:ea typeface="나눔스퀘어 Bold" panose="020B0600000101010101" pitchFamily="50" charset="-127"/>
            </a:endParaRPr>
          </a:p>
        </p:txBody>
      </p:sp>
      <p:sp>
        <p:nvSpPr>
          <p:cNvPr id="10" name="Object 10"/>
          <p:cNvSpPr txBox="1"/>
          <p:nvPr/>
        </p:nvSpPr>
        <p:spPr>
          <a:xfrm>
            <a:off x="972207" y="3298788"/>
            <a:ext cx="10825575" cy="5216813"/>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구현 사항</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중점적인 기능을 기재해주세요.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프로젝트의 핵심 구현사항을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담당 역할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역할 및 본인 구현사항(기여내용)</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스택</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OOO, OOO, OOO, OOO</a:t>
            </a:r>
          </a:p>
          <a:p>
            <a:pPr>
              <a:spcBef>
                <a:spcPts val="600"/>
              </a:spcBef>
            </a:pPr>
            <a:endPar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endParaRPr>
          </a:p>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기술 선정 이유</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기술해주세요.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해당 기술을 활용/선정한 이유를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기술해주세요</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sp>
        <p:nvSpPr>
          <p:cNvPr id="11" name="Object 11"/>
          <p:cNvSpPr txBox="1"/>
          <p:nvPr/>
        </p:nvSpPr>
        <p:spPr>
          <a:xfrm>
            <a:off x="10390643" y="4571429"/>
            <a:ext cx="6171429" cy="411418"/>
          </a:xfrm>
          <a:prstGeom prst="rect">
            <a:avLst/>
          </a:prstGeom>
          <a:noFill/>
        </p:spPr>
        <p:txBody>
          <a:bodyPr wrap="square" rtlCol="0" anchor="t">
            <a:spAutoFit/>
          </a:bodyPr>
          <a:lstStyle/>
          <a:p>
            <a:pPr algn="ctr"/>
            <a:r>
              <a:rPr lang="en-US" sz="1800" dirty="0">
                <a:solidFill>
                  <a:srgbClr val="FFFFFF"/>
                </a:solidFill>
                <a:latin typeface="Noto Sans CJK KR Medium" pitchFamily="34" charset="0"/>
                <a:cs typeface="Noto Sans CJK KR Medium" pitchFamily="34" charset="0"/>
              </a:rPr>
              <a:t>이미지를 넣어 주세요</a:t>
            </a:r>
            <a:endParaRPr lang="en-US" dirty="0"/>
          </a:p>
        </p:txBody>
      </p:sp>
      <p:grpSp>
        <p:nvGrpSpPr>
          <p:cNvPr id="1003" name="그룹 1003"/>
          <p:cNvGrpSpPr/>
          <p:nvPr/>
        </p:nvGrpSpPr>
        <p:grpSpPr>
          <a:xfrm>
            <a:off x="9443814" y="1170206"/>
            <a:ext cx="7990409" cy="7992426"/>
            <a:chOff x="9443814" y="1170206"/>
            <a:chExt cx="7990409" cy="7992426"/>
          </a:xfrm>
        </p:grpSpPr>
        <p:pic>
          <p:nvPicPr>
            <p:cNvPr id="13" name="Object 12"/>
            <p:cNvPicPr>
              <a:picLocks noChangeAspect="1"/>
            </p:cNvPicPr>
            <p:nvPr/>
          </p:nvPicPr>
          <p:blipFill>
            <a:blip r:embed="rId4" cstate="print"/>
            <a:stretch>
              <a:fillRect/>
            </a:stretch>
          </p:blipFill>
          <p:spPr>
            <a:xfrm>
              <a:off x="9443814" y="1170206"/>
              <a:ext cx="7990409" cy="7992426"/>
            </a:xfrm>
            <a:prstGeom prst="rect">
              <a:avLst/>
            </a:prstGeom>
          </p:spPr>
        </p:pic>
      </p:grpSp>
      <p:sp>
        <p:nvSpPr>
          <p:cNvPr id="15" name="Object 15"/>
          <p:cNvSpPr txBox="1"/>
          <p:nvPr/>
        </p:nvSpPr>
        <p:spPr>
          <a:xfrm rot="-21600000">
            <a:off x="9426967" y="9271512"/>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endParaRPr lang="en-US" sz="28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24103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95238" y="9275632"/>
            <a:ext cx="6171429" cy="369332"/>
          </a:xfrm>
          <a:prstGeom prst="rect">
            <a:avLst/>
          </a:prstGeom>
          <a:noFill/>
        </p:spPr>
        <p:txBody>
          <a:bodyPr wrap="square" rtlCol="0" anchor="t">
            <a:spAutoFit/>
          </a:bodyPr>
          <a:lstStyle/>
          <a:p>
            <a:pPr algn="r"/>
            <a:r>
              <a:rPr lang="en-US" sz="1800" dirty="0">
                <a:solidFill>
                  <a:srgbClr val="000000"/>
                </a:solidFill>
                <a:latin typeface="나눔스퀘어 ExtraBold" panose="020B0600000101010101" pitchFamily="50" charset="-127"/>
                <a:ea typeface="나눔스퀘어 ExtraBold" panose="020B0600000101010101" pitchFamily="50" charset="-127"/>
                <a:cs typeface="Noto Sans CJK KR Black" pitchFamily="34" charset="0"/>
              </a:rPr>
              <a:t>Project Name</a:t>
            </a:r>
            <a:endParaRPr lang="en-US" dirty="0">
              <a:latin typeface="나눔스퀘어 ExtraBold" panose="020B0600000101010101" pitchFamily="50" charset="-127"/>
              <a:ea typeface="나눔스퀘어 ExtraBold" panose="020B0600000101010101" pitchFamily="50" charset="-127"/>
            </a:endParaRPr>
          </a:p>
        </p:txBody>
      </p:sp>
      <p:sp>
        <p:nvSpPr>
          <p:cNvPr id="3" name="Object 3"/>
          <p:cNvSpPr txBox="1"/>
          <p:nvPr/>
        </p:nvSpPr>
        <p:spPr>
          <a:xfrm rot="-21600000">
            <a:off x="1219200" y="826201"/>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grpSp>
        <p:nvGrpSpPr>
          <p:cNvPr id="1002" name="그룹 1002"/>
          <p:cNvGrpSpPr/>
          <p:nvPr/>
        </p:nvGrpSpPr>
        <p:grpSpPr>
          <a:xfrm>
            <a:off x="9492063" y="1226150"/>
            <a:ext cx="7648149" cy="4247146"/>
            <a:chOff x="9492063" y="1226150"/>
            <a:chExt cx="7648149" cy="4247146"/>
          </a:xfrm>
        </p:grpSpPr>
        <p:pic>
          <p:nvPicPr>
            <p:cNvPr id="8"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0" name="Object 10"/>
          <p:cNvSpPr txBox="1"/>
          <p:nvPr/>
        </p:nvSpPr>
        <p:spPr>
          <a:xfrm>
            <a:off x="1244600" y="5719196"/>
            <a:ext cx="15595600" cy="3662541"/>
          </a:xfrm>
          <a:prstGeom prst="rect">
            <a:avLst/>
          </a:prstGeom>
          <a:noFill/>
        </p:spPr>
        <p:txBody>
          <a:bodyPr wrap="square" rtlCol="0" anchor="t">
            <a:spAutoFit/>
          </a:bodyPr>
          <a:lstStyle/>
          <a:p>
            <a:pPr>
              <a:spcBef>
                <a:spcPts val="600"/>
              </a:spcBef>
            </a:pP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 성과</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대외적인 성과가 있다면 기술해주세요. (정성/정량 무관)</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 내에서 발생했던 문제를 해결/극복해본 내용을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진행하며 배운 점 / 학습한 점을 기입해주세요.</a:t>
            </a:r>
          </a:p>
          <a:p>
            <a:pPr>
              <a:spcBef>
                <a:spcPts val="600"/>
              </a:spcBef>
            </a:pPr>
            <a:endParaRPr lang="en-US" sz="1700" dirty="0">
              <a:solidFill>
                <a:srgbClr val="000000"/>
              </a:solidFill>
              <a:latin typeface="나눔스퀘어" panose="020B0600000101010101" pitchFamily="50" charset="-127"/>
              <a:ea typeface="나눔스퀘어" panose="020B0600000101010101" pitchFamily="50" charset="-127"/>
              <a:cs typeface="Noto Sans CJK KR Regular" pitchFamily="34" charset="0"/>
            </a:endParaRPr>
          </a:p>
          <a:p>
            <a:pPr>
              <a:spcBef>
                <a:spcPts val="600"/>
              </a:spcBef>
            </a:pPr>
            <a:r>
              <a:rPr lang="en-US" sz="2200" dirty="0" err="1">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프로젝트</a:t>
            </a: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 </a:t>
            </a:r>
            <a:r>
              <a:rPr lang="en-US" sz="2200" dirty="0" err="1">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리뷰</a:t>
            </a:r>
            <a:r>
              <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 </a:t>
            </a:r>
            <a:r>
              <a:rPr lang="ko-KR" alt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rPr>
              <a:t>및 성장 경험</a:t>
            </a:r>
            <a:endParaRPr lang="en-US" sz="2200" dirty="0">
              <a:solidFill>
                <a:srgbClr val="000000"/>
              </a:solidFill>
              <a:latin typeface="나눔스퀘어 Bold" panose="020B0600000101010101" pitchFamily="50" charset="-127"/>
              <a:ea typeface="나눔스퀘어 Bold" panose="020B0600000101010101" pitchFamily="50" charset="-127"/>
              <a:cs typeface="Noto Sans CJK KR Light" pitchFamily="34" charset="0"/>
            </a:endParaRP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수행하면서 아쉬웠던 점, 지금이라면 어떻게 더 보완하고 싶은지를 기술해주세요.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프로젝트를 통해 배우고 느낀 점을 기재해주세요.</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 PJT </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자체의 </a:t>
            </a:r>
            <a:r>
              <a:rPr 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성과</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측면이 아니어도 됩니다. </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나의 </a:t>
            </a:r>
            <a:r>
              <a:rPr lang="ko-KR" alt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학습역량과</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잠재력을 보여줄 수 있는 내용들을 기술해주세요</a:t>
            </a:r>
            <a:r>
              <a:rPr lang="en-US" altLang="ko-KR" dirty="0">
                <a:solidFill>
                  <a:srgbClr val="000000"/>
                </a:solidFill>
                <a:latin typeface="나눔스퀘어" panose="020B0600000101010101" pitchFamily="50" charset="-127"/>
                <a:ea typeface="나눔스퀘어" panose="020B0600000101010101" pitchFamily="50" charset="-127"/>
                <a:cs typeface="Noto Sans CJK KR Light" pitchFamily="34" charset="0"/>
              </a:rPr>
              <a:t>! </a:t>
            </a:r>
          </a:p>
          <a:p>
            <a:pPr>
              <a:spcBef>
                <a:spcPts val="600"/>
              </a:spcBef>
            </a:pP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EX) FE</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리드를 맡아</a:t>
            </a:r>
            <a:r>
              <a:rPr lang="en-US" altLang="ko-KR" dirty="0">
                <a:solidFill>
                  <a:srgbClr val="000000"/>
                </a:solidFill>
                <a:latin typeface="나눔스퀘어" panose="020B0600000101010101" pitchFamily="50" charset="-127"/>
                <a:ea typeface="나눔스퀘어" panose="020B0600000101010101" pitchFamily="50" charset="-127"/>
                <a:cs typeface="Noto Sans CJK KR Light" pitchFamily="34" charset="0"/>
              </a:rPr>
              <a:t>, </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스크럼 회의 시 전날의 </a:t>
            </a:r>
            <a:r>
              <a:rPr lang="ko-KR" altLang="en-US" dirty="0" err="1">
                <a:solidFill>
                  <a:srgbClr val="000000"/>
                </a:solidFill>
                <a:latin typeface="나눔스퀘어" panose="020B0600000101010101" pitchFamily="50" charset="-127"/>
                <a:ea typeface="나눔스퀘어" panose="020B0600000101010101" pitchFamily="50" charset="-127"/>
                <a:cs typeface="Noto Sans CJK KR Light" pitchFamily="34" charset="0"/>
              </a:rPr>
              <a:t>데일리</a:t>
            </a:r>
            <a:r>
              <a:rPr lang="ko-KR" alt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 회고를 지속적으로 수행하며 더 나은 문제인식을 만들어가려 노력했습니다</a:t>
            </a:r>
            <a:r>
              <a:rPr lang="en-US" altLang="ko-KR" dirty="0">
                <a:solidFill>
                  <a:srgbClr val="000000"/>
                </a:solidFill>
                <a:latin typeface="나눔스퀘어" panose="020B0600000101010101" pitchFamily="50" charset="-127"/>
                <a:ea typeface="나눔스퀘어" panose="020B0600000101010101" pitchFamily="50" charset="-127"/>
                <a:cs typeface="Noto Sans CJK KR Light" pitchFamily="34" charset="0"/>
              </a:rPr>
              <a:t>. </a:t>
            </a:r>
            <a:r>
              <a:rPr lang="en-US" dirty="0">
                <a:solidFill>
                  <a:srgbClr val="000000"/>
                </a:solidFill>
                <a:latin typeface="나눔스퀘어" panose="020B0600000101010101" pitchFamily="50" charset="-127"/>
                <a:ea typeface="나눔스퀘어" panose="020B0600000101010101" pitchFamily="50" charset="-127"/>
                <a:cs typeface="Noto Sans CJK KR Light" pitchFamily="34" charset="0"/>
              </a:rPr>
              <a:t>)</a:t>
            </a:r>
          </a:p>
        </p:txBody>
      </p:sp>
      <p:grpSp>
        <p:nvGrpSpPr>
          <p:cNvPr id="9" name="그룹 1002"/>
          <p:cNvGrpSpPr/>
          <p:nvPr/>
        </p:nvGrpSpPr>
        <p:grpSpPr>
          <a:xfrm>
            <a:off x="1219200" y="1226150"/>
            <a:ext cx="7648149" cy="4247146"/>
            <a:chOff x="9492063" y="1226150"/>
            <a:chExt cx="7648149" cy="4247146"/>
          </a:xfrm>
        </p:grpSpPr>
        <p:pic>
          <p:nvPicPr>
            <p:cNvPr id="11" name="Object 7"/>
            <p:cNvPicPr>
              <a:picLocks noChangeAspect="1"/>
            </p:cNvPicPr>
            <p:nvPr/>
          </p:nvPicPr>
          <p:blipFill>
            <a:blip r:embed="rId2" cstate="print"/>
            <a:stretch>
              <a:fillRect/>
            </a:stretch>
          </p:blipFill>
          <p:spPr>
            <a:xfrm>
              <a:off x="9492063" y="1226150"/>
              <a:ext cx="7648149" cy="4247146"/>
            </a:xfrm>
            <a:prstGeom prst="rect">
              <a:avLst/>
            </a:prstGeom>
          </p:spPr>
        </p:pic>
      </p:grpSp>
      <p:sp>
        <p:nvSpPr>
          <p:cNvPr id="12" name="Object 3"/>
          <p:cNvSpPr txBox="1"/>
          <p:nvPr/>
        </p:nvSpPr>
        <p:spPr>
          <a:xfrm rot="-21600000">
            <a:off x="9432715" y="819479"/>
            <a:ext cx="7385714" cy="276999"/>
          </a:xfrm>
          <a:prstGeom prst="rect">
            <a:avLst/>
          </a:prstGeom>
          <a:noFill/>
        </p:spPr>
        <p:txBody>
          <a:bodyPr wrap="square" rtlCol="0" anchor="t">
            <a:spAutoFit/>
          </a:bodyPr>
          <a:lstStyle/>
          <a:p>
            <a:r>
              <a:rPr lang="en-US" sz="1200" dirty="0">
                <a:solidFill>
                  <a:srgbClr val="000000"/>
                </a:solidFill>
                <a:latin typeface="나눔스퀘어 Bold" panose="020B0600000101010101" pitchFamily="50" charset="-127"/>
                <a:ea typeface="나눔스퀘어 Bold" panose="020B0600000101010101" pitchFamily="50" charset="-127"/>
                <a:cs typeface="Noto Sans CJK KR Regular" pitchFamily="34" charset="0"/>
              </a:rPr>
              <a:t>[캡션] 사진에 대한 부가설명을 써주세요</a:t>
            </a:r>
          </a:p>
        </p:txBody>
      </p:sp>
    </p:spTree>
    <p:extLst>
      <p:ext uri="{BB962C8B-B14F-4D97-AF65-F5344CB8AC3E}">
        <p14:creationId xmlns:p14="http://schemas.microsoft.com/office/powerpoint/2010/main" val="3137184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868</Words>
  <Application>Microsoft Office PowerPoint</Application>
  <PresentationFormat>사용자 지정</PresentationFormat>
  <Paragraphs>136</Paragraphs>
  <Slides>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Noto Sans CJK KR Medium</vt:lpstr>
      <vt:lpstr>Arial</vt:lpstr>
      <vt:lpstr>Calibri</vt:lpstr>
      <vt:lpstr>나눔스퀘어</vt:lpstr>
      <vt:lpstr>나눔스퀘어 Bold</vt:lpstr>
      <vt:lpstr>나눔스퀘어 ExtraBold</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heo rainyforest</cp:lastModifiedBy>
  <cp:revision>8</cp:revision>
  <dcterms:created xsi:type="dcterms:W3CDTF">2023-03-21T18:34:08Z</dcterms:created>
  <dcterms:modified xsi:type="dcterms:W3CDTF">2023-03-22T05:34:05Z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