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 varScale="1">
        <p:scale>
          <a:sx n="55" d="100"/>
          <a:sy n="55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나눔바른고딕" panose="020B0603020101020101" pitchFamily="50" charset="-127"/>
        <a:ea typeface="나눔바른고딕" panose="020B0603020101020101" pitchFamily="50" charset="-127"/>
        <a:cs typeface="나눔바른고딕" panose="020B0603020101020101" pitchFamily="50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68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0472" y="13081000"/>
            <a:ext cx="83035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Helvetica Neue Light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Apple SD 산돌고딕 Neo 옅은체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pple SD 산돌고딕 Neo 옅은체"/>
          <a:ea typeface="Apple SD 산돌고딕 Neo 옅은체"/>
          <a:cs typeface="Apple SD 산돌고딕 Neo 옅은체"/>
          <a:sym typeface="Apple SD 산돌고딕 Neo 옅은체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나눔바른고딕" panose="020B0603020101020101" pitchFamily="50" charset="-127"/>
          <a:ea typeface="나눔바른고딕" panose="020B0603020101020101" pitchFamily="50" charset="-127"/>
          <a:cs typeface="나눔바른고딕" panose="020B0603020101020101" pitchFamily="50" charset="-127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전준비…"/>
          <p:cNvSpPr txBox="1"/>
          <p:nvPr/>
        </p:nvSpPr>
        <p:spPr>
          <a:xfrm>
            <a:off x="1119565" y="2200077"/>
            <a:ext cx="4643015" cy="802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380999" indent="-380999" algn="l" defTabSz="584200">
              <a:buSzPct val="100000"/>
              <a:buAutoNum type="arabicPeriod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사전준비</a:t>
            </a: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l" defTabSz="584200"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marL="380999" indent="-380999" algn="l" defTabSz="584200">
              <a:buSzPct val="100000"/>
              <a:buAutoNum type="arabicPeriod" startAt="2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KICK-OFF</a:t>
            </a:r>
          </a:p>
          <a:p>
            <a:pPr algn="l" defTabSz="584200"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marL="380999" indent="-380999" algn="l" defTabSz="584200">
              <a:buSzPct val="100000"/>
              <a:buAutoNum type="arabicPeriod" startAt="3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선진사</a:t>
            </a: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</a:t>
            </a: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벤치마킹</a:t>
            </a: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l" defTabSz="584200"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marL="380999" indent="-380999" algn="l" defTabSz="584200">
              <a:buSzPct val="100000"/>
              <a:buAutoNum type="arabicPeriod" startAt="4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To-Be Workshop</a:t>
            </a:r>
          </a:p>
          <a:p>
            <a:pPr algn="l" defTabSz="584200"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marL="380999" indent="-380999" algn="l" defTabSz="584200">
              <a:buSzPct val="100000"/>
              <a:buAutoNum type="arabicPeriod" startAt="5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시스템</a:t>
            </a: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</a:t>
            </a: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구축</a:t>
            </a: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marL="698500" lvl="1" indent="-444500" algn="l" defTabSz="584200">
              <a:buSzPct val="125000"/>
              <a:buChar char="•"/>
              <a:defRPr sz="2600" b="0" spc="-78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프로세스</a:t>
            </a: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, </a:t>
            </a: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업무</a:t>
            </a: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</a:t>
            </a: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절차</a:t>
            </a: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</a:t>
            </a: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정의</a:t>
            </a: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marL="698500" lvl="1" indent="-444500" algn="l" defTabSz="584200">
              <a:buSzPct val="125000"/>
              <a:buChar char="•"/>
              <a:defRPr sz="2600" b="0" spc="-78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ERP </a:t>
            </a: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시스템</a:t>
            </a: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</a:t>
            </a: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구축</a:t>
            </a: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marL="698500" lvl="1" indent="-444500" algn="l" defTabSz="584200">
              <a:buSzPct val="125000"/>
              <a:buChar char="•"/>
              <a:defRPr sz="2600" b="0" spc="-78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표준화</a:t>
            </a: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</a:t>
            </a: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작업</a:t>
            </a: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l" defTabSz="584200">
              <a:defRPr sz="2600" b="0" spc="-78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marL="380999" indent="-380999" algn="l" defTabSz="584200">
              <a:buSzPct val="100000"/>
              <a:buAutoNum type="arabicPeriod" startAt="6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사용자</a:t>
            </a: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</a:t>
            </a: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교육</a:t>
            </a: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algn="l" defTabSz="584200"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  <a:p>
            <a:pPr marL="380999" indent="-380999" algn="l" defTabSz="584200">
              <a:buSzPct val="100000"/>
              <a:buAutoNum type="arabicPeriod" startAt="7"/>
              <a:defRPr sz="3400" b="0" spc="-102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r>
              <a:rPr b="0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병행</a:t>
            </a:r>
            <a:r>
              <a:rPr b="0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 Test</a:t>
            </a:r>
          </a:p>
        </p:txBody>
      </p:sp>
      <p:sp>
        <p:nvSpPr>
          <p:cNvPr id="28" name="Agenda"/>
          <p:cNvSpPr txBox="1"/>
          <p:nvPr/>
        </p:nvSpPr>
        <p:spPr>
          <a:xfrm>
            <a:off x="1972320" y="885529"/>
            <a:ext cx="227145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500" b="0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 Agenda</a:t>
            </a:r>
          </a:p>
        </p:txBody>
      </p:sp>
      <p:sp>
        <p:nvSpPr>
          <p:cNvPr id="29" name="2월"/>
          <p:cNvSpPr txBox="1"/>
          <p:nvPr/>
        </p:nvSpPr>
        <p:spPr>
          <a:xfrm>
            <a:off x="6657968" y="487692"/>
            <a:ext cx="120301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5300" b="0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</a:t>
            </a:r>
            <a:r>
              <a:rPr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월</a:t>
            </a:r>
          </a:p>
        </p:txBody>
      </p:sp>
      <p:sp>
        <p:nvSpPr>
          <p:cNvPr id="30" name="27"/>
          <p:cNvSpPr txBox="1"/>
          <p:nvPr/>
        </p:nvSpPr>
        <p:spPr>
          <a:xfrm>
            <a:off x="6660155" y="2211375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28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31" name="선"/>
          <p:cNvSpPr/>
          <p:nvPr/>
        </p:nvSpPr>
        <p:spPr>
          <a:xfrm flipV="1">
            <a:off x="9069305" y="1466249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3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2129463"/>
            <a:ext cx="2306848" cy="50801"/>
          </a:xfrm>
          <a:prstGeom prst="rect">
            <a:avLst/>
          </a:prstGeom>
        </p:spPr>
      </p:pic>
      <p:sp>
        <p:nvSpPr>
          <p:cNvPr id="34" name="일요일"/>
          <p:cNvSpPr txBox="1"/>
          <p:nvPr/>
        </p:nvSpPr>
        <p:spPr>
          <a:xfrm>
            <a:off x="7199407" y="1479265"/>
            <a:ext cx="130550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일요일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35" name="28"/>
          <p:cNvSpPr txBox="1"/>
          <p:nvPr/>
        </p:nvSpPr>
        <p:spPr>
          <a:xfrm>
            <a:off x="9083041" y="2222203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36" name="선"/>
          <p:cNvSpPr/>
          <p:nvPr/>
        </p:nvSpPr>
        <p:spPr>
          <a:xfrm flipV="1">
            <a:off x="11503595" y="1477078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37" name="월요일"/>
          <p:cNvSpPr txBox="1"/>
          <p:nvPr/>
        </p:nvSpPr>
        <p:spPr>
          <a:xfrm>
            <a:off x="9633697" y="1495264"/>
            <a:ext cx="130550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월요일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3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4424195"/>
            <a:ext cx="2306848" cy="50801"/>
          </a:xfrm>
          <a:prstGeom prst="rect">
            <a:avLst/>
          </a:prstGeom>
        </p:spPr>
      </p:pic>
      <p:pic>
        <p:nvPicPr>
          <p:cNvPr id="4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2129463"/>
            <a:ext cx="2306848" cy="50801"/>
          </a:xfrm>
          <a:prstGeom prst="rect">
            <a:avLst/>
          </a:prstGeom>
        </p:spPr>
      </p:pic>
      <p:pic>
        <p:nvPicPr>
          <p:cNvPr id="4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4424195"/>
            <a:ext cx="2306848" cy="50801"/>
          </a:xfrm>
          <a:prstGeom prst="rect">
            <a:avLst/>
          </a:prstGeom>
        </p:spPr>
      </p:pic>
      <p:pic>
        <p:nvPicPr>
          <p:cNvPr id="44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2128260"/>
            <a:ext cx="2306848" cy="50801"/>
          </a:xfrm>
          <a:prstGeom prst="rect">
            <a:avLst/>
          </a:prstGeom>
        </p:spPr>
      </p:pic>
      <p:pic>
        <p:nvPicPr>
          <p:cNvPr id="4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4424195"/>
            <a:ext cx="2306848" cy="50801"/>
          </a:xfrm>
          <a:prstGeom prst="rect">
            <a:avLst/>
          </a:prstGeom>
        </p:spPr>
      </p:pic>
      <p:sp>
        <p:nvSpPr>
          <p:cNvPr id="48" name="선"/>
          <p:cNvSpPr/>
          <p:nvPr/>
        </p:nvSpPr>
        <p:spPr>
          <a:xfrm flipV="1">
            <a:off x="13903674" y="1477078"/>
            <a:ext cx="1" cy="1175123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49" name="화요일"/>
          <p:cNvSpPr txBox="1"/>
          <p:nvPr/>
        </p:nvSpPr>
        <p:spPr>
          <a:xfrm>
            <a:off x="12067988" y="1495264"/>
            <a:ext cx="130550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화요일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0" name="30"/>
          <p:cNvSpPr txBox="1"/>
          <p:nvPr/>
        </p:nvSpPr>
        <p:spPr>
          <a:xfrm>
            <a:off x="13928814" y="2211374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1" name="선"/>
          <p:cNvSpPr/>
          <p:nvPr/>
        </p:nvSpPr>
        <p:spPr>
          <a:xfrm flipV="1">
            <a:off x="16303754" y="1466249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5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2129463"/>
            <a:ext cx="2306847" cy="50801"/>
          </a:xfrm>
          <a:prstGeom prst="rect">
            <a:avLst/>
          </a:prstGeom>
        </p:spPr>
      </p:pic>
      <p:sp>
        <p:nvSpPr>
          <p:cNvPr id="54" name="수요일"/>
          <p:cNvSpPr txBox="1"/>
          <p:nvPr/>
        </p:nvSpPr>
        <p:spPr>
          <a:xfrm>
            <a:off x="14433856" y="1479265"/>
            <a:ext cx="1305508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수요일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5" name="31"/>
          <p:cNvSpPr txBox="1"/>
          <p:nvPr/>
        </p:nvSpPr>
        <p:spPr>
          <a:xfrm>
            <a:off x="16351701" y="2222203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4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6" name="선"/>
          <p:cNvSpPr/>
          <p:nvPr/>
        </p:nvSpPr>
        <p:spPr>
          <a:xfrm flipV="1">
            <a:off x="18738044" y="1477078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57" name="목요일"/>
          <p:cNvSpPr txBox="1"/>
          <p:nvPr/>
        </p:nvSpPr>
        <p:spPr>
          <a:xfrm>
            <a:off x="16868147" y="1495264"/>
            <a:ext cx="1305507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목요일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5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4424195"/>
            <a:ext cx="2306847" cy="50801"/>
          </a:xfrm>
          <a:prstGeom prst="rect">
            <a:avLst/>
          </a:prstGeom>
        </p:spPr>
      </p:pic>
      <p:pic>
        <p:nvPicPr>
          <p:cNvPr id="6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2129463"/>
            <a:ext cx="2306848" cy="50801"/>
          </a:xfrm>
          <a:prstGeom prst="rect">
            <a:avLst/>
          </a:prstGeom>
        </p:spPr>
      </p:pic>
      <p:pic>
        <p:nvPicPr>
          <p:cNvPr id="6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4424195"/>
            <a:ext cx="2306848" cy="50801"/>
          </a:xfrm>
          <a:prstGeom prst="rect">
            <a:avLst/>
          </a:prstGeom>
        </p:spPr>
      </p:pic>
      <p:pic>
        <p:nvPicPr>
          <p:cNvPr id="64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2128260"/>
            <a:ext cx="2306847" cy="50801"/>
          </a:xfrm>
          <a:prstGeom prst="rect">
            <a:avLst/>
          </a:prstGeom>
        </p:spPr>
      </p:pic>
      <p:pic>
        <p:nvPicPr>
          <p:cNvPr id="6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4424195"/>
            <a:ext cx="2306847" cy="50801"/>
          </a:xfrm>
          <a:prstGeom prst="rect">
            <a:avLst/>
          </a:prstGeom>
        </p:spPr>
      </p:pic>
      <p:sp>
        <p:nvSpPr>
          <p:cNvPr id="68" name="선"/>
          <p:cNvSpPr/>
          <p:nvPr/>
        </p:nvSpPr>
        <p:spPr>
          <a:xfrm flipV="1">
            <a:off x="21138124" y="1477078"/>
            <a:ext cx="1" cy="1175122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defTabSz="584200">
              <a:defRPr sz="3200" b="0"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69" name="금요일"/>
          <p:cNvSpPr txBox="1"/>
          <p:nvPr/>
        </p:nvSpPr>
        <p:spPr>
          <a:xfrm>
            <a:off x="19302435" y="1495264"/>
            <a:ext cx="1305508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금요일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7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2128260"/>
            <a:ext cx="2306847" cy="50801"/>
          </a:xfrm>
          <a:prstGeom prst="rect">
            <a:avLst/>
          </a:prstGeom>
        </p:spPr>
      </p:pic>
      <p:pic>
        <p:nvPicPr>
          <p:cNvPr id="7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4424195"/>
            <a:ext cx="2306847" cy="50801"/>
          </a:xfrm>
          <a:prstGeom prst="rect">
            <a:avLst/>
          </a:prstGeom>
        </p:spPr>
      </p:pic>
      <p:sp>
        <p:nvSpPr>
          <p:cNvPr id="74" name="토요일"/>
          <p:cNvSpPr txBox="1"/>
          <p:nvPr/>
        </p:nvSpPr>
        <p:spPr>
          <a:xfrm>
            <a:off x="21668303" y="1495264"/>
            <a:ext cx="1305508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토요일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75" name="01"/>
          <p:cNvSpPr txBox="1"/>
          <p:nvPr/>
        </p:nvSpPr>
        <p:spPr>
          <a:xfrm>
            <a:off x="18774588" y="2211375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5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76" name="02"/>
          <p:cNvSpPr txBox="1"/>
          <p:nvPr/>
        </p:nvSpPr>
        <p:spPr>
          <a:xfrm>
            <a:off x="21197473" y="2222203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6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77" name="29"/>
          <p:cNvSpPr txBox="1"/>
          <p:nvPr/>
        </p:nvSpPr>
        <p:spPr>
          <a:xfrm>
            <a:off x="11503595" y="2222203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78" name="1월"/>
          <p:cNvSpPr txBox="1"/>
          <p:nvPr/>
        </p:nvSpPr>
        <p:spPr>
          <a:xfrm>
            <a:off x="8048200" y="2195819"/>
            <a:ext cx="959584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4000" b="0" spc="-119">
                <a:solidFill>
                  <a:srgbClr val="A9A9A9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</a:t>
            </a:r>
            <a:r>
              <a:rPr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월</a:t>
            </a:r>
          </a:p>
        </p:txBody>
      </p:sp>
      <p:sp>
        <p:nvSpPr>
          <p:cNvPr id="79" name="03"/>
          <p:cNvSpPr txBox="1"/>
          <p:nvPr/>
        </p:nvSpPr>
        <p:spPr>
          <a:xfrm>
            <a:off x="6660155" y="4496756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7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0" name="04"/>
          <p:cNvSpPr txBox="1"/>
          <p:nvPr/>
        </p:nvSpPr>
        <p:spPr>
          <a:xfrm>
            <a:off x="9083041" y="4507584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8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1" name="06"/>
          <p:cNvSpPr txBox="1"/>
          <p:nvPr/>
        </p:nvSpPr>
        <p:spPr>
          <a:xfrm>
            <a:off x="13928814" y="4496756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10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2" name="07"/>
          <p:cNvSpPr txBox="1"/>
          <p:nvPr/>
        </p:nvSpPr>
        <p:spPr>
          <a:xfrm>
            <a:off x="16351701" y="4507584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11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3" name="08"/>
          <p:cNvSpPr txBox="1"/>
          <p:nvPr/>
        </p:nvSpPr>
        <p:spPr>
          <a:xfrm>
            <a:off x="18774588" y="4496756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12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4" name="09"/>
          <p:cNvSpPr txBox="1"/>
          <p:nvPr/>
        </p:nvSpPr>
        <p:spPr>
          <a:xfrm>
            <a:off x="21197473" y="4507584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13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85" name="05"/>
          <p:cNvSpPr txBox="1"/>
          <p:nvPr/>
        </p:nvSpPr>
        <p:spPr>
          <a:xfrm>
            <a:off x="11503595" y="4507584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9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8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6792690"/>
            <a:ext cx="2306848" cy="50801"/>
          </a:xfrm>
          <a:prstGeom prst="rect">
            <a:avLst/>
          </a:prstGeom>
        </p:spPr>
      </p:pic>
      <p:pic>
        <p:nvPicPr>
          <p:cNvPr id="8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6792690"/>
            <a:ext cx="2306848" cy="50801"/>
          </a:xfrm>
          <a:prstGeom prst="rect">
            <a:avLst/>
          </a:prstGeom>
        </p:spPr>
      </p:pic>
      <p:pic>
        <p:nvPicPr>
          <p:cNvPr id="9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6792690"/>
            <a:ext cx="2306848" cy="50801"/>
          </a:xfrm>
          <a:prstGeom prst="rect">
            <a:avLst/>
          </a:prstGeom>
        </p:spPr>
      </p:pic>
      <p:pic>
        <p:nvPicPr>
          <p:cNvPr id="9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6792690"/>
            <a:ext cx="2306847" cy="50801"/>
          </a:xfrm>
          <a:prstGeom prst="rect">
            <a:avLst/>
          </a:prstGeom>
        </p:spPr>
      </p:pic>
      <p:pic>
        <p:nvPicPr>
          <p:cNvPr id="94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6792690"/>
            <a:ext cx="2306848" cy="50801"/>
          </a:xfrm>
          <a:prstGeom prst="rect">
            <a:avLst/>
          </a:prstGeom>
        </p:spPr>
      </p:pic>
      <p:pic>
        <p:nvPicPr>
          <p:cNvPr id="9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6792690"/>
            <a:ext cx="2306847" cy="50801"/>
          </a:xfrm>
          <a:prstGeom prst="rect">
            <a:avLst/>
          </a:prstGeom>
        </p:spPr>
      </p:pic>
      <p:pic>
        <p:nvPicPr>
          <p:cNvPr id="9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6792690"/>
            <a:ext cx="2306847" cy="50801"/>
          </a:xfrm>
          <a:prstGeom prst="rect">
            <a:avLst/>
          </a:prstGeom>
        </p:spPr>
      </p:pic>
      <p:sp>
        <p:nvSpPr>
          <p:cNvPr id="100" name="10"/>
          <p:cNvSpPr txBox="1"/>
          <p:nvPr/>
        </p:nvSpPr>
        <p:spPr>
          <a:xfrm>
            <a:off x="6660155" y="6865251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14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1" name="11"/>
          <p:cNvSpPr txBox="1"/>
          <p:nvPr/>
        </p:nvSpPr>
        <p:spPr>
          <a:xfrm>
            <a:off x="9083041" y="6876079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15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2" name="13"/>
          <p:cNvSpPr txBox="1"/>
          <p:nvPr/>
        </p:nvSpPr>
        <p:spPr>
          <a:xfrm>
            <a:off x="13928814" y="6865251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17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3" name="14"/>
          <p:cNvSpPr txBox="1"/>
          <p:nvPr/>
        </p:nvSpPr>
        <p:spPr>
          <a:xfrm>
            <a:off x="16351701" y="6876079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18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4" name="15"/>
          <p:cNvSpPr txBox="1"/>
          <p:nvPr/>
        </p:nvSpPr>
        <p:spPr>
          <a:xfrm>
            <a:off x="18774588" y="6865251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19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5" name="16"/>
          <p:cNvSpPr txBox="1"/>
          <p:nvPr/>
        </p:nvSpPr>
        <p:spPr>
          <a:xfrm>
            <a:off x="21197473" y="6876079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20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06" name="12"/>
          <p:cNvSpPr txBox="1"/>
          <p:nvPr/>
        </p:nvSpPr>
        <p:spPr>
          <a:xfrm>
            <a:off x="11503595" y="6876079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16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107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9109358"/>
            <a:ext cx="2306848" cy="50801"/>
          </a:xfrm>
          <a:prstGeom prst="rect">
            <a:avLst/>
          </a:prstGeom>
        </p:spPr>
      </p:pic>
      <p:pic>
        <p:nvPicPr>
          <p:cNvPr id="109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9109358"/>
            <a:ext cx="2306848" cy="50801"/>
          </a:xfrm>
          <a:prstGeom prst="rect">
            <a:avLst/>
          </a:prstGeom>
        </p:spPr>
      </p:pic>
      <p:pic>
        <p:nvPicPr>
          <p:cNvPr id="111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9109358"/>
            <a:ext cx="2306848" cy="50801"/>
          </a:xfrm>
          <a:prstGeom prst="rect">
            <a:avLst/>
          </a:prstGeom>
        </p:spPr>
      </p:pic>
      <p:pic>
        <p:nvPicPr>
          <p:cNvPr id="113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9109358"/>
            <a:ext cx="2306847" cy="50801"/>
          </a:xfrm>
          <a:prstGeom prst="rect">
            <a:avLst/>
          </a:prstGeom>
        </p:spPr>
      </p:pic>
      <p:pic>
        <p:nvPicPr>
          <p:cNvPr id="115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9109358"/>
            <a:ext cx="2306848" cy="50801"/>
          </a:xfrm>
          <a:prstGeom prst="rect">
            <a:avLst/>
          </a:prstGeom>
        </p:spPr>
      </p:pic>
      <p:pic>
        <p:nvPicPr>
          <p:cNvPr id="117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9109358"/>
            <a:ext cx="2306847" cy="50801"/>
          </a:xfrm>
          <a:prstGeom prst="rect">
            <a:avLst/>
          </a:prstGeom>
        </p:spPr>
      </p:pic>
      <p:pic>
        <p:nvPicPr>
          <p:cNvPr id="119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9109358"/>
            <a:ext cx="2306847" cy="50801"/>
          </a:xfrm>
          <a:prstGeom prst="rect">
            <a:avLst/>
          </a:prstGeom>
        </p:spPr>
      </p:pic>
      <p:sp>
        <p:nvSpPr>
          <p:cNvPr id="121" name="17"/>
          <p:cNvSpPr txBox="1"/>
          <p:nvPr/>
        </p:nvSpPr>
        <p:spPr>
          <a:xfrm>
            <a:off x="6660155" y="9181919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21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2" name="18"/>
          <p:cNvSpPr txBox="1"/>
          <p:nvPr/>
        </p:nvSpPr>
        <p:spPr>
          <a:xfrm>
            <a:off x="9083041" y="9192747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22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3" name="20"/>
          <p:cNvSpPr txBox="1"/>
          <p:nvPr/>
        </p:nvSpPr>
        <p:spPr>
          <a:xfrm>
            <a:off x="13928814" y="9181919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24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4" name="21"/>
          <p:cNvSpPr txBox="1"/>
          <p:nvPr/>
        </p:nvSpPr>
        <p:spPr>
          <a:xfrm>
            <a:off x="16351701" y="9192747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25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5" name="22"/>
          <p:cNvSpPr txBox="1"/>
          <p:nvPr/>
        </p:nvSpPr>
        <p:spPr>
          <a:xfrm>
            <a:off x="18774588" y="9181919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26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6" name="23"/>
          <p:cNvSpPr txBox="1"/>
          <p:nvPr/>
        </p:nvSpPr>
        <p:spPr>
          <a:xfrm>
            <a:off x="21197473" y="9192747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27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27" name="19"/>
          <p:cNvSpPr txBox="1"/>
          <p:nvPr/>
        </p:nvSpPr>
        <p:spPr>
          <a:xfrm>
            <a:off x="11503595" y="9192747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23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pic>
        <p:nvPicPr>
          <p:cNvPr id="12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98736" y="11258143"/>
            <a:ext cx="2306848" cy="50801"/>
          </a:xfrm>
          <a:prstGeom prst="rect">
            <a:avLst/>
          </a:prstGeom>
        </p:spPr>
      </p:pic>
      <p:pic>
        <p:nvPicPr>
          <p:cNvPr id="13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27" y="11258143"/>
            <a:ext cx="2306848" cy="50801"/>
          </a:xfrm>
          <a:prstGeom prst="rect">
            <a:avLst/>
          </a:prstGeom>
        </p:spPr>
      </p:pic>
      <p:pic>
        <p:nvPicPr>
          <p:cNvPr id="132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317" y="11258143"/>
            <a:ext cx="2306848" cy="50801"/>
          </a:xfrm>
          <a:prstGeom prst="rect">
            <a:avLst/>
          </a:prstGeom>
        </p:spPr>
      </p:pic>
      <p:pic>
        <p:nvPicPr>
          <p:cNvPr id="134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185" y="11258143"/>
            <a:ext cx="2306847" cy="50801"/>
          </a:xfrm>
          <a:prstGeom prst="rect">
            <a:avLst/>
          </a:prstGeom>
        </p:spPr>
      </p:pic>
      <p:pic>
        <p:nvPicPr>
          <p:cNvPr id="136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476" y="11258143"/>
            <a:ext cx="2306848" cy="50801"/>
          </a:xfrm>
          <a:prstGeom prst="rect">
            <a:avLst/>
          </a:prstGeom>
        </p:spPr>
      </p:pic>
      <p:pic>
        <p:nvPicPr>
          <p:cNvPr id="138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767" y="11258143"/>
            <a:ext cx="2306847" cy="50801"/>
          </a:xfrm>
          <a:prstGeom prst="rect">
            <a:avLst/>
          </a:prstGeom>
        </p:spPr>
      </p:pic>
      <p:pic>
        <p:nvPicPr>
          <p:cNvPr id="140" name="선" descr="선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635" y="11258143"/>
            <a:ext cx="2306847" cy="50801"/>
          </a:xfrm>
          <a:prstGeom prst="rect">
            <a:avLst/>
          </a:prstGeom>
        </p:spPr>
      </p:pic>
      <p:sp>
        <p:nvSpPr>
          <p:cNvPr id="142" name="24"/>
          <p:cNvSpPr txBox="1"/>
          <p:nvPr/>
        </p:nvSpPr>
        <p:spPr>
          <a:xfrm>
            <a:off x="6660155" y="11330704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28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3" name="25"/>
          <p:cNvSpPr txBox="1"/>
          <p:nvPr/>
        </p:nvSpPr>
        <p:spPr>
          <a:xfrm>
            <a:off x="9083041" y="11341532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29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4" name="27"/>
          <p:cNvSpPr txBox="1"/>
          <p:nvPr/>
        </p:nvSpPr>
        <p:spPr>
          <a:xfrm>
            <a:off x="13928814" y="11330704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31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5" name="28"/>
          <p:cNvSpPr txBox="1"/>
          <p:nvPr/>
        </p:nvSpPr>
        <p:spPr>
          <a:xfrm>
            <a:off x="16351701" y="11341532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1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6" name="01"/>
          <p:cNvSpPr txBox="1"/>
          <p:nvPr/>
        </p:nvSpPr>
        <p:spPr>
          <a:xfrm>
            <a:off x="18774588" y="11330704"/>
            <a:ext cx="694404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2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7" name="02"/>
          <p:cNvSpPr txBox="1"/>
          <p:nvPr/>
        </p:nvSpPr>
        <p:spPr>
          <a:xfrm>
            <a:off x="21197473" y="11341532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solidFill>
                  <a:srgbClr val="FF2600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8" name="26"/>
          <p:cNvSpPr txBox="1"/>
          <p:nvPr/>
        </p:nvSpPr>
        <p:spPr>
          <a:xfrm>
            <a:off x="11503595" y="11341532"/>
            <a:ext cx="694403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2900" b="0" spc="-87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30</a:t>
            </a:r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49" name="3월"/>
          <p:cNvSpPr txBox="1"/>
          <p:nvPr/>
        </p:nvSpPr>
        <p:spPr>
          <a:xfrm>
            <a:off x="17761136" y="11308944"/>
            <a:ext cx="959583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584200">
              <a:defRPr sz="4000" b="0" spc="-119">
                <a:solidFill>
                  <a:srgbClr val="A9A9A9"/>
                </a:solidFill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r>
              <a:rPr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3월</a:t>
            </a:r>
          </a:p>
        </p:txBody>
      </p:sp>
      <p:sp>
        <p:nvSpPr>
          <p:cNvPr id="150" name="3.선진사 벤치마킹…"/>
          <p:cNvSpPr/>
          <p:nvPr/>
        </p:nvSpPr>
        <p:spPr>
          <a:xfrm>
            <a:off x="1119565" y="12361861"/>
            <a:ext cx="1588900" cy="391039"/>
          </a:xfrm>
          <a:prstGeom prst="rect">
            <a:avLst/>
          </a:prstGeom>
          <a:solidFill>
            <a:srgbClr val="D4FB79">
              <a:alpha val="58136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pPr>
            <a:endParaRPr b="0"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6" name="6. 사용자 교육"/>
          <p:cNvSpPr/>
          <p:nvPr/>
        </p:nvSpPr>
        <p:spPr>
          <a:xfrm>
            <a:off x="1119565" y="10835869"/>
            <a:ext cx="1588900" cy="440311"/>
          </a:xfrm>
          <a:prstGeom prst="rect">
            <a:avLst/>
          </a:prstGeom>
          <a:solidFill>
            <a:srgbClr val="FFD479">
              <a:alpha val="56884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158" name="8 .  ERP 가동"/>
          <p:cNvSpPr/>
          <p:nvPr/>
        </p:nvSpPr>
        <p:spPr>
          <a:xfrm>
            <a:off x="1119565" y="11595709"/>
            <a:ext cx="1588900" cy="440311"/>
          </a:xfrm>
          <a:prstGeom prst="rect">
            <a:avLst/>
          </a:prstGeom>
          <a:solidFill>
            <a:srgbClr val="D5D5D5">
              <a:alpha val="69849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 defTabSz="584200">
              <a:defRPr sz="2300" b="0" spc="-69">
                <a:latin typeface="나눔바른고딕OTF Light"/>
                <a:ea typeface="나눔바른고딕OTF Light"/>
                <a:cs typeface="나눔바른고딕OTF Light"/>
                <a:sym typeface="나눔바른고딕OTF Light"/>
              </a:defRPr>
            </a:lvl1pPr>
          </a:lstStyle>
          <a:p>
            <a:pPr algn="ctr"/>
            <a:endParaRPr dirty="0">
              <a:latin typeface="NanumBarunGothicOTF Light" panose="02000303000000000000" pitchFamily="2" charset="-128"/>
              <a:ea typeface="NanumBarunGothicOTF Light" panose="02000303000000000000" pitchFamily="2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2F0F2-2781-42E3-AD98-BD57A9613BDC}"/>
              </a:ext>
            </a:extLst>
          </p:cNvPr>
          <p:cNvSpPr txBox="1"/>
          <p:nvPr/>
        </p:nvSpPr>
        <p:spPr>
          <a:xfrm>
            <a:off x="2992954" y="10766447"/>
            <a:ext cx="213501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프론트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D865F41-60D2-4507-A9CD-00FB14A41DB2}"/>
              </a:ext>
            </a:extLst>
          </p:cNvPr>
          <p:cNvSpPr txBox="1"/>
          <p:nvPr/>
        </p:nvSpPr>
        <p:spPr>
          <a:xfrm>
            <a:off x="3032112" y="12275251"/>
            <a:ext cx="213501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안드로이드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56F0A2-DE68-4023-86B1-69DD8A4001BA}"/>
              </a:ext>
            </a:extLst>
          </p:cNvPr>
          <p:cNvSpPr txBox="1"/>
          <p:nvPr/>
        </p:nvSpPr>
        <p:spPr>
          <a:xfrm>
            <a:off x="3007739" y="11520365"/>
            <a:ext cx="2135015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NanumBarunGothicOTF Light" panose="02000303000000000000" pitchFamily="2" charset="-128"/>
                <a:ea typeface="NanumBarunGothicOTF Light" panose="02000303000000000000" pitchFamily="2" charset="-128"/>
              </a:rPr>
              <a:t>백엔드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75</Words>
  <Application>Microsoft Office PowerPoint</Application>
  <PresentationFormat>사용자 지정</PresentationFormat>
  <Paragraphs>65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Apple SD 산돌고딕 Neo 옅은체</vt:lpstr>
      <vt:lpstr>Helvetica Neue</vt:lpstr>
      <vt:lpstr>NanumBarunGothicOTF Light</vt:lpstr>
      <vt:lpstr>나눔바른고딕</vt:lpstr>
      <vt:lpstr>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Jason</dc:creator>
  <cp:lastModifiedBy>ASUS</cp:lastModifiedBy>
  <cp:revision>6</cp:revision>
  <dcterms:modified xsi:type="dcterms:W3CDTF">2021-02-26T15:07:15Z</dcterms:modified>
</cp:coreProperties>
</file>