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402" autoAdjust="0"/>
  </p:normalViewPr>
  <p:slideViewPr>
    <p:cSldViewPr snapToGrid="0" snapToObjects="1">
      <p:cViewPr varScale="1">
        <p:scale>
          <a:sx n="54" d="100"/>
          <a:sy n="5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나눔바른고딕" panose="020B0603020101020101" pitchFamily="50" charset="-127"/>
        <a:ea typeface="나눔바른고딕" panose="020B0603020101020101" pitchFamily="50" charset="-127"/>
        <a:cs typeface="나눔바른고딕" panose="020B0603020101020101" pitchFamily="50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68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0472" y="13081000"/>
            <a:ext cx="83035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 Light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Apple SD 산돌고딕 Neo 옅은체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전준비…"/>
          <p:cNvSpPr txBox="1"/>
          <p:nvPr/>
        </p:nvSpPr>
        <p:spPr>
          <a:xfrm>
            <a:off x="903091" y="1321308"/>
            <a:ext cx="4948829" cy="3976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ko-KR" altLang="en-US" sz="34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앱</a:t>
            </a:r>
            <a:r>
              <a:rPr lang="en-US" altLang="ko-KR" sz="34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-</a:t>
            </a:r>
            <a:r>
              <a:rPr lang="ko-KR" altLang="en-US" sz="34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</a:t>
            </a:r>
            <a:endParaRPr lang="en-US" sz="3400"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1. </a:t>
            </a:r>
            <a:r>
              <a:rPr lang="ko-KR" alt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레이아웃</a:t>
            </a:r>
            <a:r>
              <a:rPr lang="en-US" altLang="ko-KR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(</a:t>
            </a:r>
            <a:r>
              <a:rPr lang="ko-KR" alt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앱</a:t>
            </a:r>
            <a:r>
              <a:rPr lang="en-US" altLang="ko-KR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)</a:t>
            </a:r>
            <a:r>
              <a:rPr lang="ko-KR" alt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디자인</a:t>
            </a:r>
            <a:endParaRPr lang="en-US" altLang="ko-KR" sz="2500"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   (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매장 등록 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 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리뷰 관리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/ 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메뉴 관리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/</a:t>
            </a: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    </a:t>
            </a:r>
            <a:r>
              <a:rPr lang="ko-KR" altLang="en-US" sz="2000"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채팅방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관리 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 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예약 설정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/ 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운영 설정 등</a:t>
            </a:r>
            <a:r>
              <a:rPr 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)</a:t>
            </a: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lang="en-US" sz="2000"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2. </a:t>
            </a:r>
            <a:r>
              <a:rPr lang="ko-KR" alt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회원가입</a:t>
            </a:r>
            <a:r>
              <a:rPr lang="en-US" altLang="ko-KR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</a:t>
            </a:r>
            <a:r>
              <a:rPr lang="ko-KR" alt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로그인</a:t>
            </a:r>
            <a:r>
              <a:rPr lang="en-US" altLang="ko-KR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(</a:t>
            </a:r>
            <a:r>
              <a:rPr lang="ko-KR" alt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앱</a:t>
            </a:r>
            <a:r>
              <a:rPr lang="en-US" altLang="ko-KR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)</a:t>
            </a: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   (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사용자 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 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 </a:t>
            </a:r>
            <a:r>
              <a:rPr lang="ko-KR" altLang="en-US" sz="2000"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소셜로그인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 DB)</a:t>
            </a: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lang="en-US" sz="2000"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3. </a:t>
            </a:r>
            <a:r>
              <a:rPr lang="ko-KR" alt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기능 구현</a:t>
            </a:r>
            <a:r>
              <a:rPr lang="en-US" altLang="ko-KR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(</a:t>
            </a:r>
            <a:r>
              <a:rPr lang="ko-KR" altLang="en-US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앱</a:t>
            </a:r>
            <a:r>
              <a:rPr lang="en-US" altLang="ko-KR" sz="25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)</a:t>
            </a: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   (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매장 등록 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 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리뷰 관리 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 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메뉴 관리 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</a:t>
            </a: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    </a:t>
            </a:r>
            <a:r>
              <a:rPr lang="ko-KR" altLang="en-US" sz="2000"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채팅방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관리 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 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예약 설정 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 </a:t>
            </a:r>
            <a:r>
              <a:rPr lang="ko-KR" altLang="en-US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운영 설정</a:t>
            </a:r>
            <a:r>
              <a:rPr lang="en-US" altLang="ko-KR" sz="2000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)</a:t>
            </a:r>
          </a:p>
        </p:txBody>
      </p:sp>
      <p:sp>
        <p:nvSpPr>
          <p:cNvPr id="29" name="2월"/>
          <p:cNvSpPr txBox="1"/>
          <p:nvPr/>
        </p:nvSpPr>
        <p:spPr>
          <a:xfrm>
            <a:off x="6657968" y="487692"/>
            <a:ext cx="120301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5300" b="0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</a:t>
            </a:r>
            <a:r>
              <a:rPr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월</a:t>
            </a:r>
          </a:p>
        </p:txBody>
      </p:sp>
      <p:sp>
        <p:nvSpPr>
          <p:cNvPr id="30" name="27"/>
          <p:cNvSpPr txBox="1"/>
          <p:nvPr/>
        </p:nvSpPr>
        <p:spPr>
          <a:xfrm>
            <a:off x="6660155" y="2211375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28</a:t>
            </a:r>
            <a:endParaRPr dirty="0">
              <a:solidFill>
                <a:schemeClr val="bg2">
                  <a:lumMod val="90000"/>
                </a:schemeClr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31" name="선"/>
          <p:cNvSpPr/>
          <p:nvPr/>
        </p:nvSpPr>
        <p:spPr>
          <a:xfrm flipV="1">
            <a:off x="9069305" y="1466249"/>
            <a:ext cx="1" cy="117512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3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6" y="2129463"/>
            <a:ext cx="2306848" cy="50801"/>
          </a:xfrm>
          <a:prstGeom prst="rect">
            <a:avLst/>
          </a:prstGeom>
        </p:spPr>
      </p:pic>
      <p:sp>
        <p:nvSpPr>
          <p:cNvPr id="34" name="일요일"/>
          <p:cNvSpPr txBox="1"/>
          <p:nvPr/>
        </p:nvSpPr>
        <p:spPr>
          <a:xfrm>
            <a:off x="7199407" y="1479265"/>
            <a:ext cx="1305507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일요일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35" name="28"/>
          <p:cNvSpPr txBox="1"/>
          <p:nvPr/>
        </p:nvSpPr>
        <p:spPr>
          <a:xfrm>
            <a:off x="9083041" y="2222203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</a:t>
            </a:r>
            <a:endParaRPr b="1" dirty="0">
              <a:solidFill>
                <a:srgbClr val="FF0000"/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36" name="선"/>
          <p:cNvSpPr/>
          <p:nvPr/>
        </p:nvSpPr>
        <p:spPr>
          <a:xfrm flipV="1">
            <a:off x="11503595" y="1477078"/>
            <a:ext cx="1" cy="117512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37" name="월요일"/>
          <p:cNvSpPr txBox="1"/>
          <p:nvPr/>
        </p:nvSpPr>
        <p:spPr>
          <a:xfrm>
            <a:off x="9633697" y="1495264"/>
            <a:ext cx="1305507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월요일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3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6" y="4424195"/>
            <a:ext cx="2306848" cy="50801"/>
          </a:xfrm>
          <a:prstGeom prst="rect">
            <a:avLst/>
          </a:prstGeom>
        </p:spPr>
      </p:pic>
      <p:pic>
        <p:nvPicPr>
          <p:cNvPr id="4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27" y="2129463"/>
            <a:ext cx="2306848" cy="50801"/>
          </a:xfrm>
          <a:prstGeom prst="rect">
            <a:avLst/>
          </a:prstGeom>
        </p:spPr>
      </p:pic>
      <p:pic>
        <p:nvPicPr>
          <p:cNvPr id="4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27" y="4424195"/>
            <a:ext cx="2306848" cy="50801"/>
          </a:xfrm>
          <a:prstGeom prst="rect">
            <a:avLst/>
          </a:prstGeom>
        </p:spPr>
      </p:pic>
      <p:pic>
        <p:nvPicPr>
          <p:cNvPr id="44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17" y="2128260"/>
            <a:ext cx="2306848" cy="50801"/>
          </a:xfrm>
          <a:prstGeom prst="rect">
            <a:avLst/>
          </a:prstGeom>
        </p:spPr>
      </p:pic>
      <p:pic>
        <p:nvPicPr>
          <p:cNvPr id="46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17" y="4424195"/>
            <a:ext cx="2306848" cy="50801"/>
          </a:xfrm>
          <a:prstGeom prst="rect">
            <a:avLst/>
          </a:prstGeom>
        </p:spPr>
      </p:pic>
      <p:sp>
        <p:nvSpPr>
          <p:cNvPr id="48" name="선"/>
          <p:cNvSpPr/>
          <p:nvPr/>
        </p:nvSpPr>
        <p:spPr>
          <a:xfrm flipV="1">
            <a:off x="13903674" y="1477078"/>
            <a:ext cx="1" cy="1175123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49" name="화요일"/>
          <p:cNvSpPr txBox="1"/>
          <p:nvPr/>
        </p:nvSpPr>
        <p:spPr>
          <a:xfrm>
            <a:off x="12067988" y="1495264"/>
            <a:ext cx="1305507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화요일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50" name="30"/>
          <p:cNvSpPr txBox="1"/>
          <p:nvPr/>
        </p:nvSpPr>
        <p:spPr>
          <a:xfrm>
            <a:off x="13928814" y="2211374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51" name="선"/>
          <p:cNvSpPr/>
          <p:nvPr/>
        </p:nvSpPr>
        <p:spPr>
          <a:xfrm flipV="1">
            <a:off x="16303754" y="1466249"/>
            <a:ext cx="1" cy="117512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5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5" y="2129463"/>
            <a:ext cx="2306847" cy="50801"/>
          </a:xfrm>
          <a:prstGeom prst="rect">
            <a:avLst/>
          </a:prstGeom>
        </p:spPr>
      </p:pic>
      <p:sp>
        <p:nvSpPr>
          <p:cNvPr id="54" name="수요일"/>
          <p:cNvSpPr txBox="1"/>
          <p:nvPr/>
        </p:nvSpPr>
        <p:spPr>
          <a:xfrm>
            <a:off x="14433856" y="1479265"/>
            <a:ext cx="1305508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수요일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55" name="31"/>
          <p:cNvSpPr txBox="1"/>
          <p:nvPr/>
        </p:nvSpPr>
        <p:spPr>
          <a:xfrm>
            <a:off x="16351701" y="2222203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4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56" name="선"/>
          <p:cNvSpPr/>
          <p:nvPr/>
        </p:nvSpPr>
        <p:spPr>
          <a:xfrm flipV="1">
            <a:off x="18738044" y="1477078"/>
            <a:ext cx="1" cy="117512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57" name="목요일"/>
          <p:cNvSpPr txBox="1"/>
          <p:nvPr/>
        </p:nvSpPr>
        <p:spPr>
          <a:xfrm>
            <a:off x="16868147" y="1495264"/>
            <a:ext cx="1305507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목요일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5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5" y="4424195"/>
            <a:ext cx="2306847" cy="50801"/>
          </a:xfrm>
          <a:prstGeom prst="rect">
            <a:avLst/>
          </a:prstGeom>
        </p:spPr>
      </p:pic>
      <p:pic>
        <p:nvPicPr>
          <p:cNvPr id="6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476" y="2129463"/>
            <a:ext cx="2306848" cy="50801"/>
          </a:xfrm>
          <a:prstGeom prst="rect">
            <a:avLst/>
          </a:prstGeom>
        </p:spPr>
      </p:pic>
      <p:pic>
        <p:nvPicPr>
          <p:cNvPr id="6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476" y="4424195"/>
            <a:ext cx="2306848" cy="50801"/>
          </a:xfrm>
          <a:prstGeom prst="rect">
            <a:avLst/>
          </a:prstGeom>
        </p:spPr>
      </p:pic>
      <p:pic>
        <p:nvPicPr>
          <p:cNvPr id="64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67" y="2128260"/>
            <a:ext cx="2306847" cy="50801"/>
          </a:xfrm>
          <a:prstGeom prst="rect">
            <a:avLst/>
          </a:prstGeom>
        </p:spPr>
      </p:pic>
      <p:pic>
        <p:nvPicPr>
          <p:cNvPr id="66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67" y="4424195"/>
            <a:ext cx="2306847" cy="50801"/>
          </a:xfrm>
          <a:prstGeom prst="rect">
            <a:avLst/>
          </a:prstGeom>
        </p:spPr>
      </p:pic>
      <p:sp>
        <p:nvSpPr>
          <p:cNvPr id="68" name="선"/>
          <p:cNvSpPr/>
          <p:nvPr/>
        </p:nvSpPr>
        <p:spPr>
          <a:xfrm flipV="1">
            <a:off x="21138124" y="1477078"/>
            <a:ext cx="1" cy="117512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69" name="금요일"/>
          <p:cNvSpPr txBox="1"/>
          <p:nvPr/>
        </p:nvSpPr>
        <p:spPr>
          <a:xfrm>
            <a:off x="19302435" y="1495264"/>
            <a:ext cx="1305508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금요일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7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35" y="2128260"/>
            <a:ext cx="2306847" cy="50801"/>
          </a:xfrm>
          <a:prstGeom prst="rect">
            <a:avLst/>
          </a:prstGeom>
        </p:spPr>
      </p:pic>
      <p:pic>
        <p:nvPicPr>
          <p:cNvPr id="7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35" y="4424195"/>
            <a:ext cx="2306847" cy="50801"/>
          </a:xfrm>
          <a:prstGeom prst="rect">
            <a:avLst/>
          </a:prstGeom>
        </p:spPr>
      </p:pic>
      <p:sp>
        <p:nvSpPr>
          <p:cNvPr id="74" name="토요일"/>
          <p:cNvSpPr txBox="1"/>
          <p:nvPr/>
        </p:nvSpPr>
        <p:spPr>
          <a:xfrm>
            <a:off x="21668303" y="1495264"/>
            <a:ext cx="1305508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solidFill>
                  <a:schemeClr val="accent1">
                    <a:lumMod val="50000"/>
                  </a:schemeClr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토요일</a:t>
            </a:r>
            <a:endParaRPr dirty="0">
              <a:solidFill>
                <a:schemeClr val="accent1">
                  <a:lumMod val="50000"/>
                </a:schemeClr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75" name="01"/>
          <p:cNvSpPr txBox="1"/>
          <p:nvPr/>
        </p:nvSpPr>
        <p:spPr>
          <a:xfrm>
            <a:off x="18774588" y="2211375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5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76" name="02"/>
          <p:cNvSpPr txBox="1"/>
          <p:nvPr/>
        </p:nvSpPr>
        <p:spPr>
          <a:xfrm>
            <a:off x="21197473" y="2222203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6</a:t>
            </a:r>
            <a:endParaRPr b="1" dirty="0">
              <a:solidFill>
                <a:schemeClr val="accent1">
                  <a:lumMod val="50000"/>
                </a:schemeClr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77" name="29"/>
          <p:cNvSpPr txBox="1"/>
          <p:nvPr/>
        </p:nvSpPr>
        <p:spPr>
          <a:xfrm>
            <a:off x="11503595" y="2222203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79" name="03"/>
          <p:cNvSpPr txBox="1"/>
          <p:nvPr/>
        </p:nvSpPr>
        <p:spPr>
          <a:xfrm>
            <a:off x="6660155" y="4496756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7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0" name="04"/>
          <p:cNvSpPr txBox="1"/>
          <p:nvPr/>
        </p:nvSpPr>
        <p:spPr>
          <a:xfrm>
            <a:off x="9083041" y="4507584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8</a:t>
            </a:r>
            <a:endParaRPr b="1" dirty="0">
              <a:solidFill>
                <a:schemeClr val="tx1"/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1" name="06"/>
          <p:cNvSpPr txBox="1"/>
          <p:nvPr/>
        </p:nvSpPr>
        <p:spPr>
          <a:xfrm>
            <a:off x="13928814" y="4496756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10</a:t>
            </a:r>
            <a:endParaRPr b="1" dirty="0">
              <a:solidFill>
                <a:schemeClr val="tx1"/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2" name="07"/>
          <p:cNvSpPr txBox="1"/>
          <p:nvPr/>
        </p:nvSpPr>
        <p:spPr>
          <a:xfrm>
            <a:off x="16351701" y="4507584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11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3" name="08"/>
          <p:cNvSpPr txBox="1"/>
          <p:nvPr/>
        </p:nvSpPr>
        <p:spPr>
          <a:xfrm>
            <a:off x="18774588" y="4496756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12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4" name="09"/>
          <p:cNvSpPr txBox="1"/>
          <p:nvPr/>
        </p:nvSpPr>
        <p:spPr>
          <a:xfrm>
            <a:off x="21197473" y="4507584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13</a:t>
            </a:r>
            <a:endParaRPr b="1" dirty="0">
              <a:solidFill>
                <a:schemeClr val="accent1">
                  <a:lumMod val="50000"/>
                </a:schemeClr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5" name="05"/>
          <p:cNvSpPr txBox="1"/>
          <p:nvPr/>
        </p:nvSpPr>
        <p:spPr>
          <a:xfrm>
            <a:off x="11503595" y="4507584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9</a:t>
            </a:r>
            <a:endParaRPr b="1" dirty="0">
              <a:solidFill>
                <a:schemeClr val="tx1"/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86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6" y="6792690"/>
            <a:ext cx="2306848" cy="50801"/>
          </a:xfrm>
          <a:prstGeom prst="rect">
            <a:avLst/>
          </a:prstGeom>
        </p:spPr>
      </p:pic>
      <p:pic>
        <p:nvPicPr>
          <p:cNvPr id="8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27" y="6792690"/>
            <a:ext cx="2306848" cy="50801"/>
          </a:xfrm>
          <a:prstGeom prst="rect">
            <a:avLst/>
          </a:prstGeom>
        </p:spPr>
      </p:pic>
      <p:pic>
        <p:nvPicPr>
          <p:cNvPr id="9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17" y="6792690"/>
            <a:ext cx="2306848" cy="50801"/>
          </a:xfrm>
          <a:prstGeom prst="rect">
            <a:avLst/>
          </a:prstGeom>
        </p:spPr>
      </p:pic>
      <p:pic>
        <p:nvPicPr>
          <p:cNvPr id="9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5" y="6792690"/>
            <a:ext cx="2306847" cy="50801"/>
          </a:xfrm>
          <a:prstGeom prst="rect">
            <a:avLst/>
          </a:prstGeom>
        </p:spPr>
      </p:pic>
      <p:pic>
        <p:nvPicPr>
          <p:cNvPr id="94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476" y="6792690"/>
            <a:ext cx="2306848" cy="50801"/>
          </a:xfrm>
          <a:prstGeom prst="rect">
            <a:avLst/>
          </a:prstGeom>
        </p:spPr>
      </p:pic>
      <p:pic>
        <p:nvPicPr>
          <p:cNvPr id="96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67" y="6792690"/>
            <a:ext cx="2306847" cy="50801"/>
          </a:xfrm>
          <a:prstGeom prst="rect">
            <a:avLst/>
          </a:prstGeom>
        </p:spPr>
      </p:pic>
      <p:pic>
        <p:nvPicPr>
          <p:cNvPr id="9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35" y="6792690"/>
            <a:ext cx="2306847" cy="50801"/>
          </a:xfrm>
          <a:prstGeom prst="rect">
            <a:avLst/>
          </a:prstGeom>
        </p:spPr>
      </p:pic>
      <p:sp>
        <p:nvSpPr>
          <p:cNvPr id="100" name="10"/>
          <p:cNvSpPr txBox="1"/>
          <p:nvPr/>
        </p:nvSpPr>
        <p:spPr>
          <a:xfrm>
            <a:off x="6660155" y="6865251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14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1" name="11"/>
          <p:cNvSpPr txBox="1"/>
          <p:nvPr/>
        </p:nvSpPr>
        <p:spPr>
          <a:xfrm>
            <a:off x="9083041" y="6876079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15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2" name="13"/>
          <p:cNvSpPr txBox="1"/>
          <p:nvPr/>
        </p:nvSpPr>
        <p:spPr>
          <a:xfrm>
            <a:off x="13928814" y="6865251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17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3" name="14"/>
          <p:cNvSpPr txBox="1"/>
          <p:nvPr/>
        </p:nvSpPr>
        <p:spPr>
          <a:xfrm>
            <a:off x="16351701" y="6876079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18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4" name="15"/>
          <p:cNvSpPr txBox="1"/>
          <p:nvPr/>
        </p:nvSpPr>
        <p:spPr>
          <a:xfrm>
            <a:off x="18774588" y="6865251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19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5" name="16"/>
          <p:cNvSpPr txBox="1"/>
          <p:nvPr/>
        </p:nvSpPr>
        <p:spPr>
          <a:xfrm>
            <a:off x="21197473" y="6876079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20</a:t>
            </a:r>
            <a:endParaRPr b="1" dirty="0">
              <a:solidFill>
                <a:schemeClr val="accent1">
                  <a:lumMod val="50000"/>
                </a:schemeClr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6" name="12"/>
          <p:cNvSpPr txBox="1"/>
          <p:nvPr/>
        </p:nvSpPr>
        <p:spPr>
          <a:xfrm>
            <a:off x="11503595" y="6876079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16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107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6" y="9109358"/>
            <a:ext cx="2306848" cy="50801"/>
          </a:xfrm>
          <a:prstGeom prst="rect">
            <a:avLst/>
          </a:prstGeom>
        </p:spPr>
      </p:pic>
      <p:pic>
        <p:nvPicPr>
          <p:cNvPr id="109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27" y="9109358"/>
            <a:ext cx="2306848" cy="50801"/>
          </a:xfrm>
          <a:prstGeom prst="rect">
            <a:avLst/>
          </a:prstGeom>
        </p:spPr>
      </p:pic>
      <p:pic>
        <p:nvPicPr>
          <p:cNvPr id="111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17" y="9109358"/>
            <a:ext cx="2306848" cy="50801"/>
          </a:xfrm>
          <a:prstGeom prst="rect">
            <a:avLst/>
          </a:prstGeom>
        </p:spPr>
      </p:pic>
      <p:pic>
        <p:nvPicPr>
          <p:cNvPr id="113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5" y="9109358"/>
            <a:ext cx="2306847" cy="50801"/>
          </a:xfrm>
          <a:prstGeom prst="rect">
            <a:avLst/>
          </a:prstGeom>
        </p:spPr>
      </p:pic>
      <p:pic>
        <p:nvPicPr>
          <p:cNvPr id="115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476" y="9109358"/>
            <a:ext cx="2306848" cy="50801"/>
          </a:xfrm>
          <a:prstGeom prst="rect">
            <a:avLst/>
          </a:prstGeom>
        </p:spPr>
      </p:pic>
      <p:pic>
        <p:nvPicPr>
          <p:cNvPr id="117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67" y="9109358"/>
            <a:ext cx="2306847" cy="50801"/>
          </a:xfrm>
          <a:prstGeom prst="rect">
            <a:avLst/>
          </a:prstGeom>
        </p:spPr>
      </p:pic>
      <p:pic>
        <p:nvPicPr>
          <p:cNvPr id="119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35" y="9109358"/>
            <a:ext cx="2306847" cy="50801"/>
          </a:xfrm>
          <a:prstGeom prst="rect">
            <a:avLst/>
          </a:prstGeom>
        </p:spPr>
      </p:pic>
      <p:sp>
        <p:nvSpPr>
          <p:cNvPr id="121" name="17"/>
          <p:cNvSpPr txBox="1"/>
          <p:nvPr/>
        </p:nvSpPr>
        <p:spPr>
          <a:xfrm>
            <a:off x="6660155" y="9181919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21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2" name="18"/>
          <p:cNvSpPr txBox="1"/>
          <p:nvPr/>
        </p:nvSpPr>
        <p:spPr>
          <a:xfrm>
            <a:off x="9083041" y="9192747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22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3" name="20"/>
          <p:cNvSpPr txBox="1"/>
          <p:nvPr/>
        </p:nvSpPr>
        <p:spPr>
          <a:xfrm>
            <a:off x="13928814" y="9181919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24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4" name="21"/>
          <p:cNvSpPr txBox="1"/>
          <p:nvPr/>
        </p:nvSpPr>
        <p:spPr>
          <a:xfrm>
            <a:off x="16351701" y="9192747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25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5" name="22"/>
          <p:cNvSpPr txBox="1"/>
          <p:nvPr/>
        </p:nvSpPr>
        <p:spPr>
          <a:xfrm>
            <a:off x="18774588" y="9181919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26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6" name="23"/>
          <p:cNvSpPr txBox="1"/>
          <p:nvPr/>
        </p:nvSpPr>
        <p:spPr>
          <a:xfrm>
            <a:off x="21197473" y="9192747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27</a:t>
            </a:r>
            <a:endParaRPr b="1" dirty="0">
              <a:solidFill>
                <a:schemeClr val="accent1">
                  <a:lumMod val="50000"/>
                </a:schemeClr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7" name="19"/>
          <p:cNvSpPr txBox="1"/>
          <p:nvPr/>
        </p:nvSpPr>
        <p:spPr>
          <a:xfrm>
            <a:off x="11503595" y="9192747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23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12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6" y="11258143"/>
            <a:ext cx="2306848" cy="50801"/>
          </a:xfrm>
          <a:prstGeom prst="rect">
            <a:avLst/>
          </a:prstGeom>
        </p:spPr>
      </p:pic>
      <p:pic>
        <p:nvPicPr>
          <p:cNvPr id="13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27" y="11258143"/>
            <a:ext cx="2306848" cy="50801"/>
          </a:xfrm>
          <a:prstGeom prst="rect">
            <a:avLst/>
          </a:prstGeom>
        </p:spPr>
      </p:pic>
      <p:pic>
        <p:nvPicPr>
          <p:cNvPr id="13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17" y="11258143"/>
            <a:ext cx="2306848" cy="50801"/>
          </a:xfrm>
          <a:prstGeom prst="rect">
            <a:avLst/>
          </a:prstGeom>
        </p:spPr>
      </p:pic>
      <p:pic>
        <p:nvPicPr>
          <p:cNvPr id="134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5" y="11258143"/>
            <a:ext cx="2306847" cy="50801"/>
          </a:xfrm>
          <a:prstGeom prst="rect">
            <a:avLst/>
          </a:prstGeom>
        </p:spPr>
      </p:pic>
      <p:pic>
        <p:nvPicPr>
          <p:cNvPr id="136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476" y="11258143"/>
            <a:ext cx="2306848" cy="50801"/>
          </a:xfrm>
          <a:prstGeom prst="rect">
            <a:avLst/>
          </a:prstGeom>
        </p:spPr>
      </p:pic>
      <p:pic>
        <p:nvPicPr>
          <p:cNvPr id="13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67" y="11258143"/>
            <a:ext cx="2306847" cy="50801"/>
          </a:xfrm>
          <a:prstGeom prst="rect">
            <a:avLst/>
          </a:prstGeom>
        </p:spPr>
      </p:pic>
      <p:pic>
        <p:nvPicPr>
          <p:cNvPr id="14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35" y="11258143"/>
            <a:ext cx="2306847" cy="50801"/>
          </a:xfrm>
          <a:prstGeom prst="rect">
            <a:avLst/>
          </a:prstGeom>
        </p:spPr>
      </p:pic>
      <p:sp>
        <p:nvSpPr>
          <p:cNvPr id="142" name="24"/>
          <p:cNvSpPr txBox="1"/>
          <p:nvPr/>
        </p:nvSpPr>
        <p:spPr>
          <a:xfrm>
            <a:off x="6660155" y="11330704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28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3" name="25"/>
          <p:cNvSpPr txBox="1"/>
          <p:nvPr/>
        </p:nvSpPr>
        <p:spPr>
          <a:xfrm>
            <a:off x="9083041" y="11341532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29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4" name="27"/>
          <p:cNvSpPr txBox="1"/>
          <p:nvPr/>
        </p:nvSpPr>
        <p:spPr>
          <a:xfrm>
            <a:off x="13928814" y="11330704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31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5" name="28"/>
          <p:cNvSpPr txBox="1"/>
          <p:nvPr/>
        </p:nvSpPr>
        <p:spPr>
          <a:xfrm>
            <a:off x="16351701" y="11341532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</a:t>
            </a:r>
            <a:endParaRPr dirty="0">
              <a:solidFill>
                <a:schemeClr val="bg2">
                  <a:lumMod val="90000"/>
                </a:schemeClr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6" name="01"/>
          <p:cNvSpPr txBox="1"/>
          <p:nvPr/>
        </p:nvSpPr>
        <p:spPr>
          <a:xfrm>
            <a:off x="18774588" y="11330704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</a:t>
            </a:r>
            <a:endParaRPr dirty="0">
              <a:solidFill>
                <a:schemeClr val="bg2">
                  <a:lumMod val="90000"/>
                </a:schemeClr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7" name="02"/>
          <p:cNvSpPr txBox="1"/>
          <p:nvPr/>
        </p:nvSpPr>
        <p:spPr>
          <a:xfrm>
            <a:off x="21197473" y="11341532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</a:t>
            </a:r>
            <a:endParaRPr dirty="0">
              <a:solidFill>
                <a:schemeClr val="bg2">
                  <a:lumMod val="90000"/>
                </a:schemeClr>
              </a:solidFill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8" name="26"/>
          <p:cNvSpPr txBox="1"/>
          <p:nvPr/>
        </p:nvSpPr>
        <p:spPr>
          <a:xfrm>
            <a:off x="11503595" y="11341532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b="1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30</a:t>
            </a:r>
            <a:endParaRPr b="1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0" name="3.선진사 벤치마킹…"/>
          <p:cNvSpPr/>
          <p:nvPr/>
        </p:nvSpPr>
        <p:spPr>
          <a:xfrm>
            <a:off x="1119565" y="11227172"/>
            <a:ext cx="1588900" cy="391039"/>
          </a:xfrm>
          <a:prstGeom prst="rect">
            <a:avLst/>
          </a:prstGeom>
          <a:solidFill>
            <a:srgbClr val="D4FB79">
              <a:alpha val="5813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6" name="6. 사용자 교육"/>
          <p:cNvSpPr/>
          <p:nvPr/>
        </p:nvSpPr>
        <p:spPr>
          <a:xfrm>
            <a:off x="1119565" y="11963902"/>
            <a:ext cx="1588900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8" name="8 .  ERP 가동"/>
          <p:cNvSpPr/>
          <p:nvPr/>
        </p:nvSpPr>
        <p:spPr>
          <a:xfrm>
            <a:off x="1119565" y="12723742"/>
            <a:ext cx="1588900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2F0F2-2781-42E3-AD98-BD57A9613BDC}"/>
              </a:ext>
            </a:extLst>
          </p:cNvPr>
          <p:cNvSpPr txBox="1"/>
          <p:nvPr/>
        </p:nvSpPr>
        <p:spPr>
          <a:xfrm>
            <a:off x="2992954" y="11894480"/>
            <a:ext cx="213501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프론트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D865F41-60D2-4507-A9CD-00FB14A41DB2}"/>
              </a:ext>
            </a:extLst>
          </p:cNvPr>
          <p:cNvSpPr txBox="1"/>
          <p:nvPr/>
        </p:nvSpPr>
        <p:spPr>
          <a:xfrm>
            <a:off x="3032112" y="11140562"/>
            <a:ext cx="213501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안드로이드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56F0A2-DE68-4023-86B1-69DD8A4001BA}"/>
              </a:ext>
            </a:extLst>
          </p:cNvPr>
          <p:cNvSpPr txBox="1"/>
          <p:nvPr/>
        </p:nvSpPr>
        <p:spPr>
          <a:xfrm>
            <a:off x="3007739" y="12648398"/>
            <a:ext cx="213501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백엔드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3.선진사 벤치마킹…">
            <a:extLst>
              <a:ext uri="{FF2B5EF4-FFF2-40B4-BE49-F238E27FC236}">
                <a16:creationId xmlns:a16="http://schemas.microsoft.com/office/drawing/2014/main" id="{2E8726AA-E18D-481B-A482-9DC8262D8E55}"/>
              </a:ext>
            </a:extLst>
          </p:cNvPr>
          <p:cNvSpPr/>
          <p:nvPr/>
        </p:nvSpPr>
        <p:spPr>
          <a:xfrm>
            <a:off x="6717816" y="2823596"/>
            <a:ext cx="16756665" cy="473076"/>
          </a:xfrm>
          <a:prstGeom prst="rect">
            <a:avLst/>
          </a:prstGeom>
          <a:solidFill>
            <a:srgbClr val="D4FB79">
              <a:alpha val="5813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ko-KR" altLang="en-US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레이아웃</a:t>
            </a:r>
            <a:r>
              <a:rPr lang="en-US" altLang="ko-KR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(</a:t>
            </a:r>
            <a:r>
              <a:rPr lang="ko-KR" altLang="en-US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앱</a:t>
            </a:r>
            <a:r>
              <a:rPr lang="en-US" altLang="ko-KR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) </a:t>
            </a:r>
            <a:r>
              <a:rPr lang="ko-KR" altLang="en-US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디자인</a:t>
            </a: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99" name="3.선진사 벤치마킹…">
            <a:extLst>
              <a:ext uri="{FF2B5EF4-FFF2-40B4-BE49-F238E27FC236}">
                <a16:creationId xmlns:a16="http://schemas.microsoft.com/office/drawing/2014/main" id="{018B2DAE-FF22-4D4D-9B8F-690E54C1C8FD}"/>
              </a:ext>
            </a:extLst>
          </p:cNvPr>
          <p:cNvSpPr/>
          <p:nvPr/>
        </p:nvSpPr>
        <p:spPr>
          <a:xfrm>
            <a:off x="6700710" y="5103745"/>
            <a:ext cx="10643857" cy="469746"/>
          </a:xfrm>
          <a:prstGeom prst="rect">
            <a:avLst/>
          </a:prstGeom>
          <a:solidFill>
            <a:srgbClr val="D4FB79">
              <a:alpha val="5813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12" name="3.선진사 벤치마킹…">
            <a:extLst>
              <a:ext uri="{FF2B5EF4-FFF2-40B4-BE49-F238E27FC236}">
                <a16:creationId xmlns:a16="http://schemas.microsoft.com/office/drawing/2014/main" id="{8B857E7A-A926-4600-A3CD-BE04C1CC42C0}"/>
              </a:ext>
            </a:extLst>
          </p:cNvPr>
          <p:cNvSpPr/>
          <p:nvPr/>
        </p:nvSpPr>
        <p:spPr>
          <a:xfrm>
            <a:off x="17761137" y="5082680"/>
            <a:ext cx="5713335" cy="469746"/>
          </a:xfrm>
          <a:prstGeom prst="rect">
            <a:avLst/>
          </a:prstGeom>
          <a:solidFill>
            <a:srgbClr val="D4FB79">
              <a:alpha val="5813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14" name="3.선진사 벤치마킹…">
            <a:extLst>
              <a:ext uri="{FF2B5EF4-FFF2-40B4-BE49-F238E27FC236}">
                <a16:creationId xmlns:a16="http://schemas.microsoft.com/office/drawing/2014/main" id="{5480C3D4-D58C-4926-AA76-47A3080E8490}"/>
              </a:ext>
            </a:extLst>
          </p:cNvPr>
          <p:cNvSpPr/>
          <p:nvPr/>
        </p:nvSpPr>
        <p:spPr>
          <a:xfrm>
            <a:off x="6720826" y="7480668"/>
            <a:ext cx="10623742" cy="469746"/>
          </a:xfrm>
          <a:prstGeom prst="rect">
            <a:avLst/>
          </a:prstGeom>
          <a:solidFill>
            <a:srgbClr val="D4FB79">
              <a:alpha val="5813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ko-KR" altLang="en-US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회원 가입 </a:t>
            </a:r>
            <a:r>
              <a:rPr lang="en-US" altLang="ko-KR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 </a:t>
            </a:r>
            <a:r>
              <a:rPr lang="ko-KR" altLang="en-US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로그인 </a:t>
            </a:r>
            <a:r>
              <a:rPr lang="en-US" altLang="ko-KR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(</a:t>
            </a:r>
            <a:r>
              <a:rPr lang="ko-KR" altLang="en-US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앱</a:t>
            </a:r>
            <a:r>
              <a:rPr lang="en-US" altLang="ko-KR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)</a:t>
            </a:r>
            <a:endParaRPr lang="ko-KR" altLang="en-US"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16" name="3.선진사 벤치마킹…">
            <a:extLst>
              <a:ext uri="{FF2B5EF4-FFF2-40B4-BE49-F238E27FC236}">
                <a16:creationId xmlns:a16="http://schemas.microsoft.com/office/drawing/2014/main" id="{CC9228D8-C856-41E1-B728-522B08C1E26C}"/>
              </a:ext>
            </a:extLst>
          </p:cNvPr>
          <p:cNvSpPr/>
          <p:nvPr/>
        </p:nvSpPr>
        <p:spPr>
          <a:xfrm>
            <a:off x="17761126" y="7461687"/>
            <a:ext cx="5713345" cy="469746"/>
          </a:xfrm>
          <a:prstGeom prst="rect">
            <a:avLst/>
          </a:prstGeom>
          <a:solidFill>
            <a:srgbClr val="D4FB79">
              <a:alpha val="5813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18" name="3.선진사 벤치마킹…">
            <a:extLst>
              <a:ext uri="{FF2B5EF4-FFF2-40B4-BE49-F238E27FC236}">
                <a16:creationId xmlns:a16="http://schemas.microsoft.com/office/drawing/2014/main" id="{F486C296-CCEC-422D-B3CB-2808C3969AA8}"/>
              </a:ext>
            </a:extLst>
          </p:cNvPr>
          <p:cNvSpPr/>
          <p:nvPr/>
        </p:nvSpPr>
        <p:spPr>
          <a:xfrm>
            <a:off x="6744024" y="9732460"/>
            <a:ext cx="16730443" cy="469746"/>
          </a:xfrm>
          <a:prstGeom prst="rect">
            <a:avLst/>
          </a:prstGeom>
          <a:solidFill>
            <a:srgbClr val="D4FB79">
              <a:alpha val="5813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ko-KR" altLang="en-US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기능 구현 </a:t>
            </a:r>
            <a:r>
              <a:rPr lang="en-US" altLang="ko-KR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(</a:t>
            </a:r>
            <a:r>
              <a:rPr lang="ko-KR" altLang="en-US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앱</a:t>
            </a:r>
            <a:r>
              <a:rPr lang="en-US" altLang="ko-KR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)</a:t>
            </a:r>
            <a:endParaRPr lang="ko-KR" altLang="en-US"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0" name="3.선진사 벤치마킹…">
            <a:extLst>
              <a:ext uri="{FF2B5EF4-FFF2-40B4-BE49-F238E27FC236}">
                <a16:creationId xmlns:a16="http://schemas.microsoft.com/office/drawing/2014/main" id="{D2D06B3E-F0B7-49E7-B215-FFF639629A0F}"/>
              </a:ext>
            </a:extLst>
          </p:cNvPr>
          <p:cNvSpPr/>
          <p:nvPr/>
        </p:nvSpPr>
        <p:spPr>
          <a:xfrm>
            <a:off x="6744023" y="11876352"/>
            <a:ext cx="10600541" cy="469746"/>
          </a:xfrm>
          <a:prstGeom prst="rect">
            <a:avLst/>
          </a:prstGeom>
          <a:solidFill>
            <a:srgbClr val="D4FB79">
              <a:alpha val="5813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31" name="6. 사용자 교육">
            <a:extLst>
              <a:ext uri="{FF2B5EF4-FFF2-40B4-BE49-F238E27FC236}">
                <a16:creationId xmlns:a16="http://schemas.microsoft.com/office/drawing/2014/main" id="{2FD0A604-A317-42BC-A1F6-5CE1A0257700}"/>
              </a:ext>
            </a:extLst>
          </p:cNvPr>
          <p:cNvSpPr/>
          <p:nvPr/>
        </p:nvSpPr>
        <p:spPr>
          <a:xfrm>
            <a:off x="6725844" y="3398838"/>
            <a:ext cx="10618724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로그인</a:t>
            </a:r>
            <a:r>
              <a:rPr lang="en-US" altLang="ko-KR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</a:t>
            </a: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회원가입</a:t>
            </a:r>
            <a:r>
              <a:rPr lang="en-US" altLang="ko-KR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, </a:t>
            </a: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매장 등록 페이지</a:t>
            </a:r>
          </a:p>
        </p:txBody>
      </p:sp>
      <p:sp>
        <p:nvSpPr>
          <p:cNvPr id="133" name="8 .  ERP 가동">
            <a:extLst>
              <a:ext uri="{FF2B5EF4-FFF2-40B4-BE49-F238E27FC236}">
                <a16:creationId xmlns:a16="http://schemas.microsoft.com/office/drawing/2014/main" id="{C3E1308E-E25F-4849-B964-4C1A29C3AF5C}"/>
              </a:ext>
            </a:extLst>
          </p:cNvPr>
          <p:cNvSpPr/>
          <p:nvPr/>
        </p:nvSpPr>
        <p:spPr>
          <a:xfrm>
            <a:off x="6714995" y="3940239"/>
            <a:ext cx="10617875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로그인</a:t>
            </a:r>
            <a:r>
              <a:rPr lang="en-US" altLang="ko-KR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/</a:t>
            </a: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회원가입 </a:t>
            </a:r>
            <a:r>
              <a:rPr lang="en-US" altLang="ko-KR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, </a:t>
            </a: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매장 등록 기능 구현 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35" name="6. 사용자 교육">
            <a:extLst>
              <a:ext uri="{FF2B5EF4-FFF2-40B4-BE49-F238E27FC236}">
                <a16:creationId xmlns:a16="http://schemas.microsoft.com/office/drawing/2014/main" id="{F1254AB5-2CAC-433D-921A-317827CDC7DE}"/>
              </a:ext>
            </a:extLst>
          </p:cNvPr>
          <p:cNvSpPr/>
          <p:nvPr/>
        </p:nvSpPr>
        <p:spPr>
          <a:xfrm>
            <a:off x="17761136" y="3391883"/>
            <a:ext cx="5713345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endParaRPr lang="ko-KR" altLang="en-US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37" name="6. 사용자 교육">
            <a:extLst>
              <a:ext uri="{FF2B5EF4-FFF2-40B4-BE49-F238E27FC236}">
                <a16:creationId xmlns:a16="http://schemas.microsoft.com/office/drawing/2014/main" id="{AF016064-5F78-4FD3-B84C-0B5E037744CE}"/>
              </a:ext>
            </a:extLst>
          </p:cNvPr>
          <p:cNvSpPr/>
          <p:nvPr/>
        </p:nvSpPr>
        <p:spPr>
          <a:xfrm>
            <a:off x="6700710" y="5678189"/>
            <a:ext cx="10643857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메뉴</a:t>
            </a:r>
            <a:r>
              <a:rPr lang="en-US" altLang="ko-KR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, </a:t>
            </a: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매장 관리 페이지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39" name="6. 사용자 교육">
            <a:extLst>
              <a:ext uri="{FF2B5EF4-FFF2-40B4-BE49-F238E27FC236}">
                <a16:creationId xmlns:a16="http://schemas.microsoft.com/office/drawing/2014/main" id="{5388D7E7-6729-435D-9EDB-1CE100E2EB91}"/>
              </a:ext>
            </a:extLst>
          </p:cNvPr>
          <p:cNvSpPr/>
          <p:nvPr/>
        </p:nvSpPr>
        <p:spPr>
          <a:xfrm>
            <a:off x="17761137" y="5679278"/>
            <a:ext cx="5713345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1" name="6. 사용자 교육">
            <a:extLst>
              <a:ext uri="{FF2B5EF4-FFF2-40B4-BE49-F238E27FC236}">
                <a16:creationId xmlns:a16="http://schemas.microsoft.com/office/drawing/2014/main" id="{83E0C24D-78D4-4355-9316-D32A51A60630}"/>
              </a:ext>
            </a:extLst>
          </p:cNvPr>
          <p:cNvSpPr/>
          <p:nvPr/>
        </p:nvSpPr>
        <p:spPr>
          <a:xfrm>
            <a:off x="6713277" y="8036363"/>
            <a:ext cx="10643857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리뷰 관리</a:t>
            </a:r>
            <a:r>
              <a:rPr lang="en-US" altLang="ko-KR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, </a:t>
            </a: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정보 페이지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1" name="6. 사용자 교육">
            <a:extLst>
              <a:ext uri="{FF2B5EF4-FFF2-40B4-BE49-F238E27FC236}">
                <a16:creationId xmlns:a16="http://schemas.microsoft.com/office/drawing/2014/main" id="{1FAF3517-5316-4058-8747-2EAB12965923}"/>
              </a:ext>
            </a:extLst>
          </p:cNvPr>
          <p:cNvSpPr/>
          <p:nvPr/>
        </p:nvSpPr>
        <p:spPr>
          <a:xfrm>
            <a:off x="17761137" y="8033897"/>
            <a:ext cx="5713345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2" name="6. 사용자 교육">
            <a:extLst>
              <a:ext uri="{FF2B5EF4-FFF2-40B4-BE49-F238E27FC236}">
                <a16:creationId xmlns:a16="http://schemas.microsoft.com/office/drawing/2014/main" id="{8A370A87-8192-45A1-A01B-263C622816B2}"/>
              </a:ext>
            </a:extLst>
          </p:cNvPr>
          <p:cNvSpPr/>
          <p:nvPr/>
        </p:nvSpPr>
        <p:spPr>
          <a:xfrm>
            <a:off x="6746059" y="10268092"/>
            <a:ext cx="10643857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고객 메인 페이지</a:t>
            </a:r>
            <a:r>
              <a:rPr lang="en-US" altLang="ko-KR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, </a:t>
            </a: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고객 매장 조회 페이지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3" name="8 .  ERP 가동">
            <a:extLst>
              <a:ext uri="{FF2B5EF4-FFF2-40B4-BE49-F238E27FC236}">
                <a16:creationId xmlns:a16="http://schemas.microsoft.com/office/drawing/2014/main" id="{40E3716B-37E6-47DE-8166-B79C553ADA50}"/>
              </a:ext>
            </a:extLst>
          </p:cNvPr>
          <p:cNvSpPr/>
          <p:nvPr/>
        </p:nvSpPr>
        <p:spPr>
          <a:xfrm>
            <a:off x="6714996" y="6218028"/>
            <a:ext cx="10642138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메뉴</a:t>
            </a:r>
            <a:r>
              <a:rPr lang="en-US" altLang="ko-KR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, </a:t>
            </a: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매장 관리 기능 구현</a:t>
            </a:r>
          </a:p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4" name="8 .  ERP 가동">
            <a:extLst>
              <a:ext uri="{FF2B5EF4-FFF2-40B4-BE49-F238E27FC236}">
                <a16:creationId xmlns:a16="http://schemas.microsoft.com/office/drawing/2014/main" id="{1F6DDB91-E03C-49B7-A56E-A486D66940AE}"/>
              </a:ext>
            </a:extLst>
          </p:cNvPr>
          <p:cNvSpPr/>
          <p:nvPr/>
        </p:nvSpPr>
        <p:spPr>
          <a:xfrm>
            <a:off x="6714995" y="8569139"/>
            <a:ext cx="10617877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 리뷰 조회 및 관리 기능 구현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5" name="8 .  ERP 가동">
            <a:extLst>
              <a:ext uri="{FF2B5EF4-FFF2-40B4-BE49-F238E27FC236}">
                <a16:creationId xmlns:a16="http://schemas.microsoft.com/office/drawing/2014/main" id="{D6A6AA82-D02D-493B-AC71-B24CBC9EA2C9}"/>
              </a:ext>
            </a:extLst>
          </p:cNvPr>
          <p:cNvSpPr/>
          <p:nvPr/>
        </p:nvSpPr>
        <p:spPr>
          <a:xfrm>
            <a:off x="6744024" y="10776460"/>
            <a:ext cx="10645892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고객 매장 리스트 구현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7" name="6. 사용자 교육">
            <a:extLst>
              <a:ext uri="{FF2B5EF4-FFF2-40B4-BE49-F238E27FC236}">
                <a16:creationId xmlns:a16="http://schemas.microsoft.com/office/drawing/2014/main" id="{22A5BCA4-092F-4113-B2F4-44D77D9F1A31}"/>
              </a:ext>
            </a:extLst>
          </p:cNvPr>
          <p:cNvSpPr/>
          <p:nvPr/>
        </p:nvSpPr>
        <p:spPr>
          <a:xfrm>
            <a:off x="17761137" y="10253583"/>
            <a:ext cx="5713345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9" name="6. 사용자 교육">
            <a:extLst>
              <a:ext uri="{FF2B5EF4-FFF2-40B4-BE49-F238E27FC236}">
                <a16:creationId xmlns:a16="http://schemas.microsoft.com/office/drawing/2014/main" id="{17428EE4-AB8D-4B1D-8D7A-9EE437CBD37C}"/>
              </a:ext>
            </a:extLst>
          </p:cNvPr>
          <p:cNvSpPr/>
          <p:nvPr/>
        </p:nvSpPr>
        <p:spPr>
          <a:xfrm>
            <a:off x="6732331" y="12427853"/>
            <a:ext cx="10600542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고객 매장 상세 페이지</a:t>
            </a:r>
            <a:r>
              <a:rPr lang="en-US" altLang="ko-KR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, </a:t>
            </a: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고객 정보 페이지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60" name="8 .  ERP 가동">
            <a:extLst>
              <a:ext uri="{FF2B5EF4-FFF2-40B4-BE49-F238E27FC236}">
                <a16:creationId xmlns:a16="http://schemas.microsoft.com/office/drawing/2014/main" id="{A1C4332E-2714-4F5C-9B59-DEC13D2F2682}"/>
              </a:ext>
            </a:extLst>
          </p:cNvPr>
          <p:cNvSpPr/>
          <p:nvPr/>
        </p:nvSpPr>
        <p:spPr>
          <a:xfrm>
            <a:off x="17779828" y="10785244"/>
            <a:ext cx="5689067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9" name="8 .  ERP 가동">
            <a:extLst>
              <a:ext uri="{FF2B5EF4-FFF2-40B4-BE49-F238E27FC236}">
                <a16:creationId xmlns:a16="http://schemas.microsoft.com/office/drawing/2014/main" id="{57542A24-2F9F-4EE3-87D0-34D75914EBD3}"/>
              </a:ext>
            </a:extLst>
          </p:cNvPr>
          <p:cNvSpPr/>
          <p:nvPr/>
        </p:nvSpPr>
        <p:spPr>
          <a:xfrm>
            <a:off x="17761126" y="3940239"/>
            <a:ext cx="5713334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61" name="8 .  ERP 가동">
            <a:extLst>
              <a:ext uri="{FF2B5EF4-FFF2-40B4-BE49-F238E27FC236}">
                <a16:creationId xmlns:a16="http://schemas.microsoft.com/office/drawing/2014/main" id="{8C383BEA-C902-4561-9272-F91A6954FAC3}"/>
              </a:ext>
            </a:extLst>
          </p:cNvPr>
          <p:cNvSpPr/>
          <p:nvPr/>
        </p:nvSpPr>
        <p:spPr>
          <a:xfrm>
            <a:off x="17779828" y="6212829"/>
            <a:ext cx="5713334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31321-A3FB-410B-A887-C1D8A7097A0C}"/>
              </a:ext>
            </a:extLst>
          </p:cNvPr>
          <p:cNvSpPr txBox="1"/>
          <p:nvPr/>
        </p:nvSpPr>
        <p:spPr>
          <a:xfrm>
            <a:off x="905262" y="5806719"/>
            <a:ext cx="5086612" cy="3765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ko-KR" altLang="en-US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웹</a:t>
            </a:r>
            <a:r>
              <a:rPr lang="en-US" altLang="ko-KR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-</a:t>
            </a:r>
            <a:r>
              <a:rPr lang="ko-KR" altLang="en-US"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사업자</a:t>
            </a:r>
            <a:endParaRPr lang="en-US" altLang="ko-KR"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altLang="ko-KR" sz="2500" dirty="0">
                <a:latin typeface="+mj-ea"/>
                <a:ea typeface="+mj-ea"/>
              </a:rPr>
              <a:t>1. </a:t>
            </a:r>
            <a:r>
              <a:rPr lang="ko-KR" altLang="en-US" sz="2500" dirty="0">
                <a:latin typeface="+mj-ea"/>
                <a:ea typeface="+mj-ea"/>
              </a:rPr>
              <a:t>로그인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 회원가입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>
                <a:latin typeface="+mj-ea"/>
                <a:ea typeface="+mj-ea"/>
              </a:rPr>
              <a:t>매장등록</a:t>
            </a:r>
            <a:endParaRPr lang="en-US" altLang="ko-KR" sz="1500" dirty="0">
              <a:latin typeface="+mj-ea"/>
              <a:ea typeface="+mj-ea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altLang="ko-KR" sz="2500" dirty="0">
                <a:latin typeface="+mj-ea"/>
                <a:ea typeface="+mj-ea"/>
              </a:rPr>
              <a:t>2. </a:t>
            </a:r>
            <a:r>
              <a:rPr lang="ko-KR" altLang="en-US" sz="2500" dirty="0">
                <a:latin typeface="+mj-ea"/>
                <a:ea typeface="+mj-ea"/>
              </a:rPr>
              <a:t>메뉴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>
                <a:latin typeface="+mj-ea"/>
                <a:ea typeface="+mj-ea"/>
              </a:rPr>
              <a:t>매장 관리</a:t>
            </a:r>
            <a:endParaRPr lang="en-US" altLang="ko-KR" sz="1500" dirty="0">
              <a:latin typeface="+mj-ea"/>
              <a:ea typeface="+mj-ea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altLang="ko-KR" sz="2500" dirty="0">
                <a:latin typeface="+mj-ea"/>
                <a:ea typeface="+mj-ea"/>
              </a:rPr>
              <a:t>3. </a:t>
            </a:r>
            <a:r>
              <a:rPr lang="ko-KR" altLang="en-US" sz="2500" dirty="0">
                <a:latin typeface="+mj-ea"/>
                <a:ea typeface="+mj-ea"/>
              </a:rPr>
              <a:t>리뷰 관리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>
                <a:latin typeface="+mj-ea"/>
                <a:ea typeface="+mj-ea"/>
              </a:rPr>
              <a:t>마이페이지</a:t>
            </a:r>
            <a:endParaRPr lang="en-US" altLang="ko-KR" sz="2500" dirty="0">
              <a:latin typeface="+mj-ea"/>
              <a:ea typeface="+mj-ea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lang="en-US" altLang="ko-KR" sz="2000" b="0" dirty="0">
              <a:ea typeface="NanumBarunGothicOTF Light" panose="02000303000000000000" pitchFamily="2" charset="-128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ko-KR" altLang="en-US" sz="3400" b="0" dirty="0">
                <a:ea typeface="NanumBarunGothicOTF Light" panose="02000303000000000000" pitchFamily="2" charset="-128"/>
              </a:rPr>
              <a:t>웹</a:t>
            </a:r>
            <a:r>
              <a:rPr lang="en-US" altLang="ko-KR" sz="3400" b="0" dirty="0">
                <a:ea typeface="NanumBarunGothicOTF Light" panose="02000303000000000000" pitchFamily="2" charset="-128"/>
              </a:rPr>
              <a:t>-</a:t>
            </a:r>
            <a:r>
              <a:rPr lang="ko-KR" altLang="en-US" sz="3400" b="0" dirty="0">
                <a:ea typeface="NanumBarunGothicOTF Light" panose="02000303000000000000" pitchFamily="2" charset="-128"/>
              </a:rPr>
              <a:t>고객</a:t>
            </a: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altLang="ko-KR" sz="2500" b="0" dirty="0">
                <a:ea typeface="NanumBarunGothicOTF Light" panose="02000303000000000000" pitchFamily="2" charset="-128"/>
              </a:rPr>
              <a:t>1. </a:t>
            </a:r>
            <a:r>
              <a:rPr lang="ko-KR" altLang="en-US" sz="2500" b="0" dirty="0">
                <a:ea typeface="NanumBarunGothicOTF Light" panose="02000303000000000000" pitchFamily="2" charset="-128"/>
              </a:rPr>
              <a:t>메인 페이지</a:t>
            </a:r>
            <a:r>
              <a:rPr lang="en-US" altLang="ko-KR" sz="2500" b="0" dirty="0">
                <a:ea typeface="NanumBarunGothicOTF Light" panose="02000303000000000000" pitchFamily="2" charset="-128"/>
              </a:rPr>
              <a:t>, </a:t>
            </a:r>
            <a:r>
              <a:rPr lang="ko-KR" altLang="en-US" sz="2500" b="0" dirty="0">
                <a:ea typeface="NanumBarunGothicOTF Light" panose="02000303000000000000" pitchFamily="2" charset="-128"/>
              </a:rPr>
              <a:t>매장 조회</a:t>
            </a:r>
            <a:endParaRPr lang="en-US" altLang="ko-KR" sz="2000" b="0" dirty="0">
              <a:ea typeface="NanumBarunGothicOTF Light" panose="02000303000000000000" pitchFamily="2" charset="-128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altLang="ko-KR" sz="2500" b="0" dirty="0">
                <a:ea typeface="NanumBarunGothicOTF Light" panose="02000303000000000000" pitchFamily="2" charset="-128"/>
              </a:rPr>
              <a:t>2. </a:t>
            </a:r>
            <a:r>
              <a:rPr lang="ko-KR" altLang="en-US" sz="2500" b="0" dirty="0">
                <a:ea typeface="NanumBarunGothicOTF Light" panose="02000303000000000000" pitchFamily="2" charset="-128"/>
              </a:rPr>
              <a:t>매장 상세 보기</a:t>
            </a:r>
            <a:r>
              <a:rPr lang="en-US" altLang="ko-KR" sz="2500" b="0" dirty="0">
                <a:ea typeface="NanumBarunGothicOTF Light" panose="02000303000000000000" pitchFamily="2" charset="-128"/>
              </a:rPr>
              <a:t>, </a:t>
            </a:r>
            <a:r>
              <a:rPr lang="ko-KR" altLang="en-US" sz="2500" b="0" dirty="0">
                <a:ea typeface="NanumBarunGothicOTF Light" panose="02000303000000000000" pitchFamily="2" charset="-128"/>
              </a:rPr>
              <a:t>마이페이지</a:t>
            </a:r>
            <a:endParaRPr lang="en-US" altLang="ko-KR" sz="2500" b="0" dirty="0">
              <a:ea typeface="NanumBarunGothicOTF Light" panose="02000303000000000000" pitchFamily="2" charset="-128"/>
            </a:endParaRPr>
          </a:p>
          <a:p>
            <a:pPr algn="l" defTabSz="584200">
              <a:buSzPct val="100000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lang="en-US" altLang="ko-KR" sz="2500" b="0" dirty="0">
                <a:ea typeface="NanumBarunGothicOTF Light" panose="02000303000000000000" pitchFamily="2" charset="-128"/>
              </a:rPr>
              <a:t>3. </a:t>
            </a:r>
            <a:r>
              <a:rPr lang="ko-KR" altLang="en-US" sz="2500" b="0" dirty="0">
                <a:ea typeface="NanumBarunGothicOTF Light" panose="02000303000000000000" pitchFamily="2" charset="-128"/>
              </a:rPr>
              <a:t>내 정보 관리</a:t>
            </a:r>
            <a:endParaRPr lang="en-US" altLang="ko-KR" sz="2500" b="0" dirty="0">
              <a:ea typeface="NanumBarunGothicOTF Light" panose="02000303000000000000" pitchFamily="2" charset="-128"/>
            </a:endParaRPr>
          </a:p>
        </p:txBody>
      </p:sp>
      <p:sp>
        <p:nvSpPr>
          <p:cNvPr id="162" name="8 .  ERP 가동">
            <a:extLst>
              <a:ext uri="{FF2B5EF4-FFF2-40B4-BE49-F238E27FC236}">
                <a16:creationId xmlns:a16="http://schemas.microsoft.com/office/drawing/2014/main" id="{EB76EDE4-0AF4-4056-800A-BA126C79FB0E}"/>
              </a:ext>
            </a:extLst>
          </p:cNvPr>
          <p:cNvSpPr/>
          <p:nvPr/>
        </p:nvSpPr>
        <p:spPr>
          <a:xfrm>
            <a:off x="17755565" y="8570722"/>
            <a:ext cx="5713333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63" name="8 .  ERP 가동">
            <a:extLst>
              <a:ext uri="{FF2B5EF4-FFF2-40B4-BE49-F238E27FC236}">
                <a16:creationId xmlns:a16="http://schemas.microsoft.com/office/drawing/2014/main" id="{8C322B0F-2A95-46C5-B7D6-D62968D1122C}"/>
              </a:ext>
            </a:extLst>
          </p:cNvPr>
          <p:cNvSpPr/>
          <p:nvPr/>
        </p:nvSpPr>
        <p:spPr>
          <a:xfrm>
            <a:off x="6732331" y="12973893"/>
            <a:ext cx="10600542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고객 정보 관리 기능 구현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259</Words>
  <Application>Microsoft Office PowerPoint</Application>
  <PresentationFormat>사용자 지정</PresentationFormat>
  <Paragraphs>79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Apple SD 산돌고딕 Neo 옅은체</vt:lpstr>
      <vt:lpstr>Helvetica Neue</vt:lpstr>
      <vt:lpstr>Helvetica Neue Medium</vt:lpstr>
      <vt:lpstr>NanumBarunGothicOTF Light</vt:lpstr>
      <vt:lpstr>나눔바른고딕</vt:lpstr>
      <vt:lpstr>나눔바른고딕OTF Light</vt:lpstr>
      <vt:lpstr>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Jason</dc:creator>
  <cp:lastModifiedBy>ASUS</cp:lastModifiedBy>
  <cp:revision>28</cp:revision>
  <dcterms:modified xsi:type="dcterms:W3CDTF">2021-03-02T16:30:16Z</dcterms:modified>
</cp:coreProperties>
</file>