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>
        <p:scale>
          <a:sx n="100" d="100"/>
          <a:sy n="100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5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45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4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3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4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1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8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9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7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7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m.blog.naver.com/zzoyou_/222081456108?subject=IT%20&#49888;&#44592;&#49696;%20&#50857;&#50612;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CE6C6FC2-ECC4-4384-B230-8E56459D765B}"/>
              </a:ext>
            </a:extLst>
          </p:cNvPr>
          <p:cNvGrpSpPr/>
          <p:nvPr/>
        </p:nvGrpSpPr>
        <p:grpSpPr>
          <a:xfrm>
            <a:off x="1" y="1820942"/>
            <a:ext cx="8559732" cy="2518166"/>
            <a:chOff x="1" y="1820942"/>
            <a:chExt cx="8559732" cy="2518166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2D8D745-3FFC-4AE8-97FF-03DA7BD34989}"/>
                </a:ext>
              </a:extLst>
            </p:cNvPr>
            <p:cNvSpPr/>
            <p:nvPr/>
          </p:nvSpPr>
          <p:spPr>
            <a:xfrm rot="18862910">
              <a:off x="6458532" y="2237907"/>
              <a:ext cx="2490999" cy="1711403"/>
            </a:xfrm>
            <a:custGeom>
              <a:avLst/>
              <a:gdLst>
                <a:gd name="connsiteX0" fmla="*/ 1193537 w 2490999"/>
                <a:gd name="connsiteY0" fmla="*/ 0 h 1711403"/>
                <a:gd name="connsiteX1" fmla="*/ 1541931 w 2490999"/>
                <a:gd name="connsiteY1" fmla="*/ 355994 h 1711403"/>
                <a:gd name="connsiteX2" fmla="*/ 2490999 w 2490999"/>
                <a:gd name="connsiteY2" fmla="*/ 1711403 h 1711403"/>
                <a:gd name="connsiteX3" fmla="*/ 855701 w 2490999"/>
                <a:gd name="connsiteY3" fmla="*/ 1711403 h 1711403"/>
                <a:gd name="connsiteX4" fmla="*/ 0 w 2490999"/>
                <a:gd name="connsiteY4" fmla="*/ 855702 h 1711403"/>
                <a:gd name="connsiteX5" fmla="*/ 855702 w 2490999"/>
                <a:gd name="connsiteY5" fmla="*/ 0 h 171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0999" h="1711403">
                  <a:moveTo>
                    <a:pt x="1193537" y="0"/>
                  </a:moveTo>
                  <a:lnTo>
                    <a:pt x="1541931" y="355994"/>
                  </a:lnTo>
                  <a:lnTo>
                    <a:pt x="2490999" y="1711403"/>
                  </a:lnTo>
                  <a:lnTo>
                    <a:pt x="855701" y="1711403"/>
                  </a:lnTo>
                  <a:cubicBezTo>
                    <a:pt x="383111" y="1711403"/>
                    <a:pt x="0" y="1328292"/>
                    <a:pt x="0" y="855702"/>
                  </a:cubicBezTo>
                  <a:cubicBezTo>
                    <a:pt x="0" y="383111"/>
                    <a:pt x="383111" y="0"/>
                    <a:pt x="85570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5357EA6-5412-4DA8-B2CB-44F757430D45}"/>
                </a:ext>
              </a:extLst>
            </p:cNvPr>
            <p:cNvGrpSpPr/>
            <p:nvPr/>
          </p:nvGrpSpPr>
          <p:grpSpPr>
            <a:xfrm>
              <a:off x="1" y="1820942"/>
              <a:ext cx="8365170" cy="2490999"/>
              <a:chOff x="-2137613" y="-427307"/>
              <a:chExt cx="4991906" cy="1486501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7C7036B2-9741-4CE3-8B34-B1D00D58C6C0}"/>
                  </a:ext>
                </a:extLst>
              </p:cNvPr>
              <p:cNvSpPr/>
              <p:nvPr/>
            </p:nvSpPr>
            <p:spPr>
              <a:xfrm rot="18300000">
                <a:off x="1600403" y="-194695"/>
                <a:ext cx="1486501" cy="1021278"/>
              </a:xfrm>
              <a:custGeom>
                <a:avLst/>
                <a:gdLst>
                  <a:gd name="connsiteX0" fmla="*/ 771394 w 1486501"/>
                  <a:gd name="connsiteY0" fmla="*/ 0 h 1021278"/>
                  <a:gd name="connsiteX1" fmla="*/ 1486501 w 1486501"/>
                  <a:gd name="connsiteY1" fmla="*/ 1021278 h 1021278"/>
                  <a:gd name="connsiteX2" fmla="*/ 510639 w 1486501"/>
                  <a:gd name="connsiteY2" fmla="*/ 1021278 h 1021278"/>
                  <a:gd name="connsiteX3" fmla="*/ 0 w 1486501"/>
                  <a:gd name="connsiteY3" fmla="*/ 510639 h 1021278"/>
                  <a:gd name="connsiteX4" fmla="*/ 510639 w 1486501"/>
                  <a:gd name="connsiteY4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6501" h="1021278">
                    <a:moveTo>
                      <a:pt x="771394" y="0"/>
                    </a:moveTo>
                    <a:lnTo>
                      <a:pt x="1486501" y="1021278"/>
                    </a:lnTo>
                    <a:lnTo>
                      <a:pt x="510639" y="1021278"/>
                    </a:lnTo>
                    <a:cubicBezTo>
                      <a:pt x="228621" y="1021278"/>
                      <a:pt x="0" y="792657"/>
                      <a:pt x="0" y="510639"/>
                    </a:cubicBezTo>
                    <a:cubicBezTo>
                      <a:pt x="0" y="228621"/>
                      <a:pt x="228621" y="0"/>
                      <a:pt x="510639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83BC1BC1-768A-4FF3-B0F7-2504AB2463E1}"/>
                  </a:ext>
                </a:extLst>
              </p:cNvPr>
              <p:cNvSpPr/>
              <p:nvPr/>
            </p:nvSpPr>
            <p:spPr>
              <a:xfrm rot="18000000">
                <a:off x="1541194" y="-198169"/>
                <a:ext cx="1311253" cy="1021278"/>
              </a:xfrm>
              <a:custGeom>
                <a:avLst/>
                <a:gdLst>
                  <a:gd name="connsiteX0" fmla="*/ 721618 w 1311253"/>
                  <a:gd name="connsiteY0" fmla="*/ 0 h 1021278"/>
                  <a:gd name="connsiteX1" fmla="*/ 1311253 w 1311253"/>
                  <a:gd name="connsiteY1" fmla="*/ 1021278 h 1021278"/>
                  <a:gd name="connsiteX2" fmla="*/ 319037 w 1311253"/>
                  <a:gd name="connsiteY2" fmla="*/ 1021278 h 1021278"/>
                  <a:gd name="connsiteX3" fmla="*/ 0 w 1311253"/>
                  <a:gd name="connsiteY3" fmla="*/ 702241 h 1021278"/>
                  <a:gd name="connsiteX4" fmla="*/ 0 w 1311253"/>
                  <a:gd name="connsiteY4" fmla="*/ 319037 h 1021278"/>
                  <a:gd name="connsiteX5" fmla="*/ 319037 w 1311253"/>
                  <a:gd name="connsiteY5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1253" h="1021278">
                    <a:moveTo>
                      <a:pt x="721618" y="0"/>
                    </a:moveTo>
                    <a:lnTo>
                      <a:pt x="1311253" y="1021278"/>
                    </a:lnTo>
                    <a:lnTo>
                      <a:pt x="319037" y="1021278"/>
                    </a:lnTo>
                    <a:cubicBezTo>
                      <a:pt x="142838" y="1021278"/>
                      <a:pt x="0" y="878440"/>
                      <a:pt x="0" y="702241"/>
                    </a:cubicBezTo>
                    <a:lnTo>
                      <a:pt x="0" y="319037"/>
                    </a:lnTo>
                    <a:cubicBezTo>
                      <a:pt x="0" y="142838"/>
                      <a:pt x="142838" y="0"/>
                      <a:pt x="319037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3486F2F-3BC2-44B6-9674-2789396E3EBA}"/>
                  </a:ext>
                </a:extLst>
              </p:cNvPr>
              <p:cNvSpPr/>
              <p:nvPr/>
            </p:nvSpPr>
            <p:spPr>
              <a:xfrm>
                <a:off x="-2137613" y="0"/>
                <a:ext cx="4358300" cy="102127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3200" b="1" i="1" kern="0" dirty="0">
                    <a:solidFill>
                      <a:prstClr val="white"/>
                    </a:solidFill>
                  </a:rPr>
                  <a:t>IT </a:t>
                </a:r>
                <a:r>
                  <a:rPr lang="ko-KR" altLang="en-US" sz="3200" b="1" i="1" kern="0" dirty="0">
                    <a:solidFill>
                      <a:prstClr val="white"/>
                    </a:solidFill>
                  </a:rPr>
                  <a:t>신기술</a:t>
                </a:r>
                <a:endParaRPr lang="en-US" altLang="ko-KR" sz="3200" b="1" i="1" kern="0" dirty="0">
                  <a:solidFill>
                    <a:prstClr val="white"/>
                  </a:solidFill>
                </a:endParaRPr>
              </a:p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sz="900" kern="0" dirty="0">
                    <a:solidFill>
                      <a:prstClr val="white"/>
                    </a:solidFill>
                  </a:rPr>
                  <a:t>블록체인</a:t>
                </a:r>
                <a:r>
                  <a:rPr lang="en-US" altLang="ko-KR" sz="900" kern="0" dirty="0">
                    <a:solidFill>
                      <a:prstClr val="white"/>
                    </a:solidFill>
                  </a:rPr>
                  <a:t>, 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빅데이터</a:t>
                </a:r>
                <a:r>
                  <a:rPr lang="en-US" altLang="ko-KR" sz="900" kern="0" dirty="0">
                    <a:solidFill>
                      <a:prstClr val="white"/>
                    </a:solidFill>
                  </a:rPr>
                  <a:t>, 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딥러닝</a:t>
                </a:r>
                <a:r>
                  <a:rPr lang="en-US" altLang="ko-KR" sz="900" kern="0" dirty="0">
                    <a:solidFill>
                      <a:prstClr val="white"/>
                    </a:solidFill>
                  </a:rPr>
                  <a:t>, IoT</a:t>
                </a:r>
              </a:p>
              <a:p>
                <a:pPr latinLnBrk="0">
                  <a:lnSpc>
                    <a:spcPct val="150000"/>
                  </a:lnSpc>
                  <a:defRPr/>
                </a:pPr>
                <a:r>
                  <a:rPr lang="en-US" altLang="ko-KR" sz="900" kern="0" dirty="0">
                    <a:solidFill>
                      <a:prstClr val="white"/>
                    </a:solidFill>
                  </a:rPr>
                  <a:t>IT </a:t>
                </a:r>
                <a:r>
                  <a:rPr lang="ko-KR" altLang="en-US" sz="900" kern="0" dirty="0">
                    <a:solidFill>
                      <a:prstClr val="white"/>
                    </a:solidFill>
                  </a:rPr>
                  <a:t>신기술 용어 참고 </a:t>
                </a:r>
                <a:r>
                  <a:rPr lang="en-US" altLang="ko-KR" sz="900" kern="0" dirty="0">
                    <a:solidFill>
                      <a:prstClr val="white"/>
                    </a:solidFill>
                  </a:rPr>
                  <a:t>: </a:t>
                </a:r>
                <a:r>
                  <a:rPr lang="en-US" altLang="ko-KR" sz="900" kern="0" dirty="0">
                    <a:solidFill>
                      <a:prstClr val="white"/>
                    </a:solidFill>
                    <a:hlinkClick r:id="rId2"/>
                  </a:rPr>
                  <a:t>https://m.blog.naver.com/zzoyou_/222081456108</a:t>
                </a:r>
                <a:endParaRPr lang="en-US" altLang="ko-KR" sz="900" kern="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4DD5D54-DA01-48D0-A264-C7FF6F59DBDD}"/>
              </a:ext>
            </a:extLst>
          </p:cNvPr>
          <p:cNvSpPr txBox="1"/>
          <p:nvPr/>
        </p:nvSpPr>
        <p:spPr>
          <a:xfrm>
            <a:off x="8767813" y="3971404"/>
            <a:ext cx="27752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2WDA 4</a:t>
            </a:r>
            <a:r>
              <a:rPr lang="ko-KR" altLang="en-US" sz="3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</a:t>
            </a:r>
            <a:endParaRPr lang="ko-KR" altLang="en-US" sz="3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6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1C46054-0CE5-481F-80F6-28CCBFC3A37D}"/>
              </a:ext>
            </a:extLst>
          </p:cNvPr>
          <p:cNvSpPr/>
          <p:nvPr/>
        </p:nvSpPr>
        <p:spPr>
          <a:xfrm>
            <a:off x="7848365" y="1010223"/>
            <a:ext cx="3905485" cy="338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블록체인의 장점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신뢰성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모든 사용자가 장부를 가지고 있기 때문에 신뢰성 보장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2)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손쉬운 해킹 차단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일부 네트워크가 해킹 당해도 타격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X(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분산구조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3)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투명한 보관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모든 거래내역을 공개하기 때문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4)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경제성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블록체인은 중앙 관리자가 따로 필요 없기 때문에 유지보수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보안 유지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거래 중계자 등의 비용 절감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7" name="왼쪽 대괄호 56">
            <a:extLst>
              <a:ext uri="{FF2B5EF4-FFF2-40B4-BE49-F238E27FC236}">
                <a16:creationId xmlns:a16="http://schemas.microsoft.com/office/drawing/2014/main" id="{F0201957-908C-41CA-9EE2-8D92AC7F5BD0}"/>
              </a:ext>
            </a:extLst>
          </p:cNvPr>
          <p:cNvSpPr/>
          <p:nvPr/>
        </p:nvSpPr>
        <p:spPr>
          <a:xfrm rot="5400000">
            <a:off x="5095000" y="1904660"/>
            <a:ext cx="1901330" cy="3605400"/>
          </a:xfrm>
          <a:prstGeom prst="leftBracket">
            <a:avLst>
              <a:gd name="adj" fmla="val 12039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9672307-3392-4BED-90F5-955A880F664B}"/>
              </a:ext>
            </a:extLst>
          </p:cNvPr>
          <p:cNvGrpSpPr/>
          <p:nvPr/>
        </p:nvGrpSpPr>
        <p:grpSpPr>
          <a:xfrm>
            <a:off x="3985947" y="4658025"/>
            <a:ext cx="514036" cy="514036"/>
            <a:chOff x="3694803" y="4399671"/>
            <a:chExt cx="514036" cy="514036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91A2F81-FC42-4805-B809-EDEC85B04AA4}"/>
                </a:ext>
              </a:extLst>
            </p:cNvPr>
            <p:cNvSpPr/>
            <p:nvPr/>
          </p:nvSpPr>
          <p:spPr>
            <a:xfrm>
              <a:off x="3694803" y="4399671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1E3374E1-E87D-4B8B-8490-DCAF391114A2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812692" y="4529291"/>
              <a:ext cx="287896" cy="25524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087F92-FE03-4899-983F-8056E8AD665C}"/>
              </a:ext>
            </a:extLst>
          </p:cNvPr>
          <p:cNvSpPr/>
          <p:nvPr/>
        </p:nvSpPr>
        <p:spPr>
          <a:xfrm>
            <a:off x="8420206" y="4531231"/>
            <a:ext cx="3095923" cy="2173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블록체인의 단점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느린 속도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중앙으로만 보내면 되던 정보를 블록체인은 </a:t>
            </a: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개인과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개인이 진행하고 정보 교류가 필요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2)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신속한 업데이트의 어려움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기술적 오류나 업그레이드 진행 시 사용자의 과반수의 동의 필요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의사 결정의 지연 가능성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AEC6516-81B5-4990-95A3-6675964AB310}"/>
              </a:ext>
            </a:extLst>
          </p:cNvPr>
          <p:cNvSpPr/>
          <p:nvPr/>
        </p:nvSpPr>
        <p:spPr>
          <a:xfrm>
            <a:off x="-121502" y="1560736"/>
            <a:ext cx="4592353" cy="2715141"/>
          </a:xfrm>
          <a:prstGeom prst="ellipse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블록체인의 개념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관리 대상 데이터를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‘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블록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’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이라고 하는 소규모 데이터들이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P2P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방식을 기반으로 생성된 체인 형태의 연결고리 기반 </a:t>
            </a:r>
            <a:r>
              <a:rPr lang="ko-KR" altLang="en-US" sz="1050" dirty="0">
                <a:solidFill>
                  <a:srgbClr val="FF0000"/>
                </a:solidFill>
              </a:rPr>
              <a:t>분산 데이터 저장 환경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에 저장하여 누구라도 임의로 수정할 수 없고 누구나 변경의 결과를 열람 할 수 있는 분산 컴퓨팅 기술 기반의     </a:t>
            </a:r>
            <a:r>
              <a:rPr lang="ko-KR" altLang="en-US" sz="1050" dirty="0">
                <a:solidFill>
                  <a:srgbClr val="FF0000"/>
                </a:solidFill>
              </a:rPr>
              <a:t>원장 관리 기술  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4EF0DB9-DAB2-48D8-8EAC-C3282D507D03}"/>
              </a:ext>
            </a:extLst>
          </p:cNvPr>
          <p:cNvGrpSpPr/>
          <p:nvPr/>
        </p:nvGrpSpPr>
        <p:grpSpPr>
          <a:xfrm>
            <a:off x="7591347" y="4658025"/>
            <a:ext cx="514036" cy="514036"/>
            <a:chOff x="7641681" y="4255353"/>
            <a:chExt cx="514036" cy="514036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FC474CC-6A6B-4E83-8EC5-86F6A74C9420}"/>
                </a:ext>
              </a:extLst>
            </p:cNvPr>
            <p:cNvSpPr/>
            <p:nvPr/>
          </p:nvSpPr>
          <p:spPr>
            <a:xfrm>
              <a:off x="7641681" y="4255353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자유형 23">
              <a:extLst>
                <a:ext uri="{FF2B5EF4-FFF2-40B4-BE49-F238E27FC236}">
                  <a16:creationId xmlns:a16="http://schemas.microsoft.com/office/drawing/2014/main" id="{A647207E-ED8A-41F2-B423-C1D2D12AE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240" y="4388629"/>
              <a:ext cx="284918" cy="24935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2D5A16E-5F0D-49AF-B68E-7364F6DBDD0C}"/>
              </a:ext>
            </a:extLst>
          </p:cNvPr>
          <p:cNvGrpSpPr/>
          <p:nvPr/>
        </p:nvGrpSpPr>
        <p:grpSpPr>
          <a:xfrm>
            <a:off x="7077311" y="3032491"/>
            <a:ext cx="514036" cy="514036"/>
            <a:chOff x="7127645" y="2629819"/>
            <a:chExt cx="514036" cy="514036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146AB40-944A-4108-A924-664930710733}"/>
                </a:ext>
              </a:extLst>
            </p:cNvPr>
            <p:cNvSpPr/>
            <p:nvPr/>
          </p:nvSpPr>
          <p:spPr>
            <a:xfrm>
              <a:off x="7127645" y="2629819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61C38DED-0F30-44BA-B37F-EAB2B8C3B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8753" y="2764257"/>
              <a:ext cx="145762" cy="24515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F209775-85E3-492C-B8F6-A4FA4361E564}"/>
              </a:ext>
            </a:extLst>
          </p:cNvPr>
          <p:cNvGrpSpPr/>
          <p:nvPr/>
        </p:nvGrpSpPr>
        <p:grpSpPr>
          <a:xfrm>
            <a:off x="4499986" y="3032491"/>
            <a:ext cx="514036" cy="514036"/>
            <a:chOff x="4550320" y="2629819"/>
            <a:chExt cx="514036" cy="514036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6542A161-3177-4FB9-B940-183368AAE30C}"/>
                </a:ext>
              </a:extLst>
            </p:cNvPr>
            <p:cNvSpPr/>
            <p:nvPr/>
          </p:nvSpPr>
          <p:spPr>
            <a:xfrm>
              <a:off x="4550320" y="2629819"/>
              <a:ext cx="514036" cy="514036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6964C16A-9807-493E-9D04-4338CF34C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484" y="2780942"/>
              <a:ext cx="160485" cy="21179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6D3196C3-EA69-4D78-A18F-FDA0A93B18FD}"/>
              </a:ext>
            </a:extLst>
          </p:cNvPr>
          <p:cNvSpPr/>
          <p:nvPr/>
        </p:nvSpPr>
        <p:spPr>
          <a:xfrm>
            <a:off x="4976264" y="3289508"/>
            <a:ext cx="2300260" cy="23220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0CA9CD-914C-4966-908B-A814BE564F28}"/>
              </a:ext>
            </a:extLst>
          </p:cNvPr>
          <p:cNvSpPr/>
          <p:nvPr/>
        </p:nvSpPr>
        <p:spPr>
          <a:xfrm>
            <a:off x="3188256" y="-6586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IT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신기술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블록체인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블록체인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(Blockchain) =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공공거래장부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 descr="정부의 블록체인 사업, 헛돈 쓰는 씨앗 되나 : 뉴스 : 동아닷컴">
            <a:extLst>
              <a:ext uri="{FF2B5EF4-FFF2-40B4-BE49-F238E27FC236}">
                <a16:creationId xmlns:a16="http://schemas.microsoft.com/office/drawing/2014/main" id="{13063456-7606-47C5-8C50-C5A466E3423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24" y="3289508"/>
            <a:ext cx="2300400" cy="2322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09CC22-C164-4A76-A44E-99CE9CACB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58" y="3980340"/>
            <a:ext cx="3659027" cy="184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3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C956588-9FE7-41AE-ACD5-8181332CFE37}"/>
              </a:ext>
            </a:extLst>
          </p:cNvPr>
          <p:cNvSpPr/>
          <p:nvPr/>
        </p:nvSpPr>
        <p:spPr>
          <a:xfrm>
            <a:off x="440126" y="3541485"/>
            <a:ext cx="11245194" cy="65306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CBC616F-848C-4347-9042-E1599F4C8C87}"/>
              </a:ext>
            </a:extLst>
          </p:cNvPr>
          <p:cNvSpPr/>
          <p:nvPr/>
        </p:nvSpPr>
        <p:spPr>
          <a:xfrm>
            <a:off x="440126" y="5366622"/>
            <a:ext cx="11245194" cy="65306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2EE495A-7FFB-45B0-93E9-CA11125AB8D2}"/>
              </a:ext>
            </a:extLst>
          </p:cNvPr>
          <p:cNvSpPr/>
          <p:nvPr/>
        </p:nvSpPr>
        <p:spPr>
          <a:xfrm>
            <a:off x="440126" y="1969225"/>
            <a:ext cx="11245194" cy="54702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4713765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IT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신기술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블록체인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블록체인 적용사례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48D0AC7-6BB7-43FE-9D2D-25BF0091A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96201"/>
              </p:ext>
            </p:extLst>
          </p:nvPr>
        </p:nvGraphicFramePr>
        <p:xfrm>
          <a:off x="658589" y="1992975"/>
          <a:ext cx="10955478" cy="410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0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적용 사례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국내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해외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교보생명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블록체인 기반 인증 시스템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보험금 지급 체계에 블록체인 기술 활용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본인인증 간소화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-&gt;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보험금 청구과정 간편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보험회사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의료기관 두 곳의 본인인증 절차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공동망 구축으로 한번에 가능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국내</a:t>
                      </a:r>
                      <a:endParaRPr lang="en-US" altLang="ko-KR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모나체인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금융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공공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통신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제조와 같은 모든 산업영역에서 적용 가능한 기업용 블록체인 플랫폼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모나체인이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제공하는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 핵심 디지털 서비스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디지털 인증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디지털 커뮤니티 화폐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디지털 공급망 관리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국내</a:t>
                      </a:r>
                      <a:endParaRPr lang="en-US" altLang="ko-KR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KB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국민카드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개인인증 시스템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금융서비스 사용 시 공인인증서 필요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 -&gt;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뱅크사인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분산원장 기술로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KB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국민은행 한국 본사에서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KB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국민은행 동경지사로 송금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국내</a:t>
                      </a: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골드만삭스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가상화폐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세틀코인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증권 거래를 위한 암호화 화폐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실시간으로 주식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채권 등에 대한 거래 가능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쉬운 거래내역 조회 및 위조 불가능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해외</a:t>
                      </a: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51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1C46054-0CE5-481F-80F6-28CCBFC3A37D}"/>
              </a:ext>
            </a:extLst>
          </p:cNvPr>
          <p:cNvSpPr/>
          <p:nvPr/>
        </p:nvSpPr>
        <p:spPr>
          <a:xfrm>
            <a:off x="212968" y="4069552"/>
            <a:ext cx="3772979" cy="2657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인공지능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 </a:t>
            </a:r>
            <a:r>
              <a:rPr lang="ko-KR" altLang="en-US" sz="105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보통의 사람이 수행하는 지능적인 작업을 자동화하기 위한 연구 활동</a:t>
            </a:r>
            <a:endParaRPr lang="en-US" altLang="ko-KR" sz="1050" i="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050" b="1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5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명시적인 규칙을 충분하게 많이 만들어 지식을 다루면 인간 수준의 인공 지능을 만들 수 있다고 믿음 </a:t>
            </a:r>
            <a:r>
              <a:rPr lang="en-US" altLang="ko-KR" sz="105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b="0" i="0" dirty="0" err="1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심볼릭</a:t>
            </a:r>
            <a:r>
              <a:rPr lang="ko-KR" altLang="en-US" sz="105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44444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05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이미지 분류</a:t>
            </a:r>
            <a:r>
              <a:rPr lang="en-US" altLang="ko-KR" sz="105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음성 인식</a:t>
            </a:r>
            <a:r>
              <a:rPr lang="en-US" altLang="ko-KR" sz="105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언어 번역 같은 더 복잡하고 불분명한 문제를 해결하기 위한 명확한 규칙을 찾는 것은 아주 어려운 일 </a:t>
            </a:r>
            <a:r>
              <a:rPr lang="en-US" altLang="ko-KR" sz="105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050" b="0" i="0" dirty="0" err="1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심볼릭</a:t>
            </a:r>
            <a:r>
              <a:rPr lang="ko-KR" altLang="en-US" sz="105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05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대체하기 위한 방법 </a:t>
            </a:r>
            <a:r>
              <a:rPr lang="en-US" altLang="ko-KR" sz="105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b="0" i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endParaRPr lang="en-US" altLang="ko-KR" sz="10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왼쪽 대괄호 56">
            <a:extLst>
              <a:ext uri="{FF2B5EF4-FFF2-40B4-BE49-F238E27FC236}">
                <a16:creationId xmlns:a16="http://schemas.microsoft.com/office/drawing/2014/main" id="{F0201957-908C-41CA-9EE2-8D92AC7F5BD0}"/>
              </a:ext>
            </a:extLst>
          </p:cNvPr>
          <p:cNvSpPr/>
          <p:nvPr/>
        </p:nvSpPr>
        <p:spPr>
          <a:xfrm rot="5400000">
            <a:off x="5095000" y="1904660"/>
            <a:ext cx="1901330" cy="3605400"/>
          </a:xfrm>
          <a:prstGeom prst="leftBracket">
            <a:avLst>
              <a:gd name="adj" fmla="val 12039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9672307-3392-4BED-90F5-955A880F664B}"/>
              </a:ext>
            </a:extLst>
          </p:cNvPr>
          <p:cNvGrpSpPr/>
          <p:nvPr/>
        </p:nvGrpSpPr>
        <p:grpSpPr>
          <a:xfrm>
            <a:off x="3985947" y="4658025"/>
            <a:ext cx="514036" cy="514036"/>
            <a:chOff x="3694803" y="4399671"/>
            <a:chExt cx="514036" cy="514036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91A2F81-FC42-4805-B809-EDEC85B04AA4}"/>
                </a:ext>
              </a:extLst>
            </p:cNvPr>
            <p:cNvSpPr/>
            <p:nvPr/>
          </p:nvSpPr>
          <p:spPr>
            <a:xfrm>
              <a:off x="3694803" y="4399671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1E3374E1-E87D-4B8B-8490-DCAF391114A2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812692" y="4529291"/>
              <a:ext cx="287896" cy="25524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087F92-FE03-4899-983F-8056E8AD665C}"/>
              </a:ext>
            </a:extLst>
          </p:cNvPr>
          <p:cNvSpPr/>
          <p:nvPr/>
        </p:nvSpPr>
        <p:spPr>
          <a:xfrm>
            <a:off x="7773394" y="112122"/>
            <a:ext cx="3172212" cy="3869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44546A">
                    <a:lumMod val="75000"/>
                  </a:srgbClr>
                </a:solidFill>
              </a:rPr>
              <a:t>머신러닝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 </a:t>
            </a:r>
            <a:r>
              <a:rPr lang="ko-KR" altLang="en-US" sz="105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 시스템은 명시적으로 </a:t>
            </a:r>
            <a:r>
              <a:rPr lang="ko-KR" altLang="en-US" sz="1050" b="0" i="0" dirty="0" err="1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프로그램되는</a:t>
            </a:r>
            <a:r>
              <a:rPr lang="ko-KR" altLang="en-US" sz="105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것이 아니라 </a:t>
            </a:r>
            <a:r>
              <a:rPr lang="ko-KR" altLang="en-US" sz="1050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훈련</a:t>
            </a:r>
            <a:r>
              <a:rPr lang="ko-KR" altLang="en-US" sz="105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되는 것</a:t>
            </a:r>
            <a:endParaRPr lang="en-US" altLang="ko-KR" sz="1050" b="0" i="0" dirty="0">
              <a:solidFill>
                <a:srgbClr val="44444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b="0" i="0" dirty="0">
              <a:solidFill>
                <a:srgbClr val="44444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5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작업과 관련 있는 많은 샘플을 제공하면 이   데이터에서 통계적 구조를 찾아 그 작업을 자동화하기 위한 </a:t>
            </a:r>
            <a:r>
              <a:rPr lang="ko-KR" altLang="en-US" sz="10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규칙</a:t>
            </a:r>
            <a:r>
              <a:rPr lang="ko-KR" altLang="en-US" sz="105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4EF0DB9-DAB2-48D8-8EAC-C3282D507D03}"/>
              </a:ext>
            </a:extLst>
          </p:cNvPr>
          <p:cNvGrpSpPr/>
          <p:nvPr/>
        </p:nvGrpSpPr>
        <p:grpSpPr>
          <a:xfrm>
            <a:off x="7591347" y="4658025"/>
            <a:ext cx="514036" cy="514036"/>
            <a:chOff x="7641681" y="4255353"/>
            <a:chExt cx="514036" cy="514036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FC474CC-6A6B-4E83-8EC5-86F6A74C9420}"/>
                </a:ext>
              </a:extLst>
            </p:cNvPr>
            <p:cNvSpPr/>
            <p:nvPr/>
          </p:nvSpPr>
          <p:spPr>
            <a:xfrm>
              <a:off x="7641681" y="4255353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자유형 23">
              <a:extLst>
                <a:ext uri="{FF2B5EF4-FFF2-40B4-BE49-F238E27FC236}">
                  <a16:creationId xmlns:a16="http://schemas.microsoft.com/office/drawing/2014/main" id="{A647207E-ED8A-41F2-B423-C1D2D12AE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240" y="4388629"/>
              <a:ext cx="284918" cy="24935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2D5A16E-5F0D-49AF-B68E-7364F6DBDD0C}"/>
              </a:ext>
            </a:extLst>
          </p:cNvPr>
          <p:cNvGrpSpPr/>
          <p:nvPr/>
        </p:nvGrpSpPr>
        <p:grpSpPr>
          <a:xfrm>
            <a:off x="7077311" y="3032491"/>
            <a:ext cx="514036" cy="514036"/>
            <a:chOff x="7127645" y="2629819"/>
            <a:chExt cx="514036" cy="514036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146AB40-944A-4108-A924-664930710733}"/>
                </a:ext>
              </a:extLst>
            </p:cNvPr>
            <p:cNvSpPr/>
            <p:nvPr/>
          </p:nvSpPr>
          <p:spPr>
            <a:xfrm>
              <a:off x="7127645" y="2629819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61C38DED-0F30-44BA-B37F-EAB2B8C3B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8753" y="2764257"/>
              <a:ext cx="145762" cy="24515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F209775-85E3-492C-B8F6-A4FA4361E564}"/>
              </a:ext>
            </a:extLst>
          </p:cNvPr>
          <p:cNvGrpSpPr/>
          <p:nvPr/>
        </p:nvGrpSpPr>
        <p:grpSpPr>
          <a:xfrm>
            <a:off x="4499986" y="3032491"/>
            <a:ext cx="514036" cy="514036"/>
            <a:chOff x="4550320" y="2629819"/>
            <a:chExt cx="514036" cy="514036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6542A161-3177-4FB9-B940-183368AAE30C}"/>
                </a:ext>
              </a:extLst>
            </p:cNvPr>
            <p:cNvSpPr/>
            <p:nvPr/>
          </p:nvSpPr>
          <p:spPr>
            <a:xfrm>
              <a:off x="4550320" y="2629819"/>
              <a:ext cx="514036" cy="514036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6964C16A-9807-493E-9D04-4338CF34C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484" y="2780942"/>
              <a:ext cx="160485" cy="21179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6D3196C3-EA69-4D78-A18F-FDA0A93B18FD}"/>
              </a:ext>
            </a:extLst>
          </p:cNvPr>
          <p:cNvSpPr/>
          <p:nvPr/>
        </p:nvSpPr>
        <p:spPr>
          <a:xfrm>
            <a:off x="4976264" y="3289508"/>
            <a:ext cx="2300260" cy="23220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0CA9CD-914C-4966-908B-A814BE564F28}"/>
              </a:ext>
            </a:extLst>
          </p:cNvPr>
          <p:cNvSpPr/>
          <p:nvPr/>
        </p:nvSpPr>
        <p:spPr>
          <a:xfrm>
            <a:off x="3188256" y="-6586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IT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신기술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딥러닝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A2979F-81DD-4FA5-876D-377EB7602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4" y="1265199"/>
            <a:ext cx="4069145" cy="27622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890D3F-ED03-4DE4-B557-267674AA3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83" y="667949"/>
            <a:ext cx="2847975" cy="1714500"/>
          </a:xfrm>
          <a:prstGeom prst="rect">
            <a:avLst/>
          </a:prstGeom>
        </p:spPr>
      </p:pic>
      <p:pic>
        <p:nvPicPr>
          <p:cNvPr id="2050" name="Picture 2" descr="AI] 인공 지능 , 머신 러닝, 딥 러닝 차이점이 무엇일까요?">
            <a:extLst>
              <a:ext uri="{FF2B5EF4-FFF2-40B4-BE49-F238E27FC236}">
                <a16:creationId xmlns:a16="http://schemas.microsoft.com/office/drawing/2014/main" id="{6574684F-162B-44FD-94AB-6C8DD54E618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53" y="3289603"/>
            <a:ext cx="2300400" cy="2322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1EC875-AB9A-4392-9B93-A2668EF71CB5}"/>
              </a:ext>
            </a:extLst>
          </p:cNvPr>
          <p:cNvSpPr/>
          <p:nvPr/>
        </p:nvSpPr>
        <p:spPr>
          <a:xfrm>
            <a:off x="8324643" y="4083033"/>
            <a:ext cx="3172212" cy="266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딥러닝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avenir-reg"/>
              </a:rPr>
              <a:t>딥러닝은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avenir-reg"/>
              </a:rPr>
              <a:t> 음성 인식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avenir-reg"/>
              </a:rPr>
              <a:t>,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avenir-reg"/>
              </a:rPr>
              <a:t>이미지 식별 또는 예측 등 사람의 작업을 대신 수행하도록 </a:t>
            </a:r>
            <a:r>
              <a:rPr lang="ko-KR" altLang="en-US" sz="1050" b="0" i="0" dirty="0">
                <a:solidFill>
                  <a:srgbClr val="FF0000"/>
                </a:solidFill>
                <a:effectLst/>
                <a:latin typeface="avenir-reg"/>
              </a:rPr>
              <a:t>컴퓨터를 학습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avenir-reg"/>
              </a:rPr>
              <a:t>시키는 일종의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avenir-reg"/>
              </a:rPr>
              <a:t>머신러닝</a:t>
            </a:r>
            <a:endParaRPr lang="en-US" altLang="ko-KR" sz="1050" b="0" i="0" dirty="0">
              <a:solidFill>
                <a:srgbClr val="000000"/>
              </a:solidFill>
              <a:effectLst/>
              <a:latin typeface="avenir-reg"/>
            </a:endParaRPr>
          </a:p>
          <a:p>
            <a:pPr>
              <a:lnSpc>
                <a:spcPct val="150000"/>
              </a:lnSpc>
            </a:pPr>
            <a:endParaRPr lang="en-US" altLang="ko-KR" sz="1050" b="0" i="0" dirty="0">
              <a:solidFill>
                <a:srgbClr val="000000"/>
              </a:solidFill>
              <a:effectLst/>
              <a:latin typeface="avenir-reg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avenir-reg"/>
              </a:rPr>
              <a:t> 데이터가 사전 정의된 방식을 통해 실행되도록 구성하는 다른 기술과 달리</a:t>
            </a:r>
            <a:r>
              <a:rPr lang="en-US" altLang="ko-KR" sz="1050" b="0" i="0" dirty="0">
                <a:solidFill>
                  <a:srgbClr val="000000"/>
                </a:solidFill>
                <a:effectLst/>
                <a:latin typeface="avenir-reg"/>
              </a:rPr>
              <a:t>, </a:t>
            </a:r>
            <a:r>
              <a:rPr lang="ko-KR" altLang="en-US" sz="1050" b="0" i="0" dirty="0" err="1">
                <a:solidFill>
                  <a:srgbClr val="000000"/>
                </a:solidFill>
                <a:effectLst/>
                <a:latin typeface="avenir-reg"/>
              </a:rPr>
              <a:t>딥러닝은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avenir-reg"/>
              </a:rPr>
              <a:t> 데이터에 대한 기본 파라미터를 설정하고 컴퓨터가 여러 처리 계층을 이용해 패턴을 인식함으로써 스스로 학습하도록 훈련시키는 기술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9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C956588-9FE7-41AE-ACD5-8181332CFE37}"/>
              </a:ext>
            </a:extLst>
          </p:cNvPr>
          <p:cNvSpPr/>
          <p:nvPr/>
        </p:nvSpPr>
        <p:spPr>
          <a:xfrm>
            <a:off x="440126" y="3541485"/>
            <a:ext cx="11245194" cy="65306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CBC616F-848C-4347-9042-E1599F4C8C87}"/>
              </a:ext>
            </a:extLst>
          </p:cNvPr>
          <p:cNvSpPr/>
          <p:nvPr/>
        </p:nvSpPr>
        <p:spPr>
          <a:xfrm>
            <a:off x="440126" y="5366622"/>
            <a:ext cx="11245194" cy="65306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2EE495A-7FFB-45B0-93E9-CA11125AB8D2}"/>
              </a:ext>
            </a:extLst>
          </p:cNvPr>
          <p:cNvSpPr/>
          <p:nvPr/>
        </p:nvSpPr>
        <p:spPr>
          <a:xfrm>
            <a:off x="440126" y="1969225"/>
            <a:ext cx="11245194" cy="54702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IT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신기술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딥러닝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딥러닝 적용사례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48D0AC7-6BB7-43FE-9D2D-25BF0091A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352383"/>
              </p:ext>
            </p:extLst>
          </p:nvPr>
        </p:nvGraphicFramePr>
        <p:xfrm>
          <a:off x="658589" y="1992975"/>
          <a:ext cx="10955478" cy="410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0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분야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적용 사례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이미지 분류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인간이 이미지를 분류하는 성능은 약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95%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2015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년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ResNet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이라는 모델이 약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96%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 성능을 기록하며 인간의 성능을 뛰어넘음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검사 공정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 탐지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어떠한 이미지 및 비디오 속에 포함 되어있는 물체들에 대해 어떤 물체인지 분류하는 이미지 분류와 동시에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해당 물체가 이미지 및 비디오 속에 어디에 위치하였는지 찾아내는 일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자율주행 자동차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CCTV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Segmentation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 탐지보다 정교한 탐지를 요구하는 연구분야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이미지 및 비디오 내 존재하는 모든 픽셀에 대해 특정 클래스로 예측하는 방식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자율주행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의료영상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강화학습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현재 상태에서 어떠한 행동을 취해 먼 미래에 보상이 최대가 될 것인지를 학습하는 알고리즘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알파고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45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1C46054-0CE5-481F-80F6-28CCBFC3A37D}"/>
              </a:ext>
            </a:extLst>
          </p:cNvPr>
          <p:cNvSpPr/>
          <p:nvPr/>
        </p:nvSpPr>
        <p:spPr>
          <a:xfrm>
            <a:off x="488868" y="1508343"/>
            <a:ext cx="3772979" cy="2173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빅 데이터 정의</a:t>
            </a:r>
            <a:br>
              <a:rPr lang="en-US" altLang="ko-KR" sz="1050" b="1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5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빅 데이터는 전례 없이 </a:t>
            </a:r>
            <a:r>
              <a:rPr lang="ko-KR" altLang="en-US" sz="1050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빠른 속도</a:t>
            </a:r>
            <a:r>
              <a:rPr lang="ko-KR" altLang="en-US" sz="105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쏟아져 </a:t>
            </a:r>
            <a:r>
              <a:rPr lang="ko-KR" altLang="en-US" sz="1050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나오는 다양한 종류의 데이터</a:t>
            </a:r>
            <a:endParaRPr lang="en-US" altLang="ko-KR" sz="1050" b="0" i="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44444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3V</a:t>
            </a:r>
            <a:r>
              <a:rPr lang="ko-KR" altLang="en-US" sz="105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구성</a:t>
            </a:r>
            <a:endParaRPr lang="en-US" altLang="ko-KR" sz="1050" dirty="0">
              <a:solidFill>
                <a:srgbClr val="44444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r>
              <a:rPr lang="en-US" altLang="ko-KR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(Volume) : </a:t>
            </a:r>
            <a:r>
              <a:rPr lang="ko-KR" altLang="en-US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양</a:t>
            </a:r>
            <a:endParaRPr lang="en-US" altLang="ko-KR" sz="1050" b="0" i="0" dirty="0">
              <a:solidFill>
                <a:prstClr val="black">
                  <a:lumMod val="65000"/>
                  <a:lumOff val="35000"/>
                </a:prst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속도</a:t>
            </a:r>
            <a:r>
              <a:rPr lang="en-US" altLang="ko-KR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(Velocity) :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수신되거나 처리되는 속도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50" b="0" i="0" dirty="0" err="1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댜양성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(Variety) :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 가능한 데이터의 종류가 다양</a:t>
            </a:r>
            <a:r>
              <a:rPr lang="ko-KR" altLang="en-US" sz="105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en-US" altLang="ko-KR" sz="10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왼쪽 대괄호 56">
            <a:extLst>
              <a:ext uri="{FF2B5EF4-FFF2-40B4-BE49-F238E27FC236}">
                <a16:creationId xmlns:a16="http://schemas.microsoft.com/office/drawing/2014/main" id="{F0201957-908C-41CA-9EE2-8D92AC7F5BD0}"/>
              </a:ext>
            </a:extLst>
          </p:cNvPr>
          <p:cNvSpPr/>
          <p:nvPr/>
        </p:nvSpPr>
        <p:spPr>
          <a:xfrm rot="5400000">
            <a:off x="5095000" y="1904660"/>
            <a:ext cx="1901330" cy="3605400"/>
          </a:xfrm>
          <a:prstGeom prst="leftBracket">
            <a:avLst>
              <a:gd name="adj" fmla="val 12039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9672307-3392-4BED-90F5-955A880F664B}"/>
              </a:ext>
            </a:extLst>
          </p:cNvPr>
          <p:cNvGrpSpPr/>
          <p:nvPr/>
        </p:nvGrpSpPr>
        <p:grpSpPr>
          <a:xfrm>
            <a:off x="3985947" y="4658025"/>
            <a:ext cx="514036" cy="514036"/>
            <a:chOff x="3694803" y="4399671"/>
            <a:chExt cx="514036" cy="514036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91A2F81-FC42-4805-B809-EDEC85B04AA4}"/>
                </a:ext>
              </a:extLst>
            </p:cNvPr>
            <p:cNvSpPr/>
            <p:nvPr/>
          </p:nvSpPr>
          <p:spPr>
            <a:xfrm>
              <a:off x="3694803" y="4399671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1E3374E1-E87D-4B8B-8490-DCAF391114A2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812692" y="4529291"/>
              <a:ext cx="287896" cy="25524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087F92-FE03-4899-983F-8056E8AD665C}"/>
              </a:ext>
            </a:extLst>
          </p:cNvPr>
          <p:cNvSpPr/>
          <p:nvPr/>
        </p:nvSpPr>
        <p:spPr>
          <a:xfrm>
            <a:off x="7705906" y="494715"/>
            <a:ext cx="3172212" cy="193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빅 데이터의 역사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 </a:t>
            </a:r>
            <a:r>
              <a:rPr lang="ko-KR" altLang="en-US" sz="105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 시스템은 명시적으로 </a:t>
            </a:r>
            <a:r>
              <a:rPr lang="ko-KR" altLang="en-US" sz="1050" b="0" i="0" dirty="0" err="1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프로그램되는</a:t>
            </a:r>
            <a:r>
              <a:rPr lang="ko-KR" altLang="en-US" sz="105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것이 아니라 훈련 되는 것</a:t>
            </a:r>
            <a:endParaRPr lang="en-US" altLang="ko-KR" sz="1050" b="0" i="0" dirty="0">
              <a:solidFill>
                <a:srgbClr val="44444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b="0" i="0" dirty="0">
              <a:solidFill>
                <a:srgbClr val="44444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5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작업과 관련 있는 많은 샘플을 제공하면 이   데이터에서 통계적 구조를 찾아 그 작업을 자동화하기 위한 규칙 생성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4EF0DB9-DAB2-48D8-8EAC-C3282D507D03}"/>
              </a:ext>
            </a:extLst>
          </p:cNvPr>
          <p:cNvGrpSpPr/>
          <p:nvPr/>
        </p:nvGrpSpPr>
        <p:grpSpPr>
          <a:xfrm>
            <a:off x="7591347" y="4658025"/>
            <a:ext cx="514036" cy="514036"/>
            <a:chOff x="7641681" y="4255353"/>
            <a:chExt cx="514036" cy="514036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FC474CC-6A6B-4E83-8EC5-86F6A74C9420}"/>
                </a:ext>
              </a:extLst>
            </p:cNvPr>
            <p:cNvSpPr/>
            <p:nvPr/>
          </p:nvSpPr>
          <p:spPr>
            <a:xfrm>
              <a:off x="7641681" y="4255353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자유형 23">
              <a:extLst>
                <a:ext uri="{FF2B5EF4-FFF2-40B4-BE49-F238E27FC236}">
                  <a16:creationId xmlns:a16="http://schemas.microsoft.com/office/drawing/2014/main" id="{A647207E-ED8A-41F2-B423-C1D2D12AE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240" y="4388629"/>
              <a:ext cx="284918" cy="24935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2D5A16E-5F0D-49AF-B68E-7364F6DBDD0C}"/>
              </a:ext>
            </a:extLst>
          </p:cNvPr>
          <p:cNvGrpSpPr/>
          <p:nvPr/>
        </p:nvGrpSpPr>
        <p:grpSpPr>
          <a:xfrm>
            <a:off x="7077311" y="3032491"/>
            <a:ext cx="514036" cy="514036"/>
            <a:chOff x="7127645" y="2629819"/>
            <a:chExt cx="514036" cy="514036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146AB40-944A-4108-A924-664930710733}"/>
                </a:ext>
              </a:extLst>
            </p:cNvPr>
            <p:cNvSpPr/>
            <p:nvPr/>
          </p:nvSpPr>
          <p:spPr>
            <a:xfrm>
              <a:off x="7127645" y="2629819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61C38DED-0F30-44BA-B37F-EAB2B8C3B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8753" y="2764257"/>
              <a:ext cx="145762" cy="24515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F209775-85E3-492C-B8F6-A4FA4361E564}"/>
              </a:ext>
            </a:extLst>
          </p:cNvPr>
          <p:cNvGrpSpPr/>
          <p:nvPr/>
        </p:nvGrpSpPr>
        <p:grpSpPr>
          <a:xfrm>
            <a:off x="4499986" y="3032491"/>
            <a:ext cx="514036" cy="514036"/>
            <a:chOff x="4550320" y="2629819"/>
            <a:chExt cx="514036" cy="514036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6542A161-3177-4FB9-B940-183368AAE30C}"/>
                </a:ext>
              </a:extLst>
            </p:cNvPr>
            <p:cNvSpPr/>
            <p:nvPr/>
          </p:nvSpPr>
          <p:spPr>
            <a:xfrm>
              <a:off x="4550320" y="2629819"/>
              <a:ext cx="514036" cy="514036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6964C16A-9807-493E-9D04-4338CF34C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484" y="2780942"/>
              <a:ext cx="160485" cy="21179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6D3196C3-EA69-4D78-A18F-FDA0A93B18FD}"/>
              </a:ext>
            </a:extLst>
          </p:cNvPr>
          <p:cNvSpPr/>
          <p:nvPr/>
        </p:nvSpPr>
        <p:spPr>
          <a:xfrm>
            <a:off x="4976264" y="3289508"/>
            <a:ext cx="2300260" cy="23220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0CA9CD-914C-4966-908B-A814BE564F28}"/>
              </a:ext>
            </a:extLst>
          </p:cNvPr>
          <p:cNvSpPr/>
          <p:nvPr/>
        </p:nvSpPr>
        <p:spPr>
          <a:xfrm>
            <a:off x="3188256" y="-6586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IT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신기술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빅 데이터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1EC875-AB9A-4392-9B93-A2668EF71CB5}"/>
              </a:ext>
            </a:extLst>
          </p:cNvPr>
          <p:cNvSpPr/>
          <p:nvPr/>
        </p:nvSpPr>
        <p:spPr>
          <a:xfrm>
            <a:off x="8430250" y="3681567"/>
            <a:ext cx="3172212" cy="2664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빅 데이터의 작동 방식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avenir-reg"/>
              </a:rPr>
              <a:t>통합</a:t>
            </a:r>
            <a:endParaRPr lang="en-US" altLang="ko-KR" sz="1050" b="0" i="0" dirty="0">
              <a:solidFill>
                <a:prstClr val="black">
                  <a:lumMod val="65000"/>
                  <a:lumOff val="35000"/>
                </a:prstClr>
              </a:solidFill>
              <a:effectLst/>
              <a:latin typeface="avenir-reg"/>
            </a:endParaRPr>
          </a:p>
          <a:p>
            <a:pPr>
              <a:lnSpc>
                <a:spcPct val="150000"/>
              </a:lnSpc>
            </a:pPr>
            <a:r>
              <a:rPr lang="en-US" altLang="ko-KR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avenir-reg"/>
              </a:rPr>
              <a:t>-&gt; </a:t>
            </a:r>
            <a:r>
              <a:rPr lang="ko-KR" altLang="en-US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avenir-reg"/>
              </a:rPr>
              <a:t>빅 데이터는 다양한 서로 다른 종류의 소스와 어플리케이션으로부터 데이터를 수집해 종합</a:t>
            </a:r>
            <a:endParaRPr lang="en-US" altLang="ko-KR" sz="1050" b="0" i="0" dirty="0">
              <a:solidFill>
                <a:prstClr val="black">
                  <a:lumMod val="65000"/>
                  <a:lumOff val="35000"/>
                </a:prstClr>
              </a:solidFill>
              <a:effectLst/>
              <a:latin typeface="avenir-reg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avenir-reg"/>
            </a:endParaRPr>
          </a:p>
          <a:p>
            <a:pPr>
              <a:lnSpc>
                <a:spcPct val="150000"/>
              </a:lnSpc>
            </a:pPr>
            <a:r>
              <a:rPr lang="en-US" altLang="ko-KR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avenir-reg"/>
              </a:rPr>
              <a:t>2) </a:t>
            </a:r>
            <a:r>
              <a:rPr lang="ko-KR" altLang="en-US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avenir-reg"/>
              </a:rPr>
              <a:t>관리</a:t>
            </a:r>
            <a:endParaRPr lang="en-US" altLang="ko-KR" sz="1050" b="0" i="0" dirty="0">
              <a:solidFill>
                <a:prstClr val="black">
                  <a:lumMod val="65000"/>
                  <a:lumOff val="35000"/>
                </a:prstClr>
              </a:solidFill>
              <a:effectLst/>
              <a:latin typeface="avenir-reg"/>
            </a:endParaRPr>
          </a:p>
          <a:p>
            <a:pPr>
              <a:lnSpc>
                <a:spcPct val="150000"/>
              </a:lnSpc>
            </a:pPr>
            <a:r>
              <a:rPr lang="en-US" altLang="ko-KR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avenir-reg"/>
              </a:rPr>
              <a:t>-&gt; </a:t>
            </a:r>
            <a:r>
              <a:rPr lang="ko-KR" altLang="en-US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avenir-reg"/>
              </a:rPr>
              <a:t>원하는 형태로 데이터를 보관</a:t>
            </a:r>
            <a:endParaRPr lang="en-US" altLang="ko-KR" sz="1050" b="0" i="0" dirty="0">
              <a:solidFill>
                <a:prstClr val="black">
                  <a:lumMod val="65000"/>
                  <a:lumOff val="35000"/>
                </a:prstClr>
              </a:solidFill>
              <a:effectLst/>
              <a:latin typeface="avenir-reg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avenir-reg"/>
            </a:endParaRPr>
          </a:p>
          <a:p>
            <a:pPr>
              <a:lnSpc>
                <a:spcPct val="150000"/>
              </a:lnSpc>
            </a:pPr>
            <a:r>
              <a:rPr lang="en-US" altLang="ko-KR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avenir-reg"/>
              </a:rPr>
              <a:t>3)</a:t>
            </a:r>
            <a:r>
              <a:rPr lang="ko-KR" altLang="en-US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avenir-reg"/>
              </a:rPr>
              <a:t>분석</a:t>
            </a:r>
            <a:endParaRPr lang="en-US" altLang="ko-KR" sz="1050" b="0" i="0" dirty="0">
              <a:solidFill>
                <a:prstClr val="black">
                  <a:lumMod val="65000"/>
                  <a:lumOff val="35000"/>
                </a:prstClr>
              </a:solidFill>
              <a:effectLst/>
              <a:latin typeface="avenir-reg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avenir-reg"/>
              </a:rPr>
              <a:t>-&gt;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avenir-reg"/>
              </a:rPr>
              <a:t>데이터 분석 및 활용</a:t>
            </a:r>
            <a:endParaRPr lang="en-US" altLang="ko-KR" sz="1050" b="0" i="0" dirty="0">
              <a:solidFill>
                <a:srgbClr val="000000"/>
              </a:solidFill>
              <a:effectLst/>
              <a:latin typeface="avenir-reg"/>
            </a:endParaRPr>
          </a:p>
        </p:txBody>
      </p:sp>
      <p:pic>
        <p:nvPicPr>
          <p:cNvPr id="3074" name="Picture 2" descr="빅데이터, 좋기만 한 것일까?">
            <a:extLst>
              <a:ext uri="{FF2B5EF4-FFF2-40B4-BE49-F238E27FC236}">
                <a16:creationId xmlns:a16="http://schemas.microsoft.com/office/drawing/2014/main" id="{04437009-AB70-4C2C-B638-94BAF2863B84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76261" y="3289508"/>
            <a:ext cx="2300400" cy="2322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A35162-05B8-4008-8D1A-426B4E45973F}"/>
              </a:ext>
            </a:extLst>
          </p:cNvPr>
          <p:cNvSpPr/>
          <p:nvPr/>
        </p:nvSpPr>
        <p:spPr>
          <a:xfrm>
            <a:off x="330854" y="4787645"/>
            <a:ext cx="3772979" cy="1446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빅 데이터의 가치와 진실</a:t>
            </a:r>
            <a:br>
              <a:rPr lang="en-US" altLang="ko-KR" sz="1050" b="1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5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지난 몇 년간 등장한 </a:t>
            </a:r>
            <a:r>
              <a:rPr lang="en-US" altLang="ko-KR" sz="105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5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05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444444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가치</a:t>
            </a:r>
            <a:r>
              <a:rPr lang="en-US" altLang="ko-KR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(Value) : </a:t>
            </a:r>
            <a:r>
              <a:rPr lang="ko-KR" altLang="en-US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가지는 고유의 가치</a:t>
            </a:r>
            <a:endParaRPr lang="en-US" altLang="ko-KR" sz="1050" b="0" i="0" dirty="0">
              <a:solidFill>
                <a:prstClr val="black">
                  <a:lumMod val="65000"/>
                  <a:lumOff val="35000"/>
                </a:prst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정확성</a:t>
            </a:r>
            <a:r>
              <a:rPr lang="en-US" altLang="ko-KR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(Veracity) : </a:t>
            </a:r>
            <a:r>
              <a:rPr lang="ko-KR" altLang="en-US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보유한 데이터의 </a:t>
            </a:r>
            <a:r>
              <a:rPr lang="ko-KR" altLang="en-US" sz="1050" b="0" i="0" dirty="0" err="1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진설성</a:t>
            </a:r>
            <a:r>
              <a:rPr lang="ko-KR" altLang="en-US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및 신뢰도</a:t>
            </a:r>
            <a:endParaRPr lang="en-US" altLang="ko-KR" sz="10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92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C956588-9FE7-41AE-ACD5-8181332CFE37}"/>
              </a:ext>
            </a:extLst>
          </p:cNvPr>
          <p:cNvSpPr/>
          <p:nvPr/>
        </p:nvSpPr>
        <p:spPr>
          <a:xfrm>
            <a:off x="440126" y="3541485"/>
            <a:ext cx="11245194" cy="65306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CBC616F-848C-4347-9042-E1599F4C8C87}"/>
              </a:ext>
            </a:extLst>
          </p:cNvPr>
          <p:cNvSpPr/>
          <p:nvPr/>
        </p:nvSpPr>
        <p:spPr>
          <a:xfrm>
            <a:off x="440126" y="5366622"/>
            <a:ext cx="11245194" cy="65306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2EE495A-7FFB-45B0-93E9-CA11125AB8D2}"/>
              </a:ext>
            </a:extLst>
          </p:cNvPr>
          <p:cNvSpPr/>
          <p:nvPr/>
        </p:nvSpPr>
        <p:spPr>
          <a:xfrm>
            <a:off x="440126" y="1969225"/>
            <a:ext cx="11245194" cy="54702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IT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신기술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빅 데이터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빅 데이터 활용 사례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48D0AC7-6BB7-43FE-9D2D-25BF0091A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77183"/>
              </p:ext>
            </p:extLst>
          </p:nvPr>
        </p:nvGraphicFramePr>
        <p:xfrm>
          <a:off x="658589" y="1992975"/>
          <a:ext cx="10955478" cy="410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0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활용 사례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적용 사례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제품 개발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고객 요구사항을 미리 예측하기 위해 빅 데이터 사용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수집된 데이터와 분석 결과를 신제품 기획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생산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출시에 활용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Netflix, P&amp;G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예측 기반 유지관리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실제로 문제가 일어나기 전에 잠재적 문제를 암시하는 요소를 분석함으로써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유지관리를 효율적으로 수행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아마존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할리우드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머신러닝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머신러닝의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인기 요인 중 하나가 바로 빅 데이터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기계를 프로그래밍하는 대신 직접 가르칠 수 있는 현재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머신러닝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모델을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트레이닝하는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빅 데이터 덕분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페이스북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구글맵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혁신의 원동력</a:t>
                      </a: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기관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기업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그리고 프로세스 사이의 상호 의존성을 연구하고 이를 통해 얻은 분석정보를 활용하는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새로운 방법 찾기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빅데이터의 무한한 가능성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유니클로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26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1C46054-0CE5-481F-80F6-28CCBFC3A37D}"/>
              </a:ext>
            </a:extLst>
          </p:cNvPr>
          <p:cNvSpPr/>
          <p:nvPr/>
        </p:nvSpPr>
        <p:spPr>
          <a:xfrm>
            <a:off x="432462" y="1973534"/>
            <a:ext cx="3772979" cy="193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IoT</a:t>
            </a: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 정의</a:t>
            </a:r>
            <a:br>
              <a:rPr lang="en-US" altLang="ko-KR" sz="1050" b="1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인터넷에 연결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애플리케이션이나 네트워크에 연결된 장치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산업 장비 등의 다른 사물들과 데이터를 공유할 수 있는 수 많은 </a:t>
            </a:r>
            <a:r>
              <a:rPr lang="ko-KR" altLang="en-US" sz="10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사물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말함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인터넷에 연결된 장치는 </a:t>
            </a:r>
            <a:r>
              <a:rPr lang="ko-KR" altLang="en-US" sz="10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센서를 사용하여 데이터를 수집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경우에 따라 그에 맞게 반응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왼쪽 대괄호 56">
            <a:extLst>
              <a:ext uri="{FF2B5EF4-FFF2-40B4-BE49-F238E27FC236}">
                <a16:creationId xmlns:a16="http://schemas.microsoft.com/office/drawing/2014/main" id="{F0201957-908C-41CA-9EE2-8D92AC7F5BD0}"/>
              </a:ext>
            </a:extLst>
          </p:cNvPr>
          <p:cNvSpPr/>
          <p:nvPr/>
        </p:nvSpPr>
        <p:spPr>
          <a:xfrm rot="5400000">
            <a:off x="5095000" y="1904660"/>
            <a:ext cx="1901330" cy="3605400"/>
          </a:xfrm>
          <a:prstGeom prst="leftBracket">
            <a:avLst>
              <a:gd name="adj" fmla="val 12039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9672307-3392-4BED-90F5-955A880F664B}"/>
              </a:ext>
            </a:extLst>
          </p:cNvPr>
          <p:cNvGrpSpPr/>
          <p:nvPr/>
        </p:nvGrpSpPr>
        <p:grpSpPr>
          <a:xfrm>
            <a:off x="3985947" y="4658025"/>
            <a:ext cx="514036" cy="514036"/>
            <a:chOff x="3694803" y="4399671"/>
            <a:chExt cx="514036" cy="514036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91A2F81-FC42-4805-B809-EDEC85B04AA4}"/>
                </a:ext>
              </a:extLst>
            </p:cNvPr>
            <p:cNvSpPr/>
            <p:nvPr/>
          </p:nvSpPr>
          <p:spPr>
            <a:xfrm>
              <a:off x="3694803" y="4399671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1E3374E1-E87D-4B8B-8490-DCAF391114A2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812692" y="4529291"/>
              <a:ext cx="287896" cy="25524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087F92-FE03-4899-983F-8056E8AD665C}"/>
              </a:ext>
            </a:extLst>
          </p:cNvPr>
          <p:cNvSpPr/>
          <p:nvPr/>
        </p:nvSpPr>
        <p:spPr>
          <a:xfrm>
            <a:off x="6262259" y="1005358"/>
            <a:ext cx="3172212" cy="1446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IoT</a:t>
            </a: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의 작동 원리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 IoT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통해 연결되어 데이터를 송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수신하며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경우에 따라 적절히 대응하는 다수의 스마트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IoT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제품을 사용하면 더욱 안전하고 편리하며 생산적이며 지능적인 환경 구현 가능</a:t>
            </a:r>
            <a:endParaRPr lang="en-US" altLang="ko-KR" sz="1050" b="0" i="0" dirty="0">
              <a:solidFill>
                <a:srgbClr val="44444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4EF0DB9-DAB2-48D8-8EAC-C3282D507D03}"/>
              </a:ext>
            </a:extLst>
          </p:cNvPr>
          <p:cNvGrpSpPr/>
          <p:nvPr/>
        </p:nvGrpSpPr>
        <p:grpSpPr>
          <a:xfrm>
            <a:off x="7591347" y="4658025"/>
            <a:ext cx="514036" cy="514036"/>
            <a:chOff x="7641681" y="4255353"/>
            <a:chExt cx="514036" cy="514036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FC474CC-6A6B-4E83-8EC5-86F6A74C9420}"/>
                </a:ext>
              </a:extLst>
            </p:cNvPr>
            <p:cNvSpPr/>
            <p:nvPr/>
          </p:nvSpPr>
          <p:spPr>
            <a:xfrm>
              <a:off x="7641681" y="4255353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자유형 23">
              <a:extLst>
                <a:ext uri="{FF2B5EF4-FFF2-40B4-BE49-F238E27FC236}">
                  <a16:creationId xmlns:a16="http://schemas.microsoft.com/office/drawing/2014/main" id="{A647207E-ED8A-41F2-B423-C1D2D12AE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240" y="4388629"/>
              <a:ext cx="284918" cy="24935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2D5A16E-5F0D-49AF-B68E-7364F6DBDD0C}"/>
              </a:ext>
            </a:extLst>
          </p:cNvPr>
          <p:cNvGrpSpPr/>
          <p:nvPr/>
        </p:nvGrpSpPr>
        <p:grpSpPr>
          <a:xfrm>
            <a:off x="7077311" y="3032491"/>
            <a:ext cx="514036" cy="514036"/>
            <a:chOff x="7127645" y="2629819"/>
            <a:chExt cx="514036" cy="514036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146AB40-944A-4108-A924-664930710733}"/>
                </a:ext>
              </a:extLst>
            </p:cNvPr>
            <p:cNvSpPr/>
            <p:nvPr/>
          </p:nvSpPr>
          <p:spPr>
            <a:xfrm>
              <a:off x="7127645" y="2629819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61C38DED-0F30-44BA-B37F-EAB2B8C3B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8753" y="2764257"/>
              <a:ext cx="145762" cy="24515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F209775-85E3-492C-B8F6-A4FA4361E564}"/>
              </a:ext>
            </a:extLst>
          </p:cNvPr>
          <p:cNvGrpSpPr/>
          <p:nvPr/>
        </p:nvGrpSpPr>
        <p:grpSpPr>
          <a:xfrm>
            <a:off x="4499986" y="3032491"/>
            <a:ext cx="514036" cy="514036"/>
            <a:chOff x="4550320" y="2629819"/>
            <a:chExt cx="514036" cy="514036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6542A161-3177-4FB9-B940-183368AAE30C}"/>
                </a:ext>
              </a:extLst>
            </p:cNvPr>
            <p:cNvSpPr/>
            <p:nvPr/>
          </p:nvSpPr>
          <p:spPr>
            <a:xfrm>
              <a:off x="4550320" y="2629819"/>
              <a:ext cx="514036" cy="514036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6964C16A-9807-493E-9D04-4338CF34C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484" y="2780942"/>
              <a:ext cx="160485" cy="21179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6D3196C3-EA69-4D78-A18F-FDA0A93B18FD}"/>
              </a:ext>
            </a:extLst>
          </p:cNvPr>
          <p:cNvSpPr/>
          <p:nvPr/>
        </p:nvSpPr>
        <p:spPr>
          <a:xfrm>
            <a:off x="4976264" y="3289508"/>
            <a:ext cx="2300260" cy="23220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0CA9CD-914C-4966-908B-A814BE564F28}"/>
              </a:ext>
            </a:extLst>
          </p:cNvPr>
          <p:cNvSpPr/>
          <p:nvPr/>
        </p:nvSpPr>
        <p:spPr>
          <a:xfrm>
            <a:off x="3188256" y="-6586"/>
            <a:ext cx="4713765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IT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신기술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IoT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IoT(Internet of Things) :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사물인터넷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A35162-05B8-4008-8D1A-426B4E45973F}"/>
              </a:ext>
            </a:extLst>
          </p:cNvPr>
          <p:cNvSpPr/>
          <p:nvPr/>
        </p:nvSpPr>
        <p:spPr>
          <a:xfrm>
            <a:off x="291144" y="4915043"/>
            <a:ext cx="3772979" cy="1203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IoT </a:t>
            </a: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연결 장치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44546A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ko-KR" altLang="en-US" sz="1050" dirty="0">
                <a:solidFill>
                  <a:srgbClr val="44546A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연결 장치는 </a:t>
            </a:r>
            <a:r>
              <a:rPr lang="en-US" altLang="ko-KR" sz="1050" dirty="0">
                <a:solidFill>
                  <a:srgbClr val="44546A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ko-KR" altLang="en-US" sz="1050" dirty="0">
                <a:solidFill>
                  <a:srgbClr val="44546A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연결된 네트워크 또는 클라우드 기반 플랫폼을 통해 통신 </a:t>
            </a:r>
            <a:r>
              <a:rPr lang="en-US" altLang="ko-KR" sz="1050" dirty="0">
                <a:solidFill>
                  <a:srgbClr val="44546A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IoT</a:t>
            </a:r>
            <a:r>
              <a:rPr lang="ko-KR" altLang="en-US" sz="1050" dirty="0">
                <a:solidFill>
                  <a:srgbClr val="44546A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수집한 데이터에서 실시간으로 도출된 분석 정보가 디지털 </a:t>
            </a:r>
            <a:r>
              <a:rPr lang="ko-KR" altLang="en-US" sz="1050" dirty="0" err="1">
                <a:solidFill>
                  <a:srgbClr val="44546A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트랜스포메이션을</a:t>
            </a:r>
            <a:r>
              <a:rPr lang="ko-KR" altLang="en-US" sz="1050" dirty="0">
                <a:solidFill>
                  <a:srgbClr val="44546A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촉진</a:t>
            </a:r>
            <a:endParaRPr lang="en-US" altLang="ko-KR" sz="10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0528D9-4480-4087-A716-77695105185A}"/>
              </a:ext>
            </a:extLst>
          </p:cNvPr>
          <p:cNvSpPr/>
          <p:nvPr/>
        </p:nvSpPr>
        <p:spPr>
          <a:xfrm>
            <a:off x="8219942" y="2442118"/>
            <a:ext cx="3680914" cy="411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IoT</a:t>
            </a: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가 주요 기술과 연동하는 방식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관리 및 스트리밍 분석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 Io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환경에서는 센서에서 수집한 빅데이터 스트리밍에 대해 엄격한 데이터 관리 요구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스트림 처리 기술은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실시간으로 관리하고 분석하여 데이터의 가치를 높임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필터링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정규화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표준화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집계 등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b="0" i="0" dirty="0">
              <a:solidFill>
                <a:prstClr val="black">
                  <a:lumMod val="65000"/>
                  <a:lumOff val="35000"/>
                </a:prst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 분석</a:t>
            </a:r>
            <a:endParaRPr lang="en-US" altLang="ko-KR" sz="1050" b="0" i="0" dirty="0">
              <a:solidFill>
                <a:prstClr val="black">
                  <a:lumMod val="65000"/>
                  <a:lumOff val="35000"/>
                </a:prst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IoT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기업들이 매일 수집하는 엄청난 양의 다양한 정형 및 비정형 데이터 즉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빅데이터의 주요 근원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-&gt; IoT </a:t>
            </a:r>
            <a:r>
              <a:rPr lang="ko-KR" altLang="en-US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환경의 빅 데이터에서 가치 창출을 위해선 빅 데이터 분석 기술 필요</a:t>
            </a:r>
            <a:endParaRPr lang="en-US" altLang="ko-KR" sz="1050" b="0" i="0" dirty="0">
              <a:solidFill>
                <a:prstClr val="black">
                  <a:lumMod val="65000"/>
                  <a:lumOff val="35000"/>
                </a:prst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lang="ko-KR" altLang="en-US" sz="1050" b="0" i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endParaRPr lang="en-US" altLang="ko-KR" sz="1050" b="0" i="0" dirty="0">
              <a:solidFill>
                <a:prstClr val="black">
                  <a:lumMod val="65000"/>
                  <a:lumOff val="35000"/>
                </a:prst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AI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스마트 </a:t>
            </a: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커텍티드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장치에서 수집된 모든 데이터를 사용하여 학습 및 집단 지능 촉진 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IoT 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가치 배가</a:t>
            </a:r>
            <a:endParaRPr lang="en-US" altLang="ko-KR" sz="1050" b="0" i="0" dirty="0">
              <a:solidFill>
                <a:srgbClr val="44444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 descr="What is the IoT? Everything you need to know about the Internet of Things  right now | ZDNet">
            <a:extLst>
              <a:ext uri="{FF2B5EF4-FFF2-40B4-BE49-F238E27FC236}">
                <a16:creationId xmlns:a16="http://schemas.microsoft.com/office/drawing/2014/main" id="{195749AB-B3C1-4B98-B846-37D6E7BBA81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19" y="3289508"/>
            <a:ext cx="2300400" cy="2322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5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C956588-9FE7-41AE-ACD5-8181332CFE37}"/>
              </a:ext>
            </a:extLst>
          </p:cNvPr>
          <p:cNvSpPr/>
          <p:nvPr/>
        </p:nvSpPr>
        <p:spPr>
          <a:xfrm>
            <a:off x="440126" y="3541485"/>
            <a:ext cx="11245194" cy="65306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CBC616F-848C-4347-9042-E1599F4C8C87}"/>
              </a:ext>
            </a:extLst>
          </p:cNvPr>
          <p:cNvSpPr/>
          <p:nvPr/>
        </p:nvSpPr>
        <p:spPr>
          <a:xfrm>
            <a:off x="440126" y="5366622"/>
            <a:ext cx="11245194" cy="65306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2EE495A-7FFB-45B0-93E9-CA11125AB8D2}"/>
              </a:ext>
            </a:extLst>
          </p:cNvPr>
          <p:cNvSpPr/>
          <p:nvPr/>
        </p:nvSpPr>
        <p:spPr>
          <a:xfrm>
            <a:off x="440126" y="1969225"/>
            <a:ext cx="11245194" cy="54702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IT 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신기술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IoT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IoT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적용사례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48D0AC7-6BB7-43FE-9D2D-25BF0091A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749882"/>
              </p:ext>
            </p:extLst>
          </p:nvPr>
        </p:nvGraphicFramePr>
        <p:xfrm>
          <a:off x="658589" y="1992975"/>
          <a:ext cx="10955478" cy="410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0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분야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적용 사례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Retail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IoT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는 모든 데이터와 분석 및 마케팅 프로세스를 통합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IoT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데이터를 수집하고 분석 기능을 적용하여 상황에 맞게 고객 응대 및 고객 행동 패턴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취향 파악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비컨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스마트 진열대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Manufacturing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IoT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 공급망부터 납품에 이르기까지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IIoT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프로세스의 모든 단계를 연결하므로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생산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프로세스 및 제품 데이터를 한눈에 확인 가능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공장 기계</a:t>
                      </a:r>
                      <a:endParaRPr lang="en-US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창고 선박에 장착된 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IOT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센서</a:t>
                      </a:r>
                      <a:endParaRPr lang="en-US" altLang="ko-K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Health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Care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실시간으로 데이터 스트리밍 수집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IoT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데이터를 이용하여 환자를 정확하게 진단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치료 계획 수립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환자의 안전과 치료 효과를 개선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의료 서비스 간소화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웨어러블 장치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의료용 연결 장치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Transportation and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Logistics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지오센스를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지원하는 위치 정보 및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AI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와 함께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가치망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전역에 배치된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IoT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는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운송 및 운송 및 물류 회사의 효율성과 신뢰성 개선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IoT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데이터와 연결된 차량이나 화물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890818"/>
      </p:ext>
    </p:extLst>
  </p:cSld>
  <p:clrMapOvr>
    <a:masterClrMapping/>
  </p:clrMapOvr>
</p:sld>
</file>

<file path=ppt/theme/theme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1158</Words>
  <Application>Microsoft Office PowerPoint</Application>
  <PresentationFormat>와이드스크린</PresentationFormat>
  <Paragraphs>193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avenir-reg</vt:lpstr>
      <vt:lpstr>맑은 고딕</vt:lpstr>
      <vt:lpstr>Arial</vt:lpstr>
      <vt:lpstr>11_Office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ASUS</cp:lastModifiedBy>
  <cp:revision>71</cp:revision>
  <dcterms:created xsi:type="dcterms:W3CDTF">2020-09-08T01:57:59Z</dcterms:created>
  <dcterms:modified xsi:type="dcterms:W3CDTF">2020-12-20T15:49:34Z</dcterms:modified>
</cp:coreProperties>
</file>