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7" r:id="rId15"/>
    <p:sldId id="276" r:id="rId16"/>
    <p:sldId id="275" r:id="rId17"/>
    <p:sldId id="286" r:id="rId18"/>
    <p:sldId id="287" r:id="rId19"/>
    <p:sldId id="28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1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8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0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7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7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5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8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jpe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0" y="714375"/>
            <a:ext cx="9512303" cy="6143625"/>
          </a:xfrm>
          <a:prstGeom prst="rtTriangl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rot="16200000">
            <a:off x="9609139" y="4275138"/>
            <a:ext cx="2486025" cy="2679697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28984" y="-28984"/>
            <a:ext cx="2161357" cy="2219324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18137" y="-18139"/>
            <a:ext cx="1352555" cy="138883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7749" y="1575093"/>
            <a:ext cx="6096000" cy="10533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4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주문의 민족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9480551" y="3327693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93249" y="666354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724171" y="2774792"/>
            <a:ext cx="42581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 latinLnBrk="0">
              <a:buFontTx/>
              <a:buNone/>
            </a:pPr>
            <a:r>
              <a:rPr lang="ko-KR" altLang="ko-KR" sz="1900" spc="-9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영진전문대 컴퓨터정보계열 WDA 반 4조</a:t>
            </a:r>
            <a:r>
              <a:rPr lang="ko-KR" altLang="ko-KR" sz="1900" spc="-90" dirty="0">
                <a:solidFill>
                  <a:srgbClr val="26272A"/>
                </a:solidFill>
                <a:latin typeface="에스코어 드림 4 Regular" charset="0"/>
                <a:ea typeface="에스코어 드림 4 Regular" charset="0"/>
                <a:cs typeface="에스코어 드림 4 Regular" charset="0"/>
              </a:rPr>
              <a:t> </a:t>
            </a:r>
            <a:endParaRPr lang="ko-KR" altLang="en-US" sz="1900" dirty="0">
              <a:solidFill>
                <a:srgbClr val="26272A"/>
              </a:solidFill>
              <a:latin typeface="에스코어 드림 4 Regular" charset="0"/>
              <a:ea typeface="에스코어 드림 4 Regular" charset="0"/>
              <a:cs typeface="에스코어 드림 4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124928"/>
            <a:ext cx="6096000" cy="695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업무기능도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B0FCCD-0FCB-4F01-B543-8CAE773E6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55" y="1132892"/>
            <a:ext cx="11136890" cy="53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1625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97" descr="C:/Users/user/AppData/Roaming/PolarisOffice/ETemp/16120_22141384/fImage707868762410.png">
            <a:extLst>
              <a:ext uri="{FF2B5EF4-FFF2-40B4-BE49-F238E27FC236}">
                <a16:creationId xmlns:a16="http://schemas.microsoft.com/office/drawing/2014/main" id="{94FCD219-48D5-42FC-B9B1-EA20317509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476" y="1603692"/>
            <a:ext cx="10699048" cy="4415788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E5E108-CB21-4E58-A28C-F80520918EF3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업무흐름도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3-1)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사업자 흐름도</a:t>
            </a:r>
          </a:p>
        </p:txBody>
      </p:sp>
    </p:spTree>
    <p:extLst>
      <p:ext uri="{BB962C8B-B14F-4D97-AF65-F5344CB8AC3E}">
        <p14:creationId xmlns:p14="http://schemas.microsoft.com/office/powerpoint/2010/main" val="316488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3DC05-0A9E-46F4-B2E0-EA00291C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15" y="2492374"/>
            <a:ext cx="11284169" cy="26384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5423CC-2FCB-46D7-A7A7-6D17C42812E0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업무흐름도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3-2)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 주문 흐름도</a:t>
            </a:r>
          </a:p>
        </p:txBody>
      </p:sp>
    </p:spTree>
    <p:extLst>
      <p:ext uri="{BB962C8B-B14F-4D97-AF65-F5344CB8AC3E}">
        <p14:creationId xmlns:p14="http://schemas.microsoft.com/office/powerpoint/2010/main" val="46537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7" descr="C:/Users/user/AppData/Roaming/PolarisOffice/ETemp/16120_22141384/fImage911738984314.png">
            <a:extLst>
              <a:ext uri="{FF2B5EF4-FFF2-40B4-BE49-F238E27FC236}">
                <a16:creationId xmlns:a16="http://schemas.microsoft.com/office/drawing/2014/main" id="{39223BE9-0CE4-46B5-9BCB-663554BD59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847" y="1845860"/>
            <a:ext cx="11232305" cy="3931451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1C6888-4506-41EB-A07E-E3239C33EBF5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3.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업무흐름도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3-3)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 예약 흐름도</a:t>
            </a:r>
          </a:p>
        </p:txBody>
      </p:sp>
    </p:spTree>
    <p:extLst>
      <p:ext uri="{BB962C8B-B14F-4D97-AF65-F5344CB8AC3E}">
        <p14:creationId xmlns:p14="http://schemas.microsoft.com/office/powerpoint/2010/main" val="22413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9AC9B7-EE89-471D-820F-0A8608625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003299"/>
            <a:ext cx="6165850" cy="5854680"/>
          </a:xfrm>
          <a:prstGeom prst="rect">
            <a:avLst/>
          </a:prstGeom>
        </p:spPr>
      </p:pic>
      <p:pic>
        <p:nvPicPr>
          <p:cNvPr id="7" name="그림 113" descr="C:/Users/user/AppData/Roaming/PolarisOffice/ETemp/16120_22141384/fImage2517959973721.png">
            <a:extLst>
              <a:ext uri="{FF2B5EF4-FFF2-40B4-BE49-F238E27FC236}">
                <a16:creationId xmlns:a16="http://schemas.microsoft.com/office/drawing/2014/main" id="{0E75059B-A72D-4D9D-8D3A-630271424D39}"/>
              </a:ext>
            </a:extLst>
          </p:cNvPr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8325" y="1689926"/>
            <a:ext cx="2580073" cy="4183825"/>
          </a:xfrm>
          <a:prstGeom prst="rect">
            <a:avLst/>
          </a:prstGeom>
          <a:noFill/>
        </p:spPr>
      </p:pic>
      <p:sp>
        <p:nvSpPr>
          <p:cNvPr id="9" name="텍스트 상자 114">
            <a:extLst>
              <a:ext uri="{FF2B5EF4-FFF2-40B4-BE49-F238E27FC236}">
                <a16:creationId xmlns:a16="http://schemas.microsoft.com/office/drawing/2014/main" id="{BB54A171-5F5A-4FC9-BCA1-70E2B47DBC15}"/>
              </a:ext>
            </a:extLst>
          </p:cNvPr>
          <p:cNvSpPr txBox="1">
            <a:spLocks/>
          </p:cNvSpPr>
          <p:nvPr/>
        </p:nvSpPr>
        <p:spPr>
          <a:xfrm>
            <a:off x="5210311" y="1490334"/>
            <a:ext cx="7506970" cy="4880609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latinLnBrk="1">
              <a:lnSpc>
                <a:spcPct val="150000"/>
              </a:lnSpc>
              <a:buFontTx/>
              <a:buNone/>
            </a:pP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1.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사용자에게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온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알림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확인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가능</a:t>
            </a:r>
            <a:endParaRPr lang="ko-KR" altLang="en-US" sz="2500" dirty="0">
              <a:solidFill>
                <a:srgbClr val="000000"/>
              </a:solidFill>
              <a:latin typeface="레시피코리아 Medium"/>
              <a:ea typeface="배달의민족 주아" charset="0"/>
            </a:endParaRPr>
          </a:p>
          <a:p>
            <a:pPr marL="0" indent="0" algn="just" defTabSz="508000" latinLnBrk="1">
              <a:lnSpc>
                <a:spcPct val="150000"/>
              </a:lnSpc>
              <a:buFontTx/>
              <a:buNone/>
            </a:pP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2.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현재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이용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중인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포스기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확인</a:t>
            </a:r>
            <a:endParaRPr lang="ko-KR" altLang="en-US" sz="2500" dirty="0">
              <a:solidFill>
                <a:srgbClr val="000000"/>
              </a:solidFill>
              <a:latin typeface="레시피코리아 Medium"/>
              <a:ea typeface="배달의민족 주아" charset="0"/>
            </a:endParaRPr>
          </a:p>
          <a:p>
            <a:pPr marL="0" indent="0" algn="just" defTabSz="508000" latinLnBrk="1">
              <a:lnSpc>
                <a:spcPct val="150000"/>
              </a:lnSpc>
              <a:buFontTx/>
              <a:buNone/>
            </a:pP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3.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현재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자신의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위치와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가까운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매장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확인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가능</a:t>
            </a:r>
            <a:endParaRPr lang="ko-KR" altLang="en-US" sz="2500" dirty="0">
              <a:solidFill>
                <a:srgbClr val="000000"/>
              </a:solidFill>
              <a:latin typeface="레시피코리아 Medium"/>
              <a:ea typeface="배달의민족 주아" charset="0"/>
            </a:endParaRPr>
          </a:p>
          <a:p>
            <a:pPr marL="0" indent="0" algn="just" defTabSz="508000" latinLnBrk="1">
              <a:lnSpc>
                <a:spcPct val="150000"/>
              </a:lnSpc>
              <a:buFontTx/>
              <a:buNone/>
            </a:pP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4.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일반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메인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화면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이동</a:t>
            </a:r>
            <a:endParaRPr lang="ko-KR" altLang="en-US" sz="2500" dirty="0">
              <a:solidFill>
                <a:srgbClr val="000000"/>
              </a:solidFill>
              <a:latin typeface="레시피코리아 Medium"/>
              <a:ea typeface="배달의민족 주아" charset="0"/>
            </a:endParaRPr>
          </a:p>
          <a:p>
            <a:pPr marL="0" indent="0" algn="just" defTabSz="508000" latinLnBrk="1">
              <a:lnSpc>
                <a:spcPct val="150000"/>
              </a:lnSpc>
              <a:buFontTx/>
              <a:buNone/>
            </a:pP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5.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자신의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찜목록으로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이동</a:t>
            </a:r>
            <a:endParaRPr lang="ko-KR" altLang="en-US" sz="2500" dirty="0">
              <a:solidFill>
                <a:srgbClr val="000000"/>
              </a:solidFill>
              <a:latin typeface="레시피코리아 Medium"/>
              <a:ea typeface="배달의민족 주아" charset="0"/>
            </a:endParaRPr>
          </a:p>
          <a:p>
            <a:pPr marL="0" indent="0" algn="just" defTabSz="508000" latinLnBrk="1">
              <a:lnSpc>
                <a:spcPct val="150000"/>
              </a:lnSpc>
              <a:buFontTx/>
              <a:buNone/>
            </a:pP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6.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자신의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정보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화면으로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이동</a:t>
            </a:r>
            <a:endParaRPr lang="ko-KR" altLang="en-US" sz="2500" dirty="0">
              <a:solidFill>
                <a:srgbClr val="000000"/>
              </a:solidFill>
              <a:latin typeface="레시피코리아 Medium"/>
              <a:ea typeface="배달의민족 주아" charset="0"/>
            </a:endParaRPr>
          </a:p>
          <a:p>
            <a:pPr marL="0" indent="0" algn="just" defTabSz="508000" latinLnBrk="1">
              <a:lnSpc>
                <a:spcPct val="150000"/>
              </a:lnSpc>
              <a:buFontTx/>
              <a:buNone/>
            </a:pP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7.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찾고자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하는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음식점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검색</a:t>
            </a:r>
            <a:endParaRPr lang="ko-KR" altLang="en-US" sz="2500" dirty="0">
              <a:solidFill>
                <a:srgbClr val="000000"/>
              </a:solidFill>
              <a:latin typeface="레시피코리아 Medium"/>
              <a:ea typeface="배달의민족 주아" charset="0"/>
            </a:endParaRPr>
          </a:p>
          <a:p>
            <a:pPr marL="0" indent="0" algn="just" defTabSz="508000" latinLnBrk="1">
              <a:lnSpc>
                <a:spcPct val="150000"/>
              </a:lnSpc>
              <a:buFontTx/>
              <a:buNone/>
            </a:pP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8.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현재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자신의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위치</a:t>
            </a:r>
            <a:r>
              <a:rPr sz="2500" dirty="0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 </a:t>
            </a:r>
            <a:r>
              <a:rPr sz="2500" dirty="0" err="1">
                <a:solidFill>
                  <a:srgbClr val="000000"/>
                </a:solidFill>
                <a:latin typeface="레시피코리아 Medium"/>
                <a:ea typeface="배달의민족 주아" charset="0"/>
              </a:rPr>
              <a:t>주소</a:t>
            </a:r>
            <a:endParaRPr lang="ko-KR" altLang="en-US" sz="2500" dirty="0">
              <a:solidFill>
                <a:srgbClr val="000000"/>
              </a:solidFill>
              <a:latin typeface="레시피코리아 Medium"/>
              <a:ea typeface="배달의민족 주아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E1045A-DA6A-4D06-92CA-C0D3B6B94C5D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스토리보드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4-1) </a:t>
            </a:r>
            <a:r>
              <a:rPr lang="ko-KR" altLang="en-US" sz="15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메인화면</a:t>
            </a: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홈</a:t>
            </a: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15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747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Rect 0">
            <a:extLst>
              <a:ext uri="{FF2B5EF4-FFF2-40B4-BE49-F238E27FC236}">
                <a16:creationId xmlns:a16="http://schemas.microsoft.com/office/drawing/2014/main" id="{A9061F2F-C6D6-4560-8008-B1E891DABC77}"/>
              </a:ext>
            </a:extLst>
          </p:cNvPr>
          <p:cNvSpPr txBox="1">
            <a:spLocks/>
          </p:cNvSpPr>
          <p:nvPr/>
        </p:nvSpPr>
        <p:spPr>
          <a:xfrm>
            <a:off x="1130369" y="5895977"/>
            <a:ext cx="1840865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sz="25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포스 화면</a:t>
            </a:r>
            <a:endParaRPr lang="ko-KR" altLang="en-US" sz="2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3" name="Rect 0">
            <a:extLst>
              <a:ext uri="{FF2B5EF4-FFF2-40B4-BE49-F238E27FC236}">
                <a16:creationId xmlns:a16="http://schemas.microsoft.com/office/drawing/2014/main" id="{4C38D34D-8F4B-4C3B-829C-EB5E9321CD8B}"/>
              </a:ext>
            </a:extLst>
          </p:cNvPr>
          <p:cNvSpPr txBox="1">
            <a:spLocks/>
          </p:cNvSpPr>
          <p:nvPr/>
        </p:nvSpPr>
        <p:spPr>
          <a:xfrm>
            <a:off x="3781132" y="5895977"/>
            <a:ext cx="1840865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지도</a:t>
            </a:r>
            <a:r>
              <a:rPr lang="ko-KR" sz="25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 화면</a:t>
            </a:r>
            <a:endParaRPr lang="ko-KR" altLang="en-US" sz="2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4" name="Rect 0">
            <a:extLst>
              <a:ext uri="{FF2B5EF4-FFF2-40B4-BE49-F238E27FC236}">
                <a16:creationId xmlns:a16="http://schemas.microsoft.com/office/drawing/2014/main" id="{EEDCB1EF-B56A-4D22-8CE2-5AF7BB5D338F}"/>
              </a:ext>
            </a:extLst>
          </p:cNvPr>
          <p:cNvSpPr txBox="1">
            <a:spLocks/>
          </p:cNvSpPr>
          <p:nvPr/>
        </p:nvSpPr>
        <p:spPr>
          <a:xfrm>
            <a:off x="6599399" y="5895977"/>
            <a:ext cx="1840865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찜</a:t>
            </a:r>
            <a:r>
              <a:rPr lang="ko-KR" sz="25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 화면</a:t>
            </a:r>
            <a:endParaRPr lang="ko-KR" altLang="en-US" sz="2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5" name="Rect 0">
            <a:extLst>
              <a:ext uri="{FF2B5EF4-FFF2-40B4-BE49-F238E27FC236}">
                <a16:creationId xmlns:a16="http://schemas.microsoft.com/office/drawing/2014/main" id="{D8A1EA8D-B3BE-4951-A0A9-9213A74E97F6}"/>
              </a:ext>
            </a:extLst>
          </p:cNvPr>
          <p:cNvSpPr txBox="1">
            <a:spLocks/>
          </p:cNvSpPr>
          <p:nvPr/>
        </p:nvSpPr>
        <p:spPr>
          <a:xfrm>
            <a:off x="9134076" y="5895977"/>
            <a:ext cx="2210336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spc="-180" dirty="0" err="1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내정보</a:t>
            </a:r>
            <a:r>
              <a:rPr lang="ko-KR" sz="25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 화면</a:t>
            </a:r>
            <a:endParaRPr lang="ko-KR" altLang="en-US" sz="2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B9B809C-2093-4354-B46D-87AD26E2D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858" y="1424725"/>
            <a:ext cx="4694622" cy="44577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AA8C9D5-A772-42BF-B284-97F3B083C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12" y="1424725"/>
            <a:ext cx="4694622" cy="44577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EAF3A52-1914-41ED-8670-AD5E1E0A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38" y="1424725"/>
            <a:ext cx="4694622" cy="44577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A03470E-16C0-4680-B460-556AADF7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04" y="1424725"/>
            <a:ext cx="4694622" cy="4457700"/>
          </a:xfrm>
          <a:prstGeom prst="rect">
            <a:avLst/>
          </a:prstGeom>
        </p:spPr>
      </p:pic>
      <p:pic>
        <p:nvPicPr>
          <p:cNvPr id="30" name="Picture " descr="C:/Users/user/AppData/Roaming/PolarisOffice/ETemp/16120_22141384/fImage5656510198928.png">
            <a:extLst>
              <a:ext uri="{FF2B5EF4-FFF2-40B4-BE49-F238E27FC236}">
                <a16:creationId xmlns:a16="http://schemas.microsoft.com/office/drawing/2014/main" id="{D3E3C68D-26B6-4973-B6D3-9B76A7B94B0F}"/>
              </a:ext>
            </a:extLst>
          </p:cNvPr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321" y="1946672"/>
            <a:ext cx="1975793" cy="319314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31" name="Picture " descr="C:/Users/user/AppData/Roaming/PolarisOffice/ETemp/16120_22141384/fImage12210810393367.png">
            <a:extLst>
              <a:ext uri="{FF2B5EF4-FFF2-40B4-BE49-F238E27FC236}">
                <a16:creationId xmlns:a16="http://schemas.microsoft.com/office/drawing/2014/main" id="{61BC1A8C-40D4-4A07-B890-AC9F2918EA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3412" y="1956197"/>
            <a:ext cx="1960467" cy="320267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32" name="Picture " descr="C:/Users/user/AppData/Roaming/PolarisOffice/ETemp/16120_22141384/fImage5967910446725.png">
            <a:extLst>
              <a:ext uri="{FF2B5EF4-FFF2-40B4-BE49-F238E27FC236}">
                <a16:creationId xmlns:a16="http://schemas.microsoft.com/office/drawing/2014/main" id="{EC7C0DD2-DF10-46A5-BFE1-715EAD85F638}"/>
              </a:ext>
            </a:extLst>
          </p:cNvPr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943" y="1968013"/>
            <a:ext cx="1915224" cy="3171804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33" name="Picture " descr="C:/Users/user/AppData/Roaming/PolarisOffice/ETemp/16120_22141384/fImage3044710563752.png">
            <a:extLst>
              <a:ext uri="{FF2B5EF4-FFF2-40B4-BE49-F238E27FC236}">
                <a16:creationId xmlns:a16="http://schemas.microsoft.com/office/drawing/2014/main" id="{2B0C53F0-821F-4286-B268-6B83B1D3A963}"/>
              </a:ext>
            </a:extLst>
          </p:cNvPr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9795" y="1956197"/>
            <a:ext cx="1915224" cy="318362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B8089BAC-BCA7-4FBD-A45D-B91E79BE8D75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스토리보드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4-2) </a:t>
            </a:r>
            <a:r>
              <a:rPr lang="ko-KR" altLang="en-US" sz="15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메인화면</a:t>
            </a: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</a:t>
            </a: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15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6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Rect 0">
            <a:extLst>
              <a:ext uri="{FF2B5EF4-FFF2-40B4-BE49-F238E27FC236}">
                <a16:creationId xmlns:a16="http://schemas.microsoft.com/office/drawing/2014/main" id="{DEF38018-93DA-48C9-90CB-611FB47B6DB9}"/>
              </a:ext>
            </a:extLst>
          </p:cNvPr>
          <p:cNvSpPr txBox="1">
            <a:spLocks/>
          </p:cNvSpPr>
          <p:nvPr/>
        </p:nvSpPr>
        <p:spPr>
          <a:xfrm>
            <a:off x="1030530" y="5919608"/>
            <a:ext cx="2069875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1.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오픈 예약 여부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0" name="Rect 0">
            <a:extLst>
              <a:ext uri="{FF2B5EF4-FFF2-40B4-BE49-F238E27FC236}">
                <a16:creationId xmlns:a16="http://schemas.microsoft.com/office/drawing/2014/main" id="{B40EEA6A-8577-485D-9A2F-F05038BC8673}"/>
              </a:ext>
            </a:extLst>
          </p:cNvPr>
          <p:cNvSpPr txBox="1">
            <a:spLocks/>
          </p:cNvSpPr>
          <p:nvPr/>
        </p:nvSpPr>
        <p:spPr>
          <a:xfrm>
            <a:off x="3781132" y="5895977"/>
            <a:ext cx="1840865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2.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주문 전</a:t>
            </a:r>
            <a:r>
              <a:rPr 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 화면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1" name="Rect 0">
            <a:extLst>
              <a:ext uri="{FF2B5EF4-FFF2-40B4-BE49-F238E27FC236}">
                <a16:creationId xmlns:a16="http://schemas.microsoft.com/office/drawing/2014/main" id="{44C5EF83-C804-4B3C-A5E2-E64AC82EB236}"/>
              </a:ext>
            </a:extLst>
          </p:cNvPr>
          <p:cNvSpPr txBox="1">
            <a:spLocks/>
          </p:cNvSpPr>
          <p:nvPr/>
        </p:nvSpPr>
        <p:spPr>
          <a:xfrm>
            <a:off x="6599399" y="5895977"/>
            <a:ext cx="1840865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3.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승인 화면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2" name="Rect 0">
            <a:extLst>
              <a:ext uri="{FF2B5EF4-FFF2-40B4-BE49-F238E27FC236}">
                <a16:creationId xmlns:a16="http://schemas.microsoft.com/office/drawing/2014/main" id="{BF20E61F-70C0-4D89-85A3-A6FD4A6B14D5}"/>
              </a:ext>
            </a:extLst>
          </p:cNvPr>
          <p:cNvSpPr txBox="1">
            <a:spLocks/>
          </p:cNvSpPr>
          <p:nvPr/>
        </p:nvSpPr>
        <p:spPr>
          <a:xfrm>
            <a:off x="9134076" y="5895977"/>
            <a:ext cx="2210336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4.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승인 후 화면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6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190F24D-8EA4-44B6-A307-C0916FCA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858" y="1424725"/>
            <a:ext cx="4694622" cy="44577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7DFAD06-38E8-4A82-9E8B-6205B64C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12" y="1424725"/>
            <a:ext cx="4694622" cy="44577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687986F-7989-4C66-833A-0F30D768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38" y="1424725"/>
            <a:ext cx="4694622" cy="44577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56C281F-3280-4598-9A81-B65324CD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04" y="1424725"/>
            <a:ext cx="4694622" cy="4457700"/>
          </a:xfrm>
          <a:prstGeom prst="rect">
            <a:avLst/>
          </a:prstGeom>
        </p:spPr>
      </p:pic>
      <p:pic>
        <p:nvPicPr>
          <p:cNvPr id="31" name="그림 70" descr="C:/Users/user/AppData/Roaming/PolarisOffice/ETemp/16120_22141384/fImage13021810749366.png">
            <a:extLst>
              <a:ext uri="{FF2B5EF4-FFF2-40B4-BE49-F238E27FC236}">
                <a16:creationId xmlns:a16="http://schemas.microsoft.com/office/drawing/2014/main" id="{FA77D783-6011-41BD-B2AD-7FF6BBECA5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821" y="1978188"/>
            <a:ext cx="1955294" cy="3156519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32" name="그림 71" descr="C:/Users/user/AppData/Roaming/PolarisOffice/ETemp/16120_22141384/fImage3155211832036.png">
            <a:extLst>
              <a:ext uri="{FF2B5EF4-FFF2-40B4-BE49-F238E27FC236}">
                <a16:creationId xmlns:a16="http://schemas.microsoft.com/office/drawing/2014/main" id="{7634A6D7-8AC6-40C6-A301-D97131BDE3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262" y="1972083"/>
            <a:ext cx="1958421" cy="3156519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33" name="그림 72" descr="C:/Users/user/AppData/Roaming/PolarisOffice/ETemp/16120_22141384/fImage7226611964471.png">
            <a:extLst>
              <a:ext uri="{FF2B5EF4-FFF2-40B4-BE49-F238E27FC236}">
                <a16:creationId xmlns:a16="http://schemas.microsoft.com/office/drawing/2014/main" id="{A1B03F06-5FD6-4D0C-ACF0-2C5975812760}"/>
              </a:ext>
            </a:extLst>
          </p:cNvPr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5953" y="1972083"/>
            <a:ext cx="1958421" cy="3156519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34" name="그림 73" descr="C:/Users/user/AppData/Roaming/PolarisOffice/ETemp/16120_22141384/fImage4438312097106.png">
            <a:extLst>
              <a:ext uri="{FF2B5EF4-FFF2-40B4-BE49-F238E27FC236}">
                <a16:creationId xmlns:a16="http://schemas.microsoft.com/office/drawing/2014/main" id="{AF2BEAE7-4AE5-49D8-8F74-FEAB210B84E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2949" y="1972083"/>
            <a:ext cx="1958420" cy="3156519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201D16-FC53-4E8E-A824-1F4F80DE5DEF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스토리보드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4-3)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사업자</a:t>
            </a:r>
          </a:p>
        </p:txBody>
      </p:sp>
    </p:spTree>
    <p:extLst>
      <p:ext uri="{BB962C8B-B14F-4D97-AF65-F5344CB8AC3E}">
        <p14:creationId xmlns:p14="http://schemas.microsoft.com/office/powerpoint/2010/main" val="2050105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Rect 0">
            <a:extLst>
              <a:ext uri="{FF2B5EF4-FFF2-40B4-BE49-F238E27FC236}">
                <a16:creationId xmlns:a16="http://schemas.microsoft.com/office/drawing/2014/main" id="{DEF38018-93DA-48C9-90CB-611FB47B6DB9}"/>
              </a:ext>
            </a:extLst>
          </p:cNvPr>
          <p:cNvSpPr txBox="1">
            <a:spLocks/>
          </p:cNvSpPr>
          <p:nvPr/>
        </p:nvSpPr>
        <p:spPr>
          <a:xfrm>
            <a:off x="552960" y="5809520"/>
            <a:ext cx="2069875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1. QR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코드 인식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0" name="Rect 0">
            <a:extLst>
              <a:ext uri="{FF2B5EF4-FFF2-40B4-BE49-F238E27FC236}">
                <a16:creationId xmlns:a16="http://schemas.microsoft.com/office/drawing/2014/main" id="{B40EEA6A-8577-485D-9A2F-F05038BC8673}"/>
              </a:ext>
            </a:extLst>
          </p:cNvPr>
          <p:cNvSpPr txBox="1">
            <a:spLocks/>
          </p:cNvSpPr>
          <p:nvPr/>
        </p:nvSpPr>
        <p:spPr>
          <a:xfrm>
            <a:off x="2883695" y="5809520"/>
            <a:ext cx="1840865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2.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로그인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1" name="Rect 0">
            <a:extLst>
              <a:ext uri="{FF2B5EF4-FFF2-40B4-BE49-F238E27FC236}">
                <a16:creationId xmlns:a16="http://schemas.microsoft.com/office/drawing/2014/main" id="{44C5EF83-C804-4B3C-A5E2-E64AC82EB236}"/>
              </a:ext>
            </a:extLst>
          </p:cNvPr>
          <p:cNvSpPr txBox="1">
            <a:spLocks/>
          </p:cNvSpPr>
          <p:nvPr/>
        </p:nvSpPr>
        <p:spPr>
          <a:xfrm>
            <a:off x="5118512" y="5808541"/>
            <a:ext cx="1840865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3.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주문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2" name="Rect 0">
            <a:extLst>
              <a:ext uri="{FF2B5EF4-FFF2-40B4-BE49-F238E27FC236}">
                <a16:creationId xmlns:a16="http://schemas.microsoft.com/office/drawing/2014/main" id="{BF20E61F-70C0-4D89-85A3-A6FD4A6B14D5}"/>
              </a:ext>
            </a:extLst>
          </p:cNvPr>
          <p:cNvSpPr txBox="1">
            <a:spLocks/>
          </p:cNvSpPr>
          <p:nvPr/>
        </p:nvSpPr>
        <p:spPr>
          <a:xfrm>
            <a:off x="7299942" y="5808543"/>
            <a:ext cx="2210336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4.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결제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190F24D-8EA4-44B6-A307-C0916FCA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950" y="1424725"/>
            <a:ext cx="4017696" cy="44577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7DFAD06-38E8-4A82-9E8B-6205B64C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17" y="1424725"/>
            <a:ext cx="4017696" cy="44577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687986F-7989-4C66-833A-0F30D768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73" y="1424725"/>
            <a:ext cx="4017696" cy="44577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56C281F-3280-4598-9A81-B65324CD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35" y="1424725"/>
            <a:ext cx="4017696" cy="44577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3083043-8A15-448B-A4EE-60A342DCE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34" y="1424725"/>
            <a:ext cx="4017696" cy="4457700"/>
          </a:xfrm>
          <a:prstGeom prst="rect">
            <a:avLst/>
          </a:prstGeom>
        </p:spPr>
      </p:pic>
      <p:pic>
        <p:nvPicPr>
          <p:cNvPr id="24" name="그림 82" descr="C:/Users/user/AppData/Roaming/PolarisOffice/ETemp/16120_22141384/fImage4617012283137.png">
            <a:extLst>
              <a:ext uri="{FF2B5EF4-FFF2-40B4-BE49-F238E27FC236}">
                <a16:creationId xmlns:a16="http://schemas.microsoft.com/office/drawing/2014/main" id="{723E42F5-D1D0-4265-89AE-A45CBCBF64F7}"/>
              </a:ext>
            </a:extLst>
          </p:cNvPr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697" y="1896224"/>
            <a:ext cx="1709920" cy="3312856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25" name="그림 85" descr="C:/Users/user/AppData/Roaming/PolarisOffice/ETemp/16120_22141384/fImage27771124548.png">
            <a:extLst>
              <a:ext uri="{FF2B5EF4-FFF2-40B4-BE49-F238E27FC236}">
                <a16:creationId xmlns:a16="http://schemas.microsoft.com/office/drawing/2014/main" id="{CE3542C0-6D44-4EF9-8E1B-1A8D23EB45AD}"/>
              </a:ext>
            </a:extLst>
          </p:cNvPr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507" y="1940837"/>
            <a:ext cx="1680559" cy="3250658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26" name="그림 86" descr="C:/Users/user/AppData/Roaming/PolarisOffice/ETemp/16120_22141384/fImage5486312579332.png">
            <a:extLst>
              <a:ext uri="{FF2B5EF4-FFF2-40B4-BE49-F238E27FC236}">
                <a16:creationId xmlns:a16="http://schemas.microsoft.com/office/drawing/2014/main" id="{2B1ED2C9-68E4-4A05-AD6F-CA14626D2CB4}"/>
              </a:ext>
            </a:extLst>
          </p:cNvPr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0516" y="1958422"/>
            <a:ext cx="1687244" cy="3250658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35" name="그림 87" descr="C:/Users/user/AppData/Roaming/PolarisOffice/ETemp/16120_22141384/fImage5656512697172.png">
            <a:extLst>
              <a:ext uri="{FF2B5EF4-FFF2-40B4-BE49-F238E27FC236}">
                <a16:creationId xmlns:a16="http://schemas.microsoft.com/office/drawing/2014/main" id="{099802BC-CA94-45C6-9850-72D7F626F706}"/>
              </a:ext>
            </a:extLst>
          </p:cNvPr>
          <p:cNvPicPr>
            <a:picLocks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6732" y="1959138"/>
            <a:ext cx="1698591" cy="3232357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36" name="그림 88" descr="C:/Users/user/AppData/Roaming/PolarisOffice/ETemp/16120_22141384/fImage6966713703928.png">
            <a:extLst>
              <a:ext uri="{FF2B5EF4-FFF2-40B4-BE49-F238E27FC236}">
                <a16:creationId xmlns:a16="http://schemas.microsoft.com/office/drawing/2014/main" id="{A9A998A1-945A-4A7B-924D-9809F25E3B3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0930" y="1958422"/>
            <a:ext cx="1658441" cy="3232357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37" name="Rect 0">
            <a:extLst>
              <a:ext uri="{FF2B5EF4-FFF2-40B4-BE49-F238E27FC236}">
                <a16:creationId xmlns:a16="http://schemas.microsoft.com/office/drawing/2014/main" id="{9E6B3E8A-C626-491A-8641-06296A147D2A}"/>
              </a:ext>
            </a:extLst>
          </p:cNvPr>
          <p:cNvSpPr txBox="1">
            <a:spLocks/>
          </p:cNvSpPr>
          <p:nvPr/>
        </p:nvSpPr>
        <p:spPr>
          <a:xfrm>
            <a:off x="9556963" y="5808542"/>
            <a:ext cx="2210336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5.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리뷰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910121-D1BC-474A-B1DD-A5FF30734A7B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스토리보드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4-4)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 매장 이용</a:t>
            </a:r>
          </a:p>
        </p:txBody>
      </p:sp>
    </p:spTree>
    <p:extLst>
      <p:ext uri="{BB962C8B-B14F-4D97-AF65-F5344CB8AC3E}">
        <p14:creationId xmlns:p14="http://schemas.microsoft.com/office/powerpoint/2010/main" val="112249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3554" y="994753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Rect 0">
            <a:extLst>
              <a:ext uri="{FF2B5EF4-FFF2-40B4-BE49-F238E27FC236}">
                <a16:creationId xmlns:a16="http://schemas.microsoft.com/office/drawing/2014/main" id="{DEF38018-93DA-48C9-90CB-611FB47B6DB9}"/>
              </a:ext>
            </a:extLst>
          </p:cNvPr>
          <p:cNvSpPr txBox="1">
            <a:spLocks/>
          </p:cNvSpPr>
          <p:nvPr/>
        </p:nvSpPr>
        <p:spPr>
          <a:xfrm>
            <a:off x="1026475" y="5882424"/>
            <a:ext cx="2069875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1.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지도 매장 검색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0" name="Rect 0">
            <a:extLst>
              <a:ext uri="{FF2B5EF4-FFF2-40B4-BE49-F238E27FC236}">
                <a16:creationId xmlns:a16="http://schemas.microsoft.com/office/drawing/2014/main" id="{B40EEA6A-8577-485D-9A2F-F05038BC8673}"/>
              </a:ext>
            </a:extLst>
          </p:cNvPr>
          <p:cNvSpPr txBox="1">
            <a:spLocks/>
          </p:cNvSpPr>
          <p:nvPr/>
        </p:nvSpPr>
        <p:spPr>
          <a:xfrm>
            <a:off x="3398264" y="5882425"/>
            <a:ext cx="2541063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2.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메뉴로 매장 검색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1" name="Rect 0">
            <a:extLst>
              <a:ext uri="{FF2B5EF4-FFF2-40B4-BE49-F238E27FC236}">
                <a16:creationId xmlns:a16="http://schemas.microsoft.com/office/drawing/2014/main" id="{44C5EF83-C804-4B3C-A5E2-E64AC82EB236}"/>
              </a:ext>
            </a:extLst>
          </p:cNvPr>
          <p:cNvSpPr txBox="1">
            <a:spLocks/>
          </p:cNvSpPr>
          <p:nvPr/>
        </p:nvSpPr>
        <p:spPr>
          <a:xfrm>
            <a:off x="6511749" y="5895977"/>
            <a:ext cx="2049985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3.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매장 정보 화면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  <a:p>
            <a:pPr marL="0" indent="0" algn="just" latinLnBrk="0">
              <a:buFontTx/>
              <a:buNone/>
            </a:pP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2" name="Rect 0">
            <a:extLst>
              <a:ext uri="{FF2B5EF4-FFF2-40B4-BE49-F238E27FC236}">
                <a16:creationId xmlns:a16="http://schemas.microsoft.com/office/drawing/2014/main" id="{BF20E61F-70C0-4D89-85A3-A6FD4A6B14D5}"/>
              </a:ext>
            </a:extLst>
          </p:cNvPr>
          <p:cNvSpPr txBox="1">
            <a:spLocks/>
          </p:cNvSpPr>
          <p:nvPr/>
        </p:nvSpPr>
        <p:spPr>
          <a:xfrm>
            <a:off x="9134076" y="5895977"/>
            <a:ext cx="2210336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4.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매장 </a:t>
            </a:r>
            <a:r>
              <a:rPr lang="ko-KR" altLang="en-US" sz="2000" spc="-180" dirty="0" err="1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채팅방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190F24D-8EA4-44B6-A307-C0916FCA1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858" y="1424725"/>
            <a:ext cx="4694622" cy="44577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7DFAD06-38E8-4A82-9E8B-6205B64C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462" y="1424725"/>
            <a:ext cx="4694622" cy="44577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687986F-7989-4C66-833A-0F30D768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38" y="1424725"/>
            <a:ext cx="4694622" cy="44577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56C281F-3280-4598-9A81-B65324CD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204" y="1424725"/>
            <a:ext cx="4694622" cy="4457700"/>
          </a:xfrm>
          <a:prstGeom prst="rect">
            <a:avLst/>
          </a:prstGeom>
        </p:spPr>
      </p:pic>
      <p:pic>
        <p:nvPicPr>
          <p:cNvPr id="23" name="그림 124" descr="C:/Users/user/AppData/Roaming/PolarisOffice/ETemp/16120_22141384/fImage12210812997197.png">
            <a:extLst>
              <a:ext uri="{FF2B5EF4-FFF2-40B4-BE49-F238E27FC236}">
                <a16:creationId xmlns:a16="http://schemas.microsoft.com/office/drawing/2014/main" id="{AE32DAE8-D207-4E08-AF92-B6E371AABD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151" y="1956753"/>
            <a:ext cx="1928525" cy="3195539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24" name="그림 126" descr="C:/Users/user/AppData/Roaming/PolarisOffice/ETemp/16120_22141384/fImage5055413127768.png">
            <a:extLst>
              <a:ext uri="{FF2B5EF4-FFF2-40B4-BE49-F238E27FC236}">
                <a16:creationId xmlns:a16="http://schemas.microsoft.com/office/drawing/2014/main" id="{DF7F6047-974C-4C6D-B522-B07173A618EE}"/>
              </a:ext>
            </a:extLst>
          </p:cNvPr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552" y="1956753"/>
            <a:ext cx="1929600" cy="319680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25" name="그림 130" descr="C:/Users/user/AppData/Roaming/PolarisOffice/ETemp/16120_22141384/fImage5283813247946.png">
            <a:extLst>
              <a:ext uri="{FF2B5EF4-FFF2-40B4-BE49-F238E27FC236}">
                <a16:creationId xmlns:a16="http://schemas.microsoft.com/office/drawing/2014/main" id="{4E6F7041-BA0F-49DF-A408-5143F10C1F76}"/>
              </a:ext>
            </a:extLst>
          </p:cNvPr>
          <p:cNvPicPr>
            <a:picLocks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1749" y="1961009"/>
            <a:ext cx="1929600" cy="319680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26" name="그림 133" descr="C:/Users/user/AppData/Roaming/PolarisOffice/ETemp/16120_22141384/fImage554431336487.png">
            <a:extLst>
              <a:ext uri="{FF2B5EF4-FFF2-40B4-BE49-F238E27FC236}">
                <a16:creationId xmlns:a16="http://schemas.microsoft.com/office/drawing/2014/main" id="{E0A84CB8-E978-42D9-BB79-AB3721765B6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4715" y="1929071"/>
            <a:ext cx="1929600" cy="319680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3A86D4-FB6A-4B63-83F1-3C77ADB6BE41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스토리보드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4-5)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 매장 예약</a:t>
            </a:r>
          </a:p>
        </p:txBody>
      </p:sp>
    </p:spTree>
    <p:extLst>
      <p:ext uri="{BB962C8B-B14F-4D97-AF65-F5344CB8AC3E}">
        <p14:creationId xmlns:p14="http://schemas.microsoft.com/office/powerpoint/2010/main" val="244427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3554" y="994753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Rect 0">
            <a:extLst>
              <a:ext uri="{FF2B5EF4-FFF2-40B4-BE49-F238E27FC236}">
                <a16:creationId xmlns:a16="http://schemas.microsoft.com/office/drawing/2014/main" id="{B40EEA6A-8577-485D-9A2F-F05038BC8673}"/>
              </a:ext>
            </a:extLst>
          </p:cNvPr>
          <p:cNvSpPr txBox="1">
            <a:spLocks/>
          </p:cNvSpPr>
          <p:nvPr/>
        </p:nvSpPr>
        <p:spPr>
          <a:xfrm>
            <a:off x="1759964" y="5863247"/>
            <a:ext cx="2541063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5.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예약 주문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1" name="Rect 0">
            <a:extLst>
              <a:ext uri="{FF2B5EF4-FFF2-40B4-BE49-F238E27FC236}">
                <a16:creationId xmlns:a16="http://schemas.microsoft.com/office/drawing/2014/main" id="{44C5EF83-C804-4B3C-A5E2-E64AC82EB236}"/>
              </a:ext>
            </a:extLst>
          </p:cNvPr>
          <p:cNvSpPr txBox="1">
            <a:spLocks/>
          </p:cNvSpPr>
          <p:nvPr/>
        </p:nvSpPr>
        <p:spPr>
          <a:xfrm>
            <a:off x="5119739" y="5863247"/>
            <a:ext cx="2049985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6.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결제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sp>
        <p:nvSpPr>
          <p:cNvPr id="22" name="Rect 0">
            <a:extLst>
              <a:ext uri="{FF2B5EF4-FFF2-40B4-BE49-F238E27FC236}">
                <a16:creationId xmlns:a16="http://schemas.microsoft.com/office/drawing/2014/main" id="{BF20E61F-70C0-4D89-85A3-A6FD4A6B14D5}"/>
              </a:ext>
            </a:extLst>
          </p:cNvPr>
          <p:cNvSpPr txBox="1">
            <a:spLocks/>
          </p:cNvSpPr>
          <p:nvPr/>
        </p:nvSpPr>
        <p:spPr>
          <a:xfrm>
            <a:off x="8003776" y="5876799"/>
            <a:ext cx="2210336" cy="6381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7. </a:t>
            </a:r>
            <a:r>
              <a:rPr lang="ko-KR" altLang="en-US" sz="2000" spc="-1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나눔스퀘어 ExtraBold" charset="0"/>
              </a:rPr>
              <a:t>리뷰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나눔스퀘어 ExtraBold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7DFAD06-38E8-4A82-9E8B-6205B64C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2" y="1405547"/>
            <a:ext cx="4694622" cy="44577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687986F-7989-4C66-833A-0F30D768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38" y="1405547"/>
            <a:ext cx="4694622" cy="44577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56C281F-3280-4598-9A81-B65324CDF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04" y="1405547"/>
            <a:ext cx="4694622" cy="4457700"/>
          </a:xfrm>
          <a:prstGeom prst="rect">
            <a:avLst/>
          </a:prstGeom>
        </p:spPr>
      </p:pic>
      <p:pic>
        <p:nvPicPr>
          <p:cNvPr id="31" name="그림 137" descr="C:/Users/user/AppData/Roaming/PolarisOffice/ETemp/16120_22141384/fImage3806613575429.png">
            <a:extLst>
              <a:ext uri="{FF2B5EF4-FFF2-40B4-BE49-F238E27FC236}">
                <a16:creationId xmlns:a16="http://schemas.microsoft.com/office/drawing/2014/main" id="{99F90C62-1B07-41B3-BB52-7C62E29CC639}"/>
              </a:ext>
            </a:extLst>
          </p:cNvPr>
          <p:cNvPicPr>
            <a:picLocks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463" y="1935061"/>
            <a:ext cx="1986837" cy="318010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32" name="그림 139" descr="C:/Users/user/AppData/Roaming/PolarisOffice/ETemp/16120_22141384/fImage5656513963798.png">
            <a:extLst>
              <a:ext uri="{FF2B5EF4-FFF2-40B4-BE49-F238E27FC236}">
                <a16:creationId xmlns:a16="http://schemas.microsoft.com/office/drawing/2014/main" id="{4F408034-3B04-41E4-A68C-E7B0ED3D6A7C}"/>
              </a:ext>
            </a:extLst>
          </p:cNvPr>
          <p:cNvPicPr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739" y="1914705"/>
            <a:ext cx="1964370" cy="3200462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</p:pic>
      <p:pic>
        <p:nvPicPr>
          <p:cNvPr id="33" name="그림 142" descr="C:/Users/user/AppData/Roaming/PolarisOffice/ETemp/16120_22141384/fImage6966713784341.png">
            <a:extLst>
              <a:ext uri="{FF2B5EF4-FFF2-40B4-BE49-F238E27FC236}">
                <a16:creationId xmlns:a16="http://schemas.microsoft.com/office/drawing/2014/main" id="{C59C8339-5710-4621-BD88-F39CD0572B2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119" y="1935061"/>
            <a:ext cx="1946692" cy="318010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55D068-C710-460D-B9CD-9FA71DA1BA61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스토리보드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4-5)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고객 매장 예약</a:t>
            </a:r>
          </a:p>
        </p:txBody>
      </p:sp>
    </p:spTree>
    <p:extLst>
      <p:ext uri="{BB962C8B-B14F-4D97-AF65-F5344CB8AC3E}">
        <p14:creationId xmlns:p14="http://schemas.microsoft.com/office/powerpoint/2010/main" val="8365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0A584C-26A3-46F4-A37F-1D29D6BD5894}"/>
              </a:ext>
            </a:extLst>
          </p:cNvPr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텍스트 상자 2">
            <a:extLst>
              <a:ext uri="{FF2B5EF4-FFF2-40B4-BE49-F238E27FC236}">
                <a16:creationId xmlns:a16="http://schemas.microsoft.com/office/drawing/2014/main" id="{DE24BDED-6FDD-47F2-A674-BEF06AAB830E}"/>
              </a:ext>
            </a:extLst>
          </p:cNvPr>
          <p:cNvSpPr txBox="1">
            <a:spLocks/>
          </p:cNvSpPr>
          <p:nvPr/>
        </p:nvSpPr>
        <p:spPr>
          <a:xfrm>
            <a:off x="1352446" y="3983692"/>
            <a:ext cx="2064670" cy="432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ko-KR" sz="2200" dirty="0">
                <a:latin typeface="레시피코리아 Medium" charset="0"/>
                <a:ea typeface="레시피코리아 Medium" charset="0"/>
              </a:rPr>
              <a:t>조장</a:t>
            </a:r>
            <a:r>
              <a:rPr lang="en-US" altLang="ko-KR" sz="2200" dirty="0">
                <a:latin typeface="레시피코리아 Medium" charset="0"/>
                <a:ea typeface="레시피코리아 Medium" charset="0"/>
              </a:rPr>
              <a:t> </a:t>
            </a:r>
            <a:r>
              <a:rPr lang="ko-KR" sz="2200" dirty="0" err="1">
                <a:latin typeface="레시피코리아 Medium" charset="0"/>
                <a:ea typeface="레시피코리아 Medium" charset="0"/>
              </a:rPr>
              <a:t>이홍주</a:t>
            </a:r>
            <a:r>
              <a:rPr lang="ko-KR" sz="2200" dirty="0">
                <a:latin typeface="맑은 고딕" charset="0"/>
                <a:ea typeface="맑은 고딕" charset="0"/>
              </a:rPr>
              <a:t> </a:t>
            </a:r>
            <a:endParaRPr lang="ko-KR" altLang="en-US" sz="2200" dirty="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">
            <a:extLst>
              <a:ext uri="{FF2B5EF4-FFF2-40B4-BE49-F238E27FC236}">
                <a16:creationId xmlns:a16="http://schemas.microsoft.com/office/drawing/2014/main" id="{95BAEDBE-D40A-45CE-9F8A-8F103B61AC98}"/>
              </a:ext>
            </a:extLst>
          </p:cNvPr>
          <p:cNvSpPr txBox="1">
            <a:spLocks/>
          </p:cNvSpPr>
          <p:nvPr/>
        </p:nvSpPr>
        <p:spPr>
          <a:xfrm>
            <a:off x="984293" y="1499977"/>
            <a:ext cx="2803235" cy="432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2200" dirty="0">
                <a:latin typeface="레시피코리아 Medium" charset="0"/>
                <a:ea typeface="레시피코리아 Medium" charset="0"/>
              </a:rPr>
              <a:t>PM </a:t>
            </a:r>
            <a:r>
              <a:rPr lang="ko-KR" altLang="en-US" sz="2200" dirty="0">
                <a:latin typeface="레시피코리아 Medium" charset="0"/>
                <a:ea typeface="레시피코리아 Medium" charset="0"/>
              </a:rPr>
              <a:t>교수</a:t>
            </a:r>
            <a:r>
              <a:rPr lang="en-US" altLang="ko-KR" sz="2200" dirty="0">
                <a:latin typeface="레시피코리아 Medium" charset="0"/>
                <a:ea typeface="레시피코리아 Medium" charset="0"/>
              </a:rPr>
              <a:t> </a:t>
            </a:r>
            <a:r>
              <a:rPr lang="ko-KR" sz="2200" dirty="0">
                <a:latin typeface="레시피코리아 Medium" charset="0"/>
                <a:ea typeface="레시피코리아 Medium" charset="0"/>
              </a:rPr>
              <a:t>박성철</a:t>
            </a:r>
            <a:endParaRPr lang="ko-KR" altLang="en-US" sz="2200" dirty="0">
              <a:latin typeface="레시피코리아 Medium" charset="0"/>
              <a:ea typeface="레시피코리아 Medium" charset="0"/>
            </a:endParaRPr>
          </a:p>
        </p:txBody>
      </p:sp>
      <p:pic>
        <p:nvPicPr>
          <p:cNvPr id="50" name="그림 4" descr="C:/Users/user/AppData/Roaming/PolarisOffice/ETemp/16120_22141384/fImage179772957429.png">
            <a:extLst>
              <a:ext uri="{FF2B5EF4-FFF2-40B4-BE49-F238E27FC236}">
                <a16:creationId xmlns:a16="http://schemas.microsoft.com/office/drawing/2014/main" id="{62377FDF-78F6-4110-AD6F-B35963632B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380" y="1962621"/>
            <a:ext cx="1832059" cy="176076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51" name="그림 9" descr="C:/Users/user/AppData/Roaming/PolarisOffice/ETemp/16120_22141384/fImage4044013008511.jpeg">
            <a:extLst>
              <a:ext uri="{FF2B5EF4-FFF2-40B4-BE49-F238E27FC236}">
                <a16:creationId xmlns:a16="http://schemas.microsoft.com/office/drawing/2014/main" id="{F16FC652-DEA7-4544-9765-515908641C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559" y="4831816"/>
            <a:ext cx="1492553" cy="154785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52" name="그림 39" descr="C:/Users/user/AppData/Roaming/PolarisOffice/ETemp/16120_22141384/fImage33706466524.jpeg">
            <a:extLst>
              <a:ext uri="{FF2B5EF4-FFF2-40B4-BE49-F238E27FC236}">
                <a16:creationId xmlns:a16="http://schemas.microsoft.com/office/drawing/2014/main" id="{69A88C9D-9060-4D72-A0B2-F049EDD699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7952" y="4805335"/>
            <a:ext cx="1526946" cy="154785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53" name="그림 40" descr="C:/Users/user/AppData/Roaming/PolarisOffice/ETemp/16120_22141384/fImage1894064671573.jpeg">
            <a:extLst>
              <a:ext uri="{FF2B5EF4-FFF2-40B4-BE49-F238E27FC236}">
                <a16:creationId xmlns:a16="http://schemas.microsoft.com/office/drawing/2014/main" id="{EEE5707F-6B65-4285-8D73-41B2998DA0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007" y="2154451"/>
            <a:ext cx="1492106" cy="153391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54" name="그림 41" descr="C:/Users/user/AppData/Roaming/PolarisOffice/ETemp/16120_22141384/fImage669644684509.jpeg">
            <a:extLst>
              <a:ext uri="{FF2B5EF4-FFF2-40B4-BE49-F238E27FC236}">
                <a16:creationId xmlns:a16="http://schemas.microsoft.com/office/drawing/2014/main" id="{866C69A6-B4BC-46FB-AC9C-D5B178457DC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2433" y="2152399"/>
            <a:ext cx="1493576" cy="1549903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55" name="그림 46" descr="C:/Users/user/AppData/Roaming/PolarisOffice/ETemp/16120_22141384/fImage3740184733504.png">
            <a:extLst>
              <a:ext uri="{FF2B5EF4-FFF2-40B4-BE49-F238E27FC236}">
                <a16:creationId xmlns:a16="http://schemas.microsoft.com/office/drawing/2014/main" id="{D9CFCC8E-C62F-4977-B5CD-DAA65FC7A83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9896" y="2152399"/>
            <a:ext cx="1492106" cy="154435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56" name="그림 5" descr="C:/Users/user/AppData/Roaming/PolarisOffice/ETemp/16120_22141384/fImage2727478804019.jpeg">
            <a:extLst>
              <a:ext uri="{FF2B5EF4-FFF2-40B4-BE49-F238E27FC236}">
                <a16:creationId xmlns:a16="http://schemas.microsoft.com/office/drawing/2014/main" id="{ECA5488A-4362-42B8-BDC8-0DCDF2A8036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84" y="4436523"/>
            <a:ext cx="1837055" cy="1956829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57" name="텍스트 상자 39">
            <a:extLst>
              <a:ext uri="{FF2B5EF4-FFF2-40B4-BE49-F238E27FC236}">
                <a16:creationId xmlns:a16="http://schemas.microsoft.com/office/drawing/2014/main" id="{28230465-0F17-4C55-AF00-6F06FF257655}"/>
              </a:ext>
            </a:extLst>
          </p:cNvPr>
          <p:cNvSpPr txBox="1">
            <a:spLocks/>
          </p:cNvSpPr>
          <p:nvPr/>
        </p:nvSpPr>
        <p:spPr>
          <a:xfrm>
            <a:off x="7147734" y="1619128"/>
            <a:ext cx="1238059" cy="56512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lang="ko-KR" sz="2200" dirty="0" err="1">
                <a:latin typeface="레시피코리아 Medium" charset="0"/>
                <a:ea typeface="레시피코리아 Medium" charset="0"/>
              </a:rPr>
              <a:t>이성복</a:t>
            </a:r>
            <a:endParaRPr lang="ko-KR" altLang="en-US" sz="2200" dirty="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40">
            <a:extLst>
              <a:ext uri="{FF2B5EF4-FFF2-40B4-BE49-F238E27FC236}">
                <a16:creationId xmlns:a16="http://schemas.microsoft.com/office/drawing/2014/main" id="{E7422F8F-1C0C-45BB-ADA7-666167C6A328}"/>
              </a:ext>
            </a:extLst>
          </p:cNvPr>
          <p:cNvSpPr txBox="1">
            <a:spLocks/>
          </p:cNvSpPr>
          <p:nvPr/>
        </p:nvSpPr>
        <p:spPr>
          <a:xfrm>
            <a:off x="9208284" y="1610336"/>
            <a:ext cx="1238059" cy="56512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lang="ko-KR" sz="2200" dirty="0">
                <a:latin typeface="레시피코리아 Medium" charset="0"/>
                <a:ea typeface="레시피코리아 Medium" charset="0"/>
              </a:rPr>
              <a:t>정성헌</a:t>
            </a:r>
            <a:endParaRPr lang="ko-KR" altLang="en-US" sz="2200" dirty="0">
              <a:latin typeface="맑은 고딕" charset="0"/>
              <a:ea typeface="맑은 고딕" charset="0"/>
            </a:endParaRPr>
          </a:p>
        </p:txBody>
      </p:sp>
      <p:sp>
        <p:nvSpPr>
          <p:cNvPr id="59" name="텍스트 상자 42">
            <a:extLst>
              <a:ext uri="{FF2B5EF4-FFF2-40B4-BE49-F238E27FC236}">
                <a16:creationId xmlns:a16="http://schemas.microsoft.com/office/drawing/2014/main" id="{88B3062B-A84F-4959-98BA-CBFC76F7A87F}"/>
              </a:ext>
            </a:extLst>
          </p:cNvPr>
          <p:cNvSpPr txBox="1">
            <a:spLocks/>
          </p:cNvSpPr>
          <p:nvPr/>
        </p:nvSpPr>
        <p:spPr>
          <a:xfrm>
            <a:off x="4990448" y="4309825"/>
            <a:ext cx="1265224" cy="56512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lang="ko-KR" sz="2200" dirty="0">
                <a:latin typeface="레시피코리아 Medium" charset="0"/>
                <a:ea typeface="레시피코리아 Medium" charset="0"/>
              </a:rPr>
              <a:t>이영민</a:t>
            </a:r>
            <a:endParaRPr lang="ko-KR" altLang="en-US" sz="2200" dirty="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43">
            <a:extLst>
              <a:ext uri="{FF2B5EF4-FFF2-40B4-BE49-F238E27FC236}">
                <a16:creationId xmlns:a16="http://schemas.microsoft.com/office/drawing/2014/main" id="{09734671-1F3C-41FA-A74E-941DB22DA5C0}"/>
              </a:ext>
            </a:extLst>
          </p:cNvPr>
          <p:cNvSpPr txBox="1">
            <a:spLocks/>
          </p:cNvSpPr>
          <p:nvPr/>
        </p:nvSpPr>
        <p:spPr>
          <a:xfrm>
            <a:off x="7180124" y="4305088"/>
            <a:ext cx="1265224" cy="56512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lang="ko-KR" sz="2200" dirty="0" err="1">
                <a:latin typeface="레시피코리아 Medium" charset="0"/>
                <a:ea typeface="레시피코리아 Medium" charset="0"/>
              </a:rPr>
              <a:t>송치봉</a:t>
            </a:r>
            <a:endParaRPr lang="ko-KR" altLang="en-US" sz="2200" dirty="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44">
            <a:extLst>
              <a:ext uri="{FF2B5EF4-FFF2-40B4-BE49-F238E27FC236}">
                <a16:creationId xmlns:a16="http://schemas.microsoft.com/office/drawing/2014/main" id="{5C236DA1-5D5A-44A8-AAB5-B0CBF2408417}"/>
              </a:ext>
            </a:extLst>
          </p:cNvPr>
          <p:cNvSpPr txBox="1">
            <a:spLocks/>
          </p:cNvSpPr>
          <p:nvPr/>
        </p:nvSpPr>
        <p:spPr>
          <a:xfrm>
            <a:off x="4990448" y="1643240"/>
            <a:ext cx="1265224" cy="56512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hangingPunct="1"/>
            <a:r>
              <a:rPr lang="ko-KR" sz="2200" dirty="0">
                <a:latin typeface="레시피코리아 Medium" charset="0"/>
                <a:ea typeface="레시피코리아 Medium" charset="0"/>
              </a:rPr>
              <a:t>임재욱</a:t>
            </a:r>
            <a:endParaRPr lang="ko-KR" altLang="en-US" sz="2200" dirty="0">
              <a:latin typeface="맑은 고딕" charset="0"/>
              <a:ea typeface="맑은 고딕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7AC2E9A-0C2C-4ECD-8AF7-C111B293F7F3}"/>
              </a:ext>
            </a:extLst>
          </p:cNvPr>
          <p:cNvSpPr/>
          <p:nvPr/>
        </p:nvSpPr>
        <p:spPr>
          <a:xfrm>
            <a:off x="3060700" y="124928"/>
            <a:ext cx="6096000" cy="695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소개</a:t>
            </a:r>
            <a:endParaRPr lang="en-US" altLang="ko-KR" sz="3000" b="1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9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9" name="표 170">
            <a:extLst>
              <a:ext uri="{FF2B5EF4-FFF2-40B4-BE49-F238E27FC236}">
                <a16:creationId xmlns:a16="http://schemas.microsoft.com/office/drawing/2014/main" id="{48E9D49C-A72E-4E92-B986-108D6A4C5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04736"/>
              </p:ext>
            </p:extLst>
          </p:nvPr>
        </p:nvGraphicFramePr>
        <p:xfrm>
          <a:off x="1022349" y="1499234"/>
          <a:ext cx="10172701" cy="4624704"/>
        </p:xfrm>
        <a:graphic>
          <a:graphicData uri="http://schemas.openxmlformats.org/drawingml/2006/table">
            <a:tbl>
              <a:tblPr firstRow="1" firstCol="1" bandRow="1">
                <a:tableStyleId>{00000000-0000-0000-0000-000000000000}</a:tableStyleId>
              </a:tblPr>
              <a:tblGrid>
                <a:gridCol w="95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6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617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4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No.</a:t>
                      </a:r>
                      <a:endParaRPr lang="ko-KR" altLang="en-US" sz="24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400" b="1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문서명</a:t>
                      </a:r>
                      <a:endParaRPr lang="ko-KR" altLang="en-US" sz="2400" b="1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400" b="1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관련업무</a:t>
                      </a:r>
                      <a:endParaRPr lang="ko-KR" altLang="en-US" sz="2400" b="1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4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1</a:t>
                      </a:r>
                      <a:endParaRPr lang="ko-KR" altLang="en-US" sz="24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회원</a:t>
                      </a:r>
                      <a:r>
                        <a:rPr sz="2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목록</a:t>
                      </a:r>
                      <a:endParaRPr lang="ko-KR" altLang="en-US" sz="2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회원 관리</a:t>
                      </a:r>
                      <a:endParaRPr lang="ko-KR" altLang="en-US" sz="2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4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2</a:t>
                      </a:r>
                      <a:endParaRPr lang="ko-KR" altLang="en-US" sz="24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</a:t>
                      </a:r>
                      <a:r>
                        <a:rPr sz="2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목록</a:t>
                      </a:r>
                      <a:endParaRPr lang="ko-KR" altLang="en-US" sz="2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 관리</a:t>
                      </a:r>
                      <a:endParaRPr lang="ko-KR" altLang="en-US" sz="2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4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3</a:t>
                      </a:r>
                      <a:endParaRPr lang="ko-KR" altLang="en-US" sz="24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회원</a:t>
                      </a:r>
                      <a:r>
                        <a:rPr sz="2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가입</a:t>
                      </a:r>
                      <a:r>
                        <a:rPr sz="2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양식</a:t>
                      </a:r>
                      <a:endParaRPr lang="ko-KR" altLang="en-US" sz="2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회원 정보 조회</a:t>
                      </a:r>
                      <a:endParaRPr lang="ko-KR" altLang="en-US" sz="2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4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4</a:t>
                      </a:r>
                      <a:endParaRPr lang="ko-KR" altLang="en-US" sz="24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</a:t>
                      </a:r>
                      <a:r>
                        <a:rPr sz="2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신청</a:t>
                      </a:r>
                      <a:r>
                        <a:rPr sz="2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양식</a:t>
                      </a:r>
                      <a:endParaRPr lang="ko-KR" altLang="en-US" sz="2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 정보 조회</a:t>
                      </a:r>
                      <a:endParaRPr lang="ko-KR" altLang="en-US" sz="2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4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5</a:t>
                      </a:r>
                      <a:endParaRPr lang="ko-KR" altLang="en-US" sz="24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결제</a:t>
                      </a:r>
                      <a:r>
                        <a:rPr sz="2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내역</a:t>
                      </a:r>
                      <a:endParaRPr lang="ko-KR" altLang="en-US" sz="2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결제</a:t>
                      </a:r>
                      <a:r>
                        <a:rPr sz="2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내역</a:t>
                      </a:r>
                      <a:r>
                        <a:rPr sz="2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조회</a:t>
                      </a:r>
                      <a:endParaRPr lang="ko-KR" altLang="en-US" sz="2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4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6</a:t>
                      </a:r>
                      <a:endParaRPr lang="ko-KR" altLang="en-US" sz="24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포인트 내역</a:t>
                      </a:r>
                      <a:endParaRPr lang="ko-KR" altLang="en-US" sz="2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포인트</a:t>
                      </a:r>
                      <a:r>
                        <a:rPr sz="2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내역</a:t>
                      </a:r>
                      <a:r>
                        <a:rPr sz="2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조회</a:t>
                      </a:r>
                      <a:endParaRPr lang="ko-KR" altLang="en-US" sz="2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617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4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7</a:t>
                      </a:r>
                      <a:endParaRPr lang="ko-KR" altLang="en-US" sz="24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리뷰 목록</a:t>
                      </a:r>
                      <a:endParaRPr lang="ko-KR" altLang="en-US" sz="2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리뷰</a:t>
                      </a:r>
                      <a:r>
                        <a:rPr sz="2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관리</a:t>
                      </a:r>
                      <a:endParaRPr lang="ko-KR" altLang="en-US" sz="2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768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4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8</a:t>
                      </a:r>
                      <a:endParaRPr lang="ko-KR" altLang="en-US" sz="24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유효성 검사 목록</a:t>
                      </a:r>
                      <a:endParaRPr lang="ko-KR" altLang="en-US" sz="2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2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회원</a:t>
                      </a:r>
                      <a:r>
                        <a:rPr sz="2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관리</a:t>
                      </a:r>
                      <a:r>
                        <a:rPr sz="2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2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</a:t>
                      </a:r>
                      <a:r>
                        <a:rPr sz="2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관리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10795" marR="10795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05E38BC-CFA8-4B8C-93F8-1D35D0575D21}"/>
              </a:ext>
            </a:extLst>
          </p:cNvPr>
          <p:cNvSpPr/>
          <p:nvPr/>
        </p:nvSpPr>
        <p:spPr>
          <a:xfrm>
            <a:off x="3060700" y="124928"/>
            <a:ext cx="6096000" cy="695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5.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업무문서리스트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63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9" name="표 161">
            <a:extLst>
              <a:ext uri="{FF2B5EF4-FFF2-40B4-BE49-F238E27FC236}">
                <a16:creationId xmlns:a16="http://schemas.microsoft.com/office/drawing/2014/main" id="{6AF22934-11CB-47A8-A197-5FA5F3188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5381"/>
              </p:ext>
            </p:extLst>
          </p:nvPr>
        </p:nvGraphicFramePr>
        <p:xfrm>
          <a:off x="1028701" y="1232096"/>
          <a:ext cx="10159998" cy="5142641"/>
        </p:xfrm>
        <a:graphic>
          <a:graphicData uri="http://schemas.openxmlformats.org/drawingml/2006/table">
            <a:tbl>
              <a:tblPr firstRow="1" firstCol="1" bandRow="1">
                <a:tableStyleId>{00000000-0000-0000-0000-000000000000}</a:tableStyleId>
              </a:tblPr>
              <a:tblGrid>
                <a:gridCol w="1394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2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6114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b="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엔티티 명</a:t>
                      </a:r>
                      <a:endParaRPr lang="ko-KR" altLang="en-US" sz="1500" b="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b="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엔티티 설명</a:t>
                      </a:r>
                      <a:endParaRPr lang="ko-KR" altLang="en-US" sz="1500" b="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b="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관련속성</a:t>
                      </a:r>
                      <a:endParaRPr lang="ko-KR" altLang="en-US" sz="1500" b="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b="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유사어</a:t>
                      </a:r>
                      <a:endParaRPr lang="ko-KR" altLang="en-US" sz="1500" b="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b="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비고</a:t>
                      </a:r>
                      <a:endParaRPr lang="ko-KR" altLang="en-US" sz="1500" b="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계정</a:t>
                      </a:r>
                      <a:endParaRPr lang="ko-KR" altLang="en-US" sz="15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가입한 회원 계정 정보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아이디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비밀번호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이름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이메일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주소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생년월일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전화번호,탈퇴여부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권한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소셜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가입날짜</a:t>
                      </a:r>
                      <a:endParaRPr lang="ko-KR" altLang="en-US" sz="1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일반회원</a:t>
                      </a:r>
                      <a:endParaRPr lang="ko-KR" altLang="en-US" sz="15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일반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회원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정보</a:t>
                      </a:r>
                      <a:endParaRPr lang="ko-KR" altLang="en-US" sz="1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아이디, 등급, 포인트, 경고회수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유저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</a:t>
                      </a:r>
                      <a:endParaRPr lang="ko-KR" altLang="en-US" sz="15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 정보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매장번호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매장이름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매장소개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오픈시간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마감시간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매장주소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카테고리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예약가능여부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아이디</a:t>
                      </a:r>
                      <a:endParaRPr lang="ko-KR" altLang="en-US" sz="1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가게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테이블</a:t>
                      </a:r>
                      <a:endParaRPr lang="ko-KR" altLang="en-US" sz="1500" kern="10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테이블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정보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매장번호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좌석번호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좌석수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endParaRPr lang="ko-KR" altLang="en-US" sz="1000" kern="10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매장의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좌석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번호에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따른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좌석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수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구분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메뉴</a:t>
                      </a:r>
                      <a:endParaRPr lang="ko-KR" altLang="en-US" sz="15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메뉴 정보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메뉴번호, 메뉴이름, 메뉴설명, 판매중, 인기메뉴여부, 메뉴가격, 소요시간, 이미지경로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주문</a:t>
                      </a:r>
                      <a:endParaRPr lang="ko-KR" altLang="en-US" sz="15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주문 정보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주문번호, 메뉴수량, 일시, 예약확인, 요청사항, 메뉴번호, 아이디, 매장번호, 테이블번호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주문번호에 따른 고객, 매장, 메뉴 구분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결제</a:t>
                      </a:r>
                      <a:endParaRPr lang="ko-KR" altLang="en-US" sz="15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결제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정보</a:t>
                      </a:r>
                      <a:endParaRPr lang="ko-KR" altLang="en-US" sz="1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주문번호, 사용포인트, 결제일자, 결제방식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예약</a:t>
                      </a:r>
                      <a:endParaRPr lang="ko-KR" altLang="en-US" sz="1500" kern="10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예약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정보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아이디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주문번호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인원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예약시간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노쇼여부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취소여부</a:t>
                      </a:r>
                      <a:r>
                        <a:rPr sz="100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예약일시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endParaRPr lang="ko-KR" altLang="en-US" sz="1000" kern="100">
                        <a:solidFill>
                          <a:srgbClr val="FF0066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/>
                      <a:endParaRPr lang="ko-KR" altLang="en-US" sz="1000" kern="100">
                        <a:solidFill>
                          <a:srgbClr val="FF0066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  <a:p>
                      <a:pPr marL="0" indent="0" algn="just" defTabSz="508000" latinLnBrk="1"/>
                      <a:endParaRPr lang="ko-KR" altLang="en-US" sz="1000" kern="100">
                        <a:solidFill>
                          <a:srgbClr val="FF0066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쿠폰</a:t>
                      </a:r>
                      <a:endParaRPr lang="ko-KR" altLang="en-US" sz="15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쿠폰 정보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쿠폰번호, 쿠폰이름, 아이디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리뷰</a:t>
                      </a:r>
                      <a:endParaRPr lang="ko-KR" altLang="en-US" sz="15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리뷰 정보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리뷰번호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매장번호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리뷰내용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등록일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부모글번호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평점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이미지경로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아이디</a:t>
                      </a:r>
                      <a:endParaRPr lang="ko-KR" altLang="en-US" sz="1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매장번호, 아이디 매칭시켜서 표현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7146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매출</a:t>
                      </a:r>
                      <a:endParaRPr lang="ko-KR" altLang="en-US" sz="15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매출 정보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년월 , 매장 번호 , 금액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14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메시지</a:t>
                      </a:r>
                      <a:endParaRPr lang="ko-KR" altLang="en-US" sz="15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실시간 메시지 정보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defTabSz="508000" latinLnBrk="1"/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번호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시간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내용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아이디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,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매장번호</a:t>
                      </a:r>
                      <a:endParaRPr lang="ko-KR" altLang="en-US" sz="1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해당 아이디가 매장 번호에 속하여 매장 채팅에 접속시 같은 매장 번호 내용 표현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462"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5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챗봇</a:t>
                      </a:r>
                      <a:endParaRPr lang="ko-KR" altLang="en-US" sz="15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정해둔 답변을 하는 챗봇 기록 정보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/>
                      <a:r>
                        <a:rPr sz="1000" kern="10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챗봇번호, 질문, 답변, 매장번호</a:t>
                      </a:r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508000" latinLnBrk="1"/>
                      <a:endParaRPr lang="ko-KR" altLang="en-US" sz="1000" kern="10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508000" latinLnBrk="1"/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회원이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매장의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챗봇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이용시</a:t>
                      </a:r>
                      <a:r>
                        <a:rPr sz="1000" kern="10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000" kern="10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확인가능</a:t>
                      </a:r>
                      <a:endParaRPr lang="ko-KR" altLang="en-US" sz="1000" kern="10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CE0BB2C-250A-46D7-A45E-78385319834D}"/>
              </a:ext>
            </a:extLst>
          </p:cNvPr>
          <p:cNvSpPr/>
          <p:nvPr/>
        </p:nvSpPr>
        <p:spPr>
          <a:xfrm>
            <a:off x="3060700" y="124928"/>
            <a:ext cx="6096000" cy="695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6.</a:t>
            </a:r>
            <a:r>
              <a:rPr lang="ko-KR" altLang="en-US" sz="3000" kern="0" dirty="0" err="1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엔티티정의서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02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00C77E-199B-4FA6-8A7F-657D8FF0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257150"/>
            <a:ext cx="10972800" cy="51088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E7F07E-735D-426C-9F13-2CDF0CF2B17E}"/>
              </a:ext>
            </a:extLst>
          </p:cNvPr>
          <p:cNvSpPr/>
          <p:nvPr/>
        </p:nvSpPr>
        <p:spPr>
          <a:xfrm>
            <a:off x="3060700" y="124928"/>
            <a:ext cx="6096000" cy="695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7.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논리적</a:t>
            </a: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/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물리적 데이터 모델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78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89289B-E69F-4DE7-867B-D71A2B58A6D2}"/>
              </a:ext>
            </a:extLst>
          </p:cNvPr>
          <p:cNvSpPr/>
          <p:nvPr/>
        </p:nvSpPr>
        <p:spPr>
          <a:xfrm>
            <a:off x="930623" y="1280720"/>
            <a:ext cx="1044188" cy="323589"/>
          </a:xfrm>
          <a:prstGeom prst="rect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개발환경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2178A3-8816-46F6-9E32-721898DA9E2F}"/>
              </a:ext>
            </a:extLst>
          </p:cNvPr>
          <p:cNvSpPr/>
          <p:nvPr/>
        </p:nvSpPr>
        <p:spPr>
          <a:xfrm>
            <a:off x="945831" y="3028950"/>
            <a:ext cx="1271837" cy="279175"/>
          </a:xfrm>
          <a:prstGeom prst="rect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</a:rPr>
              <a:t>프론트엔드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602D62ED-077D-40B0-8675-FB7CE4123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09" y="1605129"/>
            <a:ext cx="1337735" cy="100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1622E4A-05FA-45EA-BE46-56C05D21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45" y="1577998"/>
            <a:ext cx="1003301" cy="100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>
            <a:extLst>
              <a:ext uri="{FF2B5EF4-FFF2-40B4-BE49-F238E27FC236}">
                <a16:creationId xmlns:a16="http://schemas.microsoft.com/office/drawing/2014/main" id="{39F11253-C550-4466-99C1-62DC71C29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7"/>
          <a:stretch/>
        </p:blipFill>
        <p:spPr bwMode="auto">
          <a:xfrm>
            <a:off x="1343346" y="3457848"/>
            <a:ext cx="779461" cy="57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8">
            <a:extLst>
              <a:ext uri="{FF2B5EF4-FFF2-40B4-BE49-F238E27FC236}">
                <a16:creationId xmlns:a16="http://schemas.microsoft.com/office/drawing/2014/main" id="{D6705211-4EF8-4B96-8493-75CCD14C8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9" t="18486" r="-1"/>
          <a:stretch/>
        </p:blipFill>
        <p:spPr bwMode="auto">
          <a:xfrm>
            <a:off x="2790027" y="3383745"/>
            <a:ext cx="541345" cy="6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>
            <a:extLst>
              <a:ext uri="{FF2B5EF4-FFF2-40B4-BE49-F238E27FC236}">
                <a16:creationId xmlns:a16="http://schemas.microsoft.com/office/drawing/2014/main" id="{91802100-699D-4A27-87A7-9D238A744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1"/>
          <a:stretch/>
        </p:blipFill>
        <p:spPr bwMode="auto">
          <a:xfrm>
            <a:off x="3999406" y="3377612"/>
            <a:ext cx="854578" cy="66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2">
            <a:extLst>
              <a:ext uri="{FF2B5EF4-FFF2-40B4-BE49-F238E27FC236}">
                <a16:creationId xmlns:a16="http://schemas.microsoft.com/office/drawing/2014/main" id="{A31C239C-41B0-40D9-9A47-9C00319BC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95"/>
          <a:stretch/>
        </p:blipFill>
        <p:spPr bwMode="auto">
          <a:xfrm>
            <a:off x="1133006" y="4827663"/>
            <a:ext cx="1188621" cy="7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4">
            <a:extLst>
              <a:ext uri="{FF2B5EF4-FFF2-40B4-BE49-F238E27FC236}">
                <a16:creationId xmlns:a16="http://schemas.microsoft.com/office/drawing/2014/main" id="{6CA59ACB-882D-4F20-8DEA-B40B54B73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35" y="4761002"/>
            <a:ext cx="1409678" cy="92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2DB662-D2B6-46E5-982D-3FA8FC43524F}"/>
              </a:ext>
            </a:extLst>
          </p:cNvPr>
          <p:cNvCxnSpPr>
            <a:cxnSpLocks/>
          </p:cNvCxnSpPr>
          <p:nvPr/>
        </p:nvCxnSpPr>
        <p:spPr>
          <a:xfrm>
            <a:off x="930623" y="1604309"/>
            <a:ext cx="0" cy="444406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35A3220-DEE1-428E-B1F8-9129157F629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74811" y="1442515"/>
            <a:ext cx="928656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07D8F7-19DD-46CF-B8B0-1CF17A413BA1}"/>
              </a:ext>
            </a:extLst>
          </p:cNvPr>
          <p:cNvCxnSpPr>
            <a:cxnSpLocks/>
          </p:cNvCxnSpPr>
          <p:nvPr/>
        </p:nvCxnSpPr>
        <p:spPr>
          <a:xfrm flipV="1">
            <a:off x="11261377" y="1442515"/>
            <a:ext cx="0" cy="46058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E4A2135-FB50-4FD3-A1FE-D69C210D899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217668" y="3168538"/>
            <a:ext cx="904370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EF5B234-F9D0-4FD7-A645-F9D67D0AC57C}"/>
              </a:ext>
            </a:extLst>
          </p:cNvPr>
          <p:cNvCxnSpPr/>
          <p:nvPr/>
        </p:nvCxnSpPr>
        <p:spPr>
          <a:xfrm>
            <a:off x="945832" y="4683874"/>
            <a:ext cx="103155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2333291-CD2A-4BD3-8189-B58ED7798EF7}"/>
              </a:ext>
            </a:extLst>
          </p:cNvPr>
          <p:cNvCxnSpPr/>
          <p:nvPr/>
        </p:nvCxnSpPr>
        <p:spPr>
          <a:xfrm>
            <a:off x="930623" y="6048375"/>
            <a:ext cx="1033075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EA8D32-AAEB-4A63-9FC5-687D4D1F9D92}"/>
              </a:ext>
            </a:extLst>
          </p:cNvPr>
          <p:cNvSpPr txBox="1"/>
          <p:nvPr/>
        </p:nvSpPr>
        <p:spPr>
          <a:xfrm>
            <a:off x="1365094" y="2581299"/>
            <a:ext cx="1438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AWS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A64E8D-D896-47D2-A25B-6E51CADFF7B7}"/>
              </a:ext>
            </a:extLst>
          </p:cNvPr>
          <p:cNvSpPr txBox="1"/>
          <p:nvPr/>
        </p:nvSpPr>
        <p:spPr>
          <a:xfrm>
            <a:off x="2712186" y="2583239"/>
            <a:ext cx="1438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Github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8107F3-76BC-42E7-9188-C803F32D83AD}"/>
              </a:ext>
            </a:extLst>
          </p:cNvPr>
          <p:cNvSpPr/>
          <p:nvPr/>
        </p:nvSpPr>
        <p:spPr>
          <a:xfrm>
            <a:off x="933228" y="4552728"/>
            <a:ext cx="1271837" cy="279175"/>
          </a:xfrm>
          <a:prstGeom prst="rect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</a:rPr>
              <a:t>백엔드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F6B624-BC9D-4CEC-86D8-2F01165BE010}"/>
              </a:ext>
            </a:extLst>
          </p:cNvPr>
          <p:cNvSpPr txBox="1"/>
          <p:nvPr/>
        </p:nvSpPr>
        <p:spPr>
          <a:xfrm>
            <a:off x="1317469" y="4163785"/>
            <a:ext cx="9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HTML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124734-132F-4ECB-828C-E8D09F81A795}"/>
              </a:ext>
            </a:extLst>
          </p:cNvPr>
          <p:cNvSpPr txBox="1"/>
          <p:nvPr/>
        </p:nvSpPr>
        <p:spPr>
          <a:xfrm>
            <a:off x="2749895" y="4163785"/>
            <a:ext cx="9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CSS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EDF771-415F-44D3-80B6-6159A1EA6B31}"/>
              </a:ext>
            </a:extLst>
          </p:cNvPr>
          <p:cNvSpPr txBox="1"/>
          <p:nvPr/>
        </p:nvSpPr>
        <p:spPr>
          <a:xfrm>
            <a:off x="4220172" y="4163785"/>
            <a:ext cx="9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JS</a:t>
            </a:r>
            <a:endParaRPr lang="ko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D4E3F3-BF6A-4CAF-90A9-9725339542FB}"/>
              </a:ext>
            </a:extLst>
          </p:cNvPr>
          <p:cNvSpPr txBox="1"/>
          <p:nvPr/>
        </p:nvSpPr>
        <p:spPr>
          <a:xfrm>
            <a:off x="1371305" y="5676396"/>
            <a:ext cx="9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JAVA</a:t>
            </a:r>
            <a:endParaRPr lang="ko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ECDE95-4ED1-4723-AC63-ABDB5E89FF91}"/>
              </a:ext>
            </a:extLst>
          </p:cNvPr>
          <p:cNvSpPr txBox="1"/>
          <p:nvPr/>
        </p:nvSpPr>
        <p:spPr>
          <a:xfrm>
            <a:off x="2425819" y="5647821"/>
            <a:ext cx="156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spring</a:t>
            </a:r>
            <a:endParaRPr lang="ko-KR" altLang="en-US" sz="20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D7EBB10-FA46-481A-ACE7-7B4BB15FF1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718" y="4774650"/>
            <a:ext cx="928527" cy="9285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993FEAA-DE03-48F6-BE8D-0D71EDC0D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02" y="3199041"/>
            <a:ext cx="14382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2CAF094-8DE6-4337-95F1-13D3689B893B}"/>
              </a:ext>
            </a:extLst>
          </p:cNvPr>
          <p:cNvSpPr txBox="1"/>
          <p:nvPr/>
        </p:nvSpPr>
        <p:spPr>
          <a:xfrm>
            <a:off x="5456992" y="4157755"/>
            <a:ext cx="900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React</a:t>
            </a:r>
            <a:endParaRPr lang="ko-KR" alt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310E37-04AE-4393-AA1D-5A445BE9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89" y="3280212"/>
            <a:ext cx="802208" cy="87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183C541-319D-4B00-B44C-68E424FAE5C0}"/>
              </a:ext>
            </a:extLst>
          </p:cNvPr>
          <p:cNvSpPr txBox="1"/>
          <p:nvPr/>
        </p:nvSpPr>
        <p:spPr>
          <a:xfrm>
            <a:off x="6905034" y="4129180"/>
            <a:ext cx="105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jQuery</a:t>
            </a:r>
            <a:endParaRPr lang="ko-KR" altLang="en-US" sz="2000" dirty="0"/>
          </a:p>
        </p:txBody>
      </p:sp>
      <p:pic>
        <p:nvPicPr>
          <p:cNvPr id="1030" name="Picture 6" descr="bootstrap 이미지 검색결과">
            <a:extLst>
              <a:ext uri="{FF2B5EF4-FFF2-40B4-BE49-F238E27FC236}">
                <a16:creationId xmlns:a16="http://schemas.microsoft.com/office/drawing/2014/main" id="{0E601153-1967-483E-B093-F4950738A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009" y="3304809"/>
            <a:ext cx="812739" cy="81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02E732A-0365-4BE1-9814-394144465AAC}"/>
              </a:ext>
            </a:extLst>
          </p:cNvPr>
          <p:cNvSpPr txBox="1"/>
          <p:nvPr/>
        </p:nvSpPr>
        <p:spPr>
          <a:xfrm>
            <a:off x="8161297" y="4121740"/>
            <a:ext cx="1345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Bootstrap</a:t>
            </a:r>
            <a:endParaRPr lang="ko-KR" altLang="en-US" sz="20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BCDD0D9-4AA8-4686-88B9-BAC1EA755C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67" y="4997460"/>
            <a:ext cx="1507450" cy="62198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693F976-C10C-4A71-B7C8-090582501996}"/>
              </a:ext>
            </a:extLst>
          </p:cNvPr>
          <p:cNvSpPr txBox="1"/>
          <p:nvPr/>
        </p:nvSpPr>
        <p:spPr>
          <a:xfrm>
            <a:off x="3682000" y="5647999"/>
            <a:ext cx="156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android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282683-0D20-4533-91FE-EC913C97E696}"/>
              </a:ext>
            </a:extLst>
          </p:cNvPr>
          <p:cNvSpPr txBox="1"/>
          <p:nvPr/>
        </p:nvSpPr>
        <p:spPr>
          <a:xfrm>
            <a:off x="5236575" y="5628529"/>
            <a:ext cx="156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oracle</a:t>
            </a:r>
            <a:endParaRPr lang="ko-KR" altLang="en-US" sz="2000" dirty="0"/>
          </a:p>
        </p:txBody>
      </p:sp>
      <p:pic>
        <p:nvPicPr>
          <p:cNvPr id="1032" name="Picture 8" descr="oracle 이미지 검색결과">
            <a:extLst>
              <a:ext uri="{FF2B5EF4-FFF2-40B4-BE49-F238E27FC236}">
                <a16:creationId xmlns:a16="http://schemas.microsoft.com/office/drawing/2014/main" id="{DBED6EE7-E1CE-430F-8372-71A4EB5A2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504" y="4907879"/>
            <a:ext cx="1041358" cy="68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C168E49-4B32-40B1-A78B-0CB8521ACAC9}"/>
              </a:ext>
            </a:extLst>
          </p:cNvPr>
          <p:cNvSpPr txBox="1"/>
          <p:nvPr/>
        </p:nvSpPr>
        <p:spPr>
          <a:xfrm>
            <a:off x="6516694" y="5618727"/>
            <a:ext cx="156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postman</a:t>
            </a:r>
            <a:endParaRPr lang="ko-KR" altLang="en-US" sz="2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7A0BA61-37D9-424B-BA8E-A6CFAE0D1EE3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8.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8-1)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개발환경 및 개발도구</a:t>
            </a:r>
          </a:p>
        </p:txBody>
      </p:sp>
    </p:spTree>
    <p:extLst>
      <p:ext uri="{BB962C8B-B14F-4D97-AF65-F5344CB8AC3E}">
        <p14:creationId xmlns:p14="http://schemas.microsoft.com/office/powerpoint/2010/main" val="420828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FCE030-9402-4196-8BC1-611584A21255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8.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8-2)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개발조직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C20103-D8BA-4227-8BE2-D42AF50D1670}"/>
              </a:ext>
            </a:extLst>
          </p:cNvPr>
          <p:cNvSpPr/>
          <p:nvPr/>
        </p:nvSpPr>
        <p:spPr>
          <a:xfrm>
            <a:off x="677406" y="6074529"/>
            <a:ext cx="2380781" cy="334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※</a:t>
            </a:r>
            <a:r>
              <a:rPr lang="ko-KR" altLang="en-US" sz="1050" dirty="0">
                <a:solidFill>
                  <a:prstClr val="white"/>
                </a:solidFill>
              </a:rPr>
              <a:t>성인 남녀 </a:t>
            </a:r>
            <a:r>
              <a:rPr lang="en-US" altLang="ko-KR" sz="1050" dirty="0">
                <a:solidFill>
                  <a:prstClr val="white"/>
                </a:solidFill>
              </a:rPr>
              <a:t>1,000</a:t>
            </a:r>
            <a:r>
              <a:rPr lang="ko-KR" altLang="en-US" sz="1050" dirty="0">
                <a:solidFill>
                  <a:prstClr val="white"/>
                </a:solidFill>
              </a:rPr>
              <a:t>명 대상 </a:t>
            </a:r>
            <a:r>
              <a:rPr lang="en-US" altLang="ko-KR" sz="1050" dirty="0">
                <a:solidFill>
                  <a:prstClr val="white"/>
                </a:solidFill>
              </a:rPr>
              <a:t>(2019. 12)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EC2E64-2C99-4D36-ACF4-C90260E84623}"/>
              </a:ext>
            </a:extLst>
          </p:cNvPr>
          <p:cNvSpPr/>
          <p:nvPr/>
        </p:nvSpPr>
        <p:spPr>
          <a:xfrm>
            <a:off x="4301468" y="1398495"/>
            <a:ext cx="3614461" cy="368097"/>
          </a:xfrm>
          <a:prstGeom prst="rect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주문의 민족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graphicFrame>
        <p:nvGraphicFramePr>
          <p:cNvPr id="12" name="표 238">
            <a:extLst>
              <a:ext uri="{FF2B5EF4-FFF2-40B4-BE49-F238E27FC236}">
                <a16:creationId xmlns:a16="http://schemas.microsoft.com/office/drawing/2014/main" id="{DDFE03D9-5ECC-477A-BE50-286170805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87374"/>
              </p:ext>
            </p:extLst>
          </p:nvPr>
        </p:nvGraphicFramePr>
        <p:xfrm>
          <a:off x="6529835" y="4042895"/>
          <a:ext cx="5134622" cy="2132414"/>
        </p:xfrm>
        <a:graphic>
          <a:graphicData uri="http://schemas.openxmlformats.org/drawingml/2006/table">
            <a:tbl>
              <a:tblPr firstRow="1" firstCol="1" bandRow="1">
                <a:tableStyleId>{00000000-0000-0000-0000-000000000000}</a:tableStyleId>
              </a:tblPr>
              <a:tblGrid>
                <a:gridCol w="39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154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DB </a:t>
                      </a:r>
                      <a:r>
                        <a:rPr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쿼리</a:t>
                      </a:r>
                      <a:r>
                        <a:rPr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작성</a:t>
                      </a:r>
                      <a:r>
                        <a:rPr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및 </a:t>
                      </a:r>
                      <a:r>
                        <a:rPr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DB관리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이홍주</a:t>
                      </a:r>
                      <a:r>
                        <a:rPr lang="en-US" alt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이성복</a:t>
                      </a:r>
                      <a:r>
                        <a:rPr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임재욱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88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AWS</a:t>
                      </a:r>
                      <a:r>
                        <a:rPr lang="en-US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서버 관리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이홍주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88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en-US" alt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en-US" altLang="ko-KR"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Github</a:t>
                      </a:r>
                      <a:r>
                        <a:rPr lang="en-US" alt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환경 구축 및 관리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이성복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328720"/>
                  </a:ext>
                </a:extLst>
              </a:tr>
              <a:tr h="303488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en-US" alt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API</a:t>
                      </a:r>
                      <a:r>
                        <a:rPr lang="en-US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구현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이홍주</a:t>
                      </a:r>
                      <a:r>
                        <a:rPr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500" kern="0" dirty="0" err="1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+mn-cs"/>
                        </a:rPr>
                        <a:t>이성복</a:t>
                      </a:r>
                      <a:r>
                        <a:rPr lang="en-US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임재욱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54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en-US" alt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RestAPI</a:t>
                      </a:r>
                      <a:r>
                        <a:rPr lang="en-US" alt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이영민</a:t>
                      </a:r>
                      <a:r>
                        <a:rPr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sz="1500" kern="0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이성복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88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en-US" alt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사업자 기능 개발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이홍주</a:t>
                      </a:r>
                      <a:r>
                        <a:rPr kumimoji="0" lang="en-US" altLang="ko-KR" sz="1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이성복</a:t>
                      </a:r>
                      <a:r>
                        <a:rPr kumimoji="0" lang="en-US" altLang="ko-KR" sz="1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5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임재욱</a:t>
                      </a:r>
                      <a:endParaRPr kumimoji="0" lang="ko-KR" altLang="en-US" sz="1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54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en-US" alt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고객 기능 개발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이홍주</a:t>
                      </a:r>
                      <a:r>
                        <a:rPr kumimoji="0" lang="en-US" altLang="ko-KR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5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이성복</a:t>
                      </a:r>
                      <a:r>
                        <a:rPr kumimoji="0" lang="en-US" altLang="ko-KR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5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임재욱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3ECBB7-E6B4-4DA8-93EA-0F309E78AF6A}"/>
              </a:ext>
            </a:extLst>
          </p:cNvPr>
          <p:cNvSpPr/>
          <p:nvPr/>
        </p:nvSpPr>
        <p:spPr>
          <a:xfrm>
            <a:off x="2383992" y="3767464"/>
            <a:ext cx="1348389" cy="3524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프론트엔드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E20576-897E-4579-B3BC-B7FD57F5438D}"/>
              </a:ext>
            </a:extLst>
          </p:cNvPr>
          <p:cNvSpPr/>
          <p:nvPr/>
        </p:nvSpPr>
        <p:spPr>
          <a:xfrm>
            <a:off x="8588709" y="3590925"/>
            <a:ext cx="1348389" cy="3524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백엔드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37A506-1946-4BB0-A2EF-B8A5B5BC4FF5}"/>
              </a:ext>
            </a:extLst>
          </p:cNvPr>
          <p:cNvCxnSpPr>
            <a:cxnSpLocks/>
          </p:cNvCxnSpPr>
          <p:nvPr/>
        </p:nvCxnSpPr>
        <p:spPr>
          <a:xfrm>
            <a:off x="6096000" y="1766592"/>
            <a:ext cx="0" cy="470261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2BA5146-F839-4FD4-9307-47E0699FF561}"/>
              </a:ext>
            </a:extLst>
          </p:cNvPr>
          <p:cNvCxnSpPr/>
          <p:nvPr/>
        </p:nvCxnSpPr>
        <p:spPr>
          <a:xfrm flipH="1">
            <a:off x="3101497" y="2024422"/>
            <a:ext cx="3050512" cy="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261282C-565B-447A-A4A7-7BA5D81A6A94}"/>
              </a:ext>
            </a:extLst>
          </p:cNvPr>
          <p:cNvCxnSpPr>
            <a:cxnSpLocks/>
          </p:cNvCxnSpPr>
          <p:nvPr/>
        </p:nvCxnSpPr>
        <p:spPr>
          <a:xfrm flipV="1">
            <a:off x="6129785" y="2007914"/>
            <a:ext cx="3166903" cy="16709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DA4C9B-6FED-41EC-9134-152B53F2D802}"/>
              </a:ext>
            </a:extLst>
          </p:cNvPr>
          <p:cNvCxnSpPr>
            <a:cxnSpLocks/>
          </p:cNvCxnSpPr>
          <p:nvPr/>
        </p:nvCxnSpPr>
        <p:spPr>
          <a:xfrm>
            <a:off x="9262904" y="1995227"/>
            <a:ext cx="0" cy="1595698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5F04644-F665-4D34-84B5-4DA8984A0687}"/>
              </a:ext>
            </a:extLst>
          </p:cNvPr>
          <p:cNvCxnSpPr>
            <a:cxnSpLocks/>
          </p:cNvCxnSpPr>
          <p:nvPr/>
        </p:nvCxnSpPr>
        <p:spPr>
          <a:xfrm>
            <a:off x="3067050" y="1995227"/>
            <a:ext cx="0" cy="1786198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53B77F-DE44-4D29-8659-6482397A8B7B}"/>
              </a:ext>
            </a:extLst>
          </p:cNvPr>
          <p:cNvSpPr/>
          <p:nvPr/>
        </p:nvSpPr>
        <p:spPr>
          <a:xfrm>
            <a:off x="5421805" y="2220717"/>
            <a:ext cx="1348389" cy="35240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안드로이드</a:t>
            </a:r>
          </a:p>
        </p:txBody>
      </p:sp>
      <p:graphicFrame>
        <p:nvGraphicFramePr>
          <p:cNvPr id="25" name="표 238">
            <a:extLst>
              <a:ext uri="{FF2B5EF4-FFF2-40B4-BE49-F238E27FC236}">
                <a16:creationId xmlns:a16="http://schemas.microsoft.com/office/drawing/2014/main" id="{D82BD98F-E550-4B64-A3C7-105C3C583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02583"/>
              </p:ext>
            </p:extLst>
          </p:nvPr>
        </p:nvGraphicFramePr>
        <p:xfrm>
          <a:off x="583346" y="4255090"/>
          <a:ext cx="4474428" cy="1522772"/>
        </p:xfrm>
        <a:graphic>
          <a:graphicData uri="http://schemas.openxmlformats.org/drawingml/2006/table">
            <a:tbl>
              <a:tblPr firstRow="1" firstCol="1" bandRow="1">
                <a:tableStyleId>{00000000-0000-0000-0000-000000000000}</a:tableStyleId>
              </a:tblPr>
              <a:tblGrid>
                <a:gridCol w="34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154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와이어프레임 제작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정성헌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lt"/>
                        <a:ea typeface="배달의민족 주아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88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 err="1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플로차트</a:t>
                      </a:r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 제작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sz="1500" kern="0" dirty="0" err="1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송치봉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lt"/>
                        <a:ea typeface="배달의민족 주아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88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 err="1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메인화면</a:t>
                      </a:r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 디자인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500" kern="0" dirty="0" err="1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정성헌</a:t>
                      </a:r>
                      <a:r>
                        <a:rPr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, </a:t>
                      </a:r>
                      <a:r>
                        <a:rPr sz="1500" kern="0" dirty="0" err="1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송치봉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lt"/>
                        <a:ea typeface="배달의민족 주아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54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사업자 화면 디자인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sz="1500" kern="0" dirty="0" err="1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정성헌</a:t>
                      </a:r>
                      <a:r>
                        <a:rPr lang="ko-KR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, </a:t>
                      </a:r>
                      <a:r>
                        <a:rPr lang="ko-KR" sz="1500" kern="0" dirty="0" err="1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송치봉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lt"/>
                        <a:ea typeface="배달의민족 주아" charset="0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88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고객 화면 디자인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n-lt"/>
                          <a:ea typeface="배달의민족 주아" charset="0"/>
                          <a:cs typeface="+mn-cs"/>
                        </a:rPr>
                        <a:t>정성헌</a:t>
                      </a:r>
                      <a:r>
                        <a:rPr lang="en-US" altLang="ko-KR" sz="1500" kern="0" dirty="0">
                          <a:solidFill>
                            <a:srgbClr val="000000"/>
                          </a:solidFill>
                          <a:latin typeface="+mn-lt"/>
                          <a:ea typeface="배달의민족 주아" charset="0"/>
                          <a:cs typeface="+mn-cs"/>
                        </a:rPr>
                        <a:t>, </a:t>
                      </a:r>
                      <a:r>
                        <a:rPr lang="ko-KR" altLang="en-US" sz="1500" kern="0" dirty="0" err="1">
                          <a:solidFill>
                            <a:srgbClr val="000000"/>
                          </a:solidFill>
                          <a:latin typeface="+mn-lt"/>
                          <a:ea typeface="배달의민족 주아" charset="0"/>
                          <a:cs typeface="+mn-cs"/>
                        </a:rPr>
                        <a:t>송치봉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n-lt"/>
                        <a:ea typeface="배달의민족 주아" charset="0"/>
                        <a:cs typeface="+mn-cs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표 238">
            <a:extLst>
              <a:ext uri="{FF2B5EF4-FFF2-40B4-BE49-F238E27FC236}">
                <a16:creationId xmlns:a16="http://schemas.microsoft.com/office/drawing/2014/main" id="{78E3A71E-933E-42F2-AB75-FDA21FF86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56929"/>
              </p:ext>
            </p:extLst>
          </p:nvPr>
        </p:nvGraphicFramePr>
        <p:xfrm>
          <a:off x="3858785" y="2653961"/>
          <a:ext cx="4474428" cy="1219284"/>
        </p:xfrm>
        <a:graphic>
          <a:graphicData uri="http://schemas.openxmlformats.org/drawingml/2006/table">
            <a:tbl>
              <a:tblPr firstRow="1" firstCol="1" bandRow="1">
                <a:tableStyleId>{00000000-0000-0000-0000-000000000000}</a:tableStyleId>
              </a:tblPr>
              <a:tblGrid>
                <a:gridCol w="346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154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레이아웃 기초 디자인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이영민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88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 err="1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메인화면</a:t>
                      </a:r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 개발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이영민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88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사업자</a:t>
                      </a:r>
                      <a:r>
                        <a:rPr lang="en-US" altLang="ko-KR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/</a:t>
                      </a:r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고객 화면 개발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이영민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54">
                <a:tc>
                  <a:txBody>
                    <a:bodyPr/>
                    <a:lstStyle/>
                    <a:p>
                      <a:pPr marL="0" indent="0" algn="ctr" defTabSz="508000" hangingPunct="1"/>
                      <a:r>
                        <a:rPr lang="ko-KR" sz="1500" kern="0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ko-KR" altLang="en-US" sz="1500" kern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단위</a:t>
                      </a:r>
                      <a:r>
                        <a:rPr lang="en-US" altLang="ko-KR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/</a:t>
                      </a:r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통합 테스트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hangingPunct="1"/>
                      <a:r>
                        <a:rPr lang="ko-KR" altLang="en-US" sz="1500" kern="0" dirty="0" err="1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이홍주</a:t>
                      </a:r>
                      <a:r>
                        <a:rPr lang="en-US" altLang="ko-KR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, </a:t>
                      </a:r>
                      <a:r>
                        <a:rPr lang="ko-KR" altLang="en-US" sz="1500" kern="0" dirty="0">
                          <a:solidFill>
                            <a:srgbClr val="000000"/>
                          </a:solidFill>
                          <a:latin typeface="+mj-lt"/>
                          <a:ea typeface="배달의민족 주아" charset="0"/>
                        </a:rPr>
                        <a:t>이영민</a:t>
                      </a:r>
                    </a:p>
                  </a:txBody>
                  <a:tcPr marL="64770" marR="64770" marT="17780" marB="17780" anchor="ctr">
                    <a:lnL w="381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40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806D22-FCD2-4A2B-8B55-D707D714D2D4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8.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개발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8-3)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개발계획</a:t>
            </a: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BD7EF8C9-0268-4019-B2A4-251211265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27891"/>
              </p:ext>
            </p:extLst>
          </p:nvPr>
        </p:nvGraphicFramePr>
        <p:xfrm>
          <a:off x="530059" y="1296772"/>
          <a:ext cx="11131882" cy="5029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880">
                  <a:extLst>
                    <a:ext uri="{9D8B030D-6E8A-4147-A177-3AD203B41FA5}">
                      <a16:colId xmlns:a16="http://schemas.microsoft.com/office/drawing/2014/main" val="2777239026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155503981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3385833142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2369606152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2441420038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3618011522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863306252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2702780767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700164881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1662492887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1498282550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3545307754"/>
                    </a:ext>
                  </a:extLst>
                </a:gridCol>
                <a:gridCol w="468751">
                  <a:extLst>
                    <a:ext uri="{9D8B030D-6E8A-4147-A177-3AD203B41FA5}">
                      <a16:colId xmlns:a16="http://schemas.microsoft.com/office/drawing/2014/main" val="612260243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3322066605"/>
                    </a:ext>
                  </a:extLst>
                </a:gridCol>
                <a:gridCol w="468751">
                  <a:extLst>
                    <a:ext uri="{9D8B030D-6E8A-4147-A177-3AD203B41FA5}">
                      <a16:colId xmlns:a16="http://schemas.microsoft.com/office/drawing/2014/main" val="452546487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623663042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917540873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3293447628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3036874605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1196335920"/>
                    </a:ext>
                  </a:extLst>
                </a:gridCol>
                <a:gridCol w="468750">
                  <a:extLst>
                    <a:ext uri="{9D8B030D-6E8A-4147-A177-3AD203B41FA5}">
                      <a16:colId xmlns:a16="http://schemas.microsoft.com/office/drawing/2014/main" val="1025281953"/>
                    </a:ext>
                  </a:extLst>
                </a:gridCol>
              </a:tblGrid>
              <a:tr h="6927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noFill/>
                          </a:ln>
                        </a:rPr>
                        <a:t>               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</a:rPr>
                        <a:t>                </a:t>
                      </a:r>
                      <a:r>
                        <a:rPr lang="ko-KR" altLang="en-US" sz="1200" dirty="0">
                          <a:ln>
                            <a:noFill/>
                          </a:ln>
                        </a:rPr>
                        <a:t>날짜</a:t>
                      </a:r>
                      <a:endParaRPr lang="en-US" altLang="ko-KR" sz="1200" dirty="0">
                        <a:ln>
                          <a:noFill/>
                        </a:ln>
                      </a:endParaRPr>
                    </a:p>
                    <a:p>
                      <a:pPr algn="ctr" latinLnBrk="1"/>
                      <a:endParaRPr lang="en-US" altLang="ko-KR" sz="1200" dirty="0">
                        <a:ln>
                          <a:noFill/>
                        </a:ln>
                      </a:endParaRPr>
                    </a:p>
                    <a:p>
                      <a:pPr algn="l" latinLnBrk="1"/>
                      <a:r>
                        <a:rPr lang="ko-KR" altLang="en-US" sz="1200" dirty="0">
                          <a:ln>
                            <a:noFill/>
                          </a:ln>
                        </a:rPr>
                        <a:t> </a:t>
                      </a:r>
                      <a:endParaRPr lang="en-US" altLang="ko-KR" sz="1200" dirty="0">
                        <a:ln>
                          <a:noFill/>
                        </a:ln>
                      </a:endParaRPr>
                    </a:p>
                    <a:p>
                      <a:pPr algn="l" latinLnBrk="1"/>
                      <a:r>
                        <a:rPr lang="ko-KR" altLang="en-US" sz="1200" dirty="0">
                          <a:ln>
                            <a:noFill/>
                          </a:ln>
                        </a:rPr>
                        <a:t>   구분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06186"/>
                  </a:ext>
                </a:extLst>
              </a:tr>
              <a:tr h="6832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2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4</a:t>
                      </a:r>
                      <a:r>
                        <a:rPr lang="ko-KR" altLang="en-US" sz="800" b="1" dirty="0"/>
                        <a:t>주차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078232"/>
                  </a:ext>
                </a:extLst>
              </a:tr>
              <a:tr h="740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n>
                            <a:noFill/>
                          </a:ln>
                        </a:rPr>
                        <a:t>공통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noFill/>
                          </a:ln>
                          <a:latin typeface="+mj-lt"/>
                        </a:rPr>
                        <a:t>프로젝트 기획안 </a:t>
                      </a:r>
                      <a:endParaRPr lang="en-US" altLang="ko-KR" sz="1000" dirty="0">
                        <a:ln>
                          <a:noFill/>
                        </a:ln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n>
                            <a:noFill/>
                          </a:ln>
                          <a:latin typeface="+mj-lt"/>
                        </a:rPr>
                        <a:t>작성 및 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noFill/>
                          </a:ln>
                          <a:latin typeface="+mj-lt"/>
                        </a:rPr>
                        <a:t>디버깅 및 </a:t>
                      </a:r>
                      <a:endParaRPr lang="en-US" altLang="ko-KR" sz="1000" dirty="0">
                        <a:ln>
                          <a:noFill/>
                        </a:ln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n>
                            <a:noFill/>
                          </a:ln>
                          <a:latin typeface="+mj-lt"/>
                        </a:rPr>
                        <a:t>이슈처리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latin typeface="+mj-lt"/>
                        </a:rPr>
                        <a:t>TEST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n>
                            <a:noFill/>
                          </a:ln>
                          <a:latin typeface="+mj-lt"/>
                        </a:rPr>
                        <a:t>수정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latin typeface="+mj-lt"/>
                        </a:rPr>
                        <a:t>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latin typeface="+mj-lt"/>
                        </a:rPr>
                        <a:t>및 보완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230873"/>
                  </a:ext>
                </a:extLst>
              </a:tr>
              <a:tr h="692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프론트엔드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lt"/>
                        </a:rPr>
                        <a:t>와이어프레임 및 </a:t>
                      </a:r>
                      <a:r>
                        <a:rPr lang="ko-KR" altLang="en-US" sz="800" dirty="0" err="1">
                          <a:latin typeface="+mj-lt"/>
                        </a:rPr>
                        <a:t>플로차트</a:t>
                      </a:r>
                      <a:r>
                        <a:rPr lang="ko-KR" altLang="en-US" sz="800" dirty="0">
                          <a:latin typeface="+mj-lt"/>
                        </a:rPr>
                        <a:t> 제작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j-lt"/>
                        </a:rPr>
                        <a:t>메인화면</a:t>
                      </a:r>
                      <a:r>
                        <a:rPr lang="en-US" altLang="ko-KR" sz="1000" dirty="0">
                          <a:latin typeface="+mj-lt"/>
                        </a:rPr>
                        <a:t> </a:t>
                      </a:r>
                      <a:r>
                        <a:rPr lang="ko-KR" altLang="en-US" sz="1000" dirty="0">
                          <a:latin typeface="+mj-lt"/>
                        </a:rPr>
                        <a:t>디자인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사업자 화면 디자인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고객 화면 디자인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741709"/>
                  </a:ext>
                </a:extLst>
              </a:tr>
              <a:tr h="7402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백엔드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서버구축 및 </a:t>
                      </a:r>
                      <a:endParaRPr lang="en-US" altLang="ko-KR" sz="100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000" dirty="0" err="1">
                          <a:latin typeface="+mj-lt"/>
                        </a:rPr>
                        <a:t>Github</a:t>
                      </a:r>
                      <a:r>
                        <a:rPr lang="en-US" altLang="ko-KR" sz="1000" dirty="0">
                          <a:latin typeface="+mj-lt"/>
                        </a:rPr>
                        <a:t> </a:t>
                      </a:r>
                      <a:r>
                        <a:rPr lang="ko-KR" altLang="en-US" sz="1000" dirty="0">
                          <a:latin typeface="+mj-lt"/>
                        </a:rPr>
                        <a:t>환경구축</a:t>
                      </a:r>
                      <a:endParaRPr lang="en-US" altLang="ko-KR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grid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서버 유지 보수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428363"/>
                  </a:ext>
                </a:extLst>
              </a:tr>
              <a:tr h="7402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분석 및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모델링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API </a:t>
                      </a:r>
                      <a:r>
                        <a:rPr lang="ko-KR" altLang="en-US" sz="1000" dirty="0">
                          <a:latin typeface="+mj-lt"/>
                        </a:rPr>
                        <a:t>테스트 </a:t>
                      </a:r>
                      <a:r>
                        <a:rPr lang="ko-KR" altLang="en-US" sz="1000">
                          <a:latin typeface="+mj-lt"/>
                        </a:rPr>
                        <a:t>및 분석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API</a:t>
                      </a:r>
                      <a:r>
                        <a:rPr lang="ko-KR" altLang="en-US" sz="1000" dirty="0">
                          <a:latin typeface="+mj-lt"/>
                        </a:rPr>
                        <a:t> 구현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사업자 기능 개발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고객 기능 개발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88840"/>
                  </a:ext>
                </a:extLst>
              </a:tr>
              <a:tr h="740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안드로이드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레이아웃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기초 디자인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j-lt"/>
                        </a:rPr>
                        <a:t>메인화면</a:t>
                      </a:r>
                      <a:r>
                        <a:rPr lang="ko-KR" altLang="en-US" sz="1000" dirty="0">
                          <a:latin typeface="+mj-lt"/>
                        </a:rPr>
                        <a:t> </a:t>
                      </a:r>
                      <a:endParaRPr lang="en-US" altLang="ko-KR" sz="100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개발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어플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단위</a:t>
                      </a:r>
                      <a:endParaRPr lang="en-US" altLang="ko-KR" sz="100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TEST</a:t>
                      </a:r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사업자화면 개발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고객 주문</a:t>
                      </a:r>
                      <a:endParaRPr lang="en-US" altLang="ko-KR" sz="100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화면 개발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고객 예약 </a:t>
                      </a:r>
                      <a:endParaRPr lang="en-US" altLang="ko-KR" sz="100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화면 개발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j-lt"/>
                        </a:rPr>
                        <a:t>통합</a:t>
                      </a:r>
                      <a:endParaRPr lang="en-US" altLang="ko-KR" sz="1000" dirty="0"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latin typeface="+mj-lt"/>
                        </a:rPr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80640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2D13A15-D71F-49E2-AB86-9714835C6A7D}"/>
              </a:ext>
            </a:extLst>
          </p:cNvPr>
          <p:cNvCxnSpPr>
            <a:cxnSpLocks/>
          </p:cNvCxnSpPr>
          <p:nvPr/>
        </p:nvCxnSpPr>
        <p:spPr>
          <a:xfrm>
            <a:off x="501484" y="1287247"/>
            <a:ext cx="1765466" cy="1351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1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A873E7-FC25-41FB-A9C9-401440B8E151}"/>
              </a:ext>
            </a:extLst>
          </p:cNvPr>
          <p:cNvSpPr/>
          <p:nvPr/>
        </p:nvSpPr>
        <p:spPr>
          <a:xfrm>
            <a:off x="3060700" y="124928"/>
            <a:ext cx="6096000" cy="695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Q&amp;A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C2A134-23D7-454E-A048-AFF2F58C76B8}"/>
              </a:ext>
            </a:extLst>
          </p:cNvPr>
          <p:cNvSpPr/>
          <p:nvPr/>
        </p:nvSpPr>
        <p:spPr>
          <a:xfrm>
            <a:off x="2360011" y="2378199"/>
            <a:ext cx="7497377" cy="2101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0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r>
              <a:rPr lang="en-US" altLang="ko-KR" sz="10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en-US" altLang="ko-KR" sz="10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44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CA9FC9-A5D4-42C1-9167-8A87FF401ED1}"/>
              </a:ext>
            </a:extLst>
          </p:cNvPr>
          <p:cNvSpPr/>
          <p:nvPr/>
        </p:nvSpPr>
        <p:spPr>
          <a:xfrm>
            <a:off x="3060700" y="124928"/>
            <a:ext cx="6096000" cy="6951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</p:txBody>
      </p:sp>
      <p:sp>
        <p:nvSpPr>
          <p:cNvPr id="9" name="자유형 16">
            <a:extLst>
              <a:ext uri="{FF2B5EF4-FFF2-40B4-BE49-F238E27FC236}">
                <a16:creationId xmlns:a16="http://schemas.microsoft.com/office/drawing/2014/main" id="{505BC53C-F54D-48D5-94B1-3E0B92B4D694}"/>
              </a:ext>
            </a:extLst>
          </p:cNvPr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AC6C3B-36DE-48A8-8ED5-55F8347A808B}"/>
              </a:ext>
            </a:extLst>
          </p:cNvPr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Rect 0">
            <a:extLst>
              <a:ext uri="{FF2B5EF4-FFF2-40B4-BE49-F238E27FC236}">
                <a16:creationId xmlns:a16="http://schemas.microsoft.com/office/drawing/2014/main" id="{20D44123-B194-4EE5-BF70-2D392E0B716D}"/>
              </a:ext>
            </a:extLst>
          </p:cNvPr>
          <p:cNvSpPr txBox="1">
            <a:spLocks/>
          </p:cNvSpPr>
          <p:nvPr/>
        </p:nvSpPr>
        <p:spPr>
          <a:xfrm>
            <a:off x="3418385" y="1113179"/>
            <a:ext cx="3712845" cy="52584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algn="just" latinLnBrk="0"/>
            <a:r>
              <a:rPr lang="en-US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1. </a:t>
            </a:r>
            <a:r>
              <a:rPr 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프로젝트 개요</a:t>
            </a:r>
            <a:endParaRPr lang="en-US" altLang="ko-KR" sz="20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algn="just" latinLnBrk="0"/>
            <a:r>
              <a:rPr lang="en-US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</a:t>
            </a:r>
            <a:r>
              <a:rPr lang="en-US" altLang="ko-KR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1-1. </a:t>
            </a:r>
            <a:r>
              <a:rPr lang="ko-KR" altLang="en-US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프로젝트 개요</a:t>
            </a:r>
            <a:endParaRPr lang="en-US" altLang="ko-KR" sz="15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algn="just" latinLnBrk="0"/>
            <a:r>
              <a:rPr lang="en-US" altLang="ko-KR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  1-2. </a:t>
            </a:r>
            <a:r>
              <a:rPr lang="ko-KR" altLang="en-US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기획배경</a:t>
            </a:r>
            <a:endParaRPr lang="en-US" altLang="ko-KR" sz="15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algn="just" latinLnBrk="0"/>
            <a:r>
              <a:rPr lang="en-US" altLang="ko-KR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  1-3. </a:t>
            </a:r>
            <a:r>
              <a:rPr lang="ko-KR" altLang="en-US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기획 타당성</a:t>
            </a:r>
            <a:endParaRPr lang="en-US" altLang="ko-KR" sz="15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algn="just" latinLnBrk="0"/>
            <a:r>
              <a:rPr lang="en-US" altLang="ko-KR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  1-4. </a:t>
            </a:r>
            <a:r>
              <a:rPr lang="ko-KR" altLang="en-US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주요서비스</a:t>
            </a:r>
            <a:endParaRPr lang="en-US" altLang="ko-KR" sz="15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algn="just" latinLnBrk="0"/>
            <a:r>
              <a:rPr lang="en-US" altLang="ko-KR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  1-5. </a:t>
            </a:r>
            <a:r>
              <a:rPr lang="ko-KR" altLang="en-US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기대효과</a:t>
            </a:r>
            <a:endParaRPr lang="en-US" altLang="ko-KR" sz="15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algn="just" latinLnBrk="0"/>
            <a:r>
              <a:rPr lang="en-US" altLang="ko-KR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  1-6. </a:t>
            </a:r>
            <a:r>
              <a:rPr lang="ko-KR" altLang="en-US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유사서비스</a:t>
            </a:r>
            <a:endParaRPr lang="en-US" altLang="ko-KR" sz="15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algn="just" latinLnBrk="0"/>
            <a:endParaRPr lang="ko-KR" altLang="en-US" sz="1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en-US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2.</a:t>
            </a:r>
            <a:r>
              <a:rPr lang="en-US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</a:t>
            </a:r>
            <a:r>
              <a:rPr 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업무기능도</a:t>
            </a:r>
            <a:endParaRPr lang="en-US" altLang="ko-KR" sz="20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3</a:t>
            </a:r>
            <a:r>
              <a:rPr lang="en-US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.</a:t>
            </a:r>
            <a:r>
              <a:rPr lang="en-US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</a:t>
            </a:r>
            <a:r>
              <a:rPr 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업무흐름도</a:t>
            </a:r>
            <a:endParaRPr lang="en-US" altLang="ko-KR" sz="20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en-US" altLang="ko-KR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3-1. </a:t>
            </a:r>
            <a:r>
              <a:rPr lang="ko-KR" altLang="en-US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사업자 흐름도</a:t>
            </a:r>
            <a:endParaRPr lang="en-US" altLang="ko-KR" sz="1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en-US" altLang="ko-KR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3-2. </a:t>
            </a:r>
            <a:r>
              <a:rPr lang="ko-KR" altLang="en-US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고객 주문 흐름도</a:t>
            </a:r>
            <a:endParaRPr lang="en-US" altLang="ko-KR" sz="1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en-US" altLang="ko-KR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3-3. </a:t>
            </a:r>
            <a:r>
              <a:rPr lang="ko-KR" altLang="en-US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고객 예약 흐름도</a:t>
            </a:r>
            <a:endParaRPr lang="en-US" altLang="ko-KR" sz="1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endParaRPr lang="en-US" altLang="ko-KR" sz="20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6 Bold" charset="0"/>
            </a:endParaRPr>
          </a:p>
          <a:p>
            <a:pPr marL="0" indent="0" algn="just" latinLnBrk="0">
              <a:buFontTx/>
              <a:buNone/>
            </a:pPr>
            <a:r>
              <a:rPr 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4</a:t>
            </a:r>
            <a:r>
              <a:rPr lang="en-US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.</a:t>
            </a:r>
            <a:r>
              <a:rPr lang="en-US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</a:t>
            </a:r>
            <a:r>
              <a:rPr 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스토리보드</a:t>
            </a:r>
            <a:endParaRPr lang="en-US" altLang="ko-KR" sz="20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en-US" altLang="ko-KR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4-1. </a:t>
            </a:r>
            <a:r>
              <a:rPr lang="ko-KR" altLang="en-US" sz="1500" dirty="0" err="1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메인화면</a:t>
            </a:r>
            <a:r>
              <a:rPr lang="en-US" altLang="ko-KR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(</a:t>
            </a:r>
            <a:r>
              <a:rPr lang="ko-KR" altLang="en-US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홈</a:t>
            </a:r>
            <a:r>
              <a:rPr lang="en-US" altLang="ko-KR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)</a:t>
            </a:r>
          </a:p>
          <a:p>
            <a:pPr marL="0" indent="0" algn="just" latinLnBrk="0">
              <a:buFontTx/>
              <a:buNone/>
            </a:pPr>
            <a:r>
              <a:rPr lang="en-US" altLang="ko-KR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4-2. </a:t>
            </a:r>
            <a:r>
              <a:rPr lang="ko-KR" altLang="en-US" sz="1500" dirty="0" err="1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메인화면</a:t>
            </a:r>
            <a:r>
              <a:rPr lang="en-US" altLang="ko-KR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(</a:t>
            </a:r>
            <a:r>
              <a:rPr lang="ko-KR" altLang="en-US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구성</a:t>
            </a:r>
            <a:r>
              <a:rPr lang="en-US" altLang="ko-KR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)</a:t>
            </a:r>
          </a:p>
          <a:p>
            <a:pPr marL="0" indent="0" algn="just" latinLnBrk="0">
              <a:buFontTx/>
              <a:buNone/>
            </a:pPr>
            <a:r>
              <a:rPr lang="en-US" altLang="ko-KR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4-3. </a:t>
            </a:r>
            <a:r>
              <a:rPr lang="ko-KR" altLang="en-US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사업자</a:t>
            </a:r>
            <a:endParaRPr lang="en-US" altLang="ko-KR" sz="1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en-US" altLang="ko-KR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4-4. </a:t>
            </a:r>
            <a:r>
              <a:rPr lang="ko-KR" altLang="en-US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고객 매장 이용</a:t>
            </a:r>
            <a:endParaRPr lang="en-US" altLang="ko-KR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en-US" altLang="ko-KR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4-5. </a:t>
            </a:r>
            <a:r>
              <a:rPr lang="ko-KR" altLang="en-US" sz="15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고객 매장 예약</a:t>
            </a:r>
            <a:endParaRPr lang="en-US" altLang="ko-KR" sz="15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8ACE0-D5C3-46B1-85D3-B4A290785D78}"/>
              </a:ext>
            </a:extLst>
          </p:cNvPr>
          <p:cNvSpPr txBox="1"/>
          <p:nvPr/>
        </p:nvSpPr>
        <p:spPr>
          <a:xfrm>
            <a:off x="6458807" y="1113179"/>
            <a:ext cx="42862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latinLnBrk="0">
              <a:buFontTx/>
              <a:buNone/>
            </a:pPr>
            <a:r>
              <a:rPr lang="ko-KR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5</a:t>
            </a:r>
            <a:r>
              <a:rPr lang="en-US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.</a:t>
            </a:r>
            <a:r>
              <a:rPr lang="en-US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</a:t>
            </a:r>
            <a:r>
              <a:rPr lang="ko-KR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업무 문서 리스트</a:t>
            </a:r>
            <a:endParaRPr lang="en-US" altLang="ko-KR" sz="20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ko-KR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6</a:t>
            </a:r>
            <a:r>
              <a:rPr lang="en-US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.</a:t>
            </a:r>
            <a:r>
              <a:rPr lang="en-US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</a:t>
            </a:r>
            <a:r>
              <a:rPr lang="ko-KR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엔티티 정의서</a:t>
            </a:r>
            <a:endParaRPr lang="en-US" altLang="ko-KR" sz="20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ko-KR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7</a:t>
            </a:r>
            <a:r>
              <a:rPr lang="en-US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.</a:t>
            </a:r>
            <a:r>
              <a:rPr lang="en-US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</a:t>
            </a:r>
            <a:r>
              <a:rPr lang="ko-KR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논</a:t>
            </a:r>
            <a:r>
              <a:rPr lang="ko-KR" altLang="en-US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리적</a:t>
            </a:r>
            <a:r>
              <a:rPr lang="en-US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/</a:t>
            </a:r>
            <a:r>
              <a:rPr lang="ko-KR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물리적 데이터 모델</a:t>
            </a:r>
            <a:endParaRPr lang="en-US" altLang="ko-KR" sz="20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ko-KR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8</a:t>
            </a:r>
            <a:r>
              <a:rPr lang="en-US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.</a:t>
            </a:r>
            <a:r>
              <a:rPr lang="en-US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</a:t>
            </a:r>
            <a:r>
              <a:rPr lang="ko-KR" altLang="en-US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개발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en-US" altLang="ko-KR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  8-1.</a:t>
            </a:r>
            <a:r>
              <a:rPr lang="ko-KR" altLang="en-US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개발환경 및 개발도구</a:t>
            </a:r>
            <a:endParaRPr lang="en-US" altLang="ko-KR" sz="15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en-US" altLang="ko-KR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  8-2. </a:t>
            </a:r>
            <a:r>
              <a:rPr lang="ko-KR" altLang="en-US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개발조직</a:t>
            </a:r>
            <a:endParaRPr lang="en-US" altLang="ko-KR" sz="15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en-US" altLang="ko-KR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    8-3. </a:t>
            </a:r>
            <a:r>
              <a:rPr lang="ko-KR" altLang="en-US" sz="15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개발계획</a:t>
            </a:r>
            <a:endParaRPr lang="en-US" altLang="ko-KR" sz="15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endParaRPr lang="en-US" altLang="ko-KR" sz="1500" spc="-8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ko-KR" altLang="ko-KR" sz="2000" spc="-8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Q&amp;A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8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프로젝트개요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1-1)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184D912-DC94-442F-BBC8-D5888C0E5409}"/>
              </a:ext>
            </a:extLst>
          </p:cNvPr>
          <p:cNvSpPr txBox="1">
            <a:spLocks/>
          </p:cNvSpPr>
          <p:nvPr/>
        </p:nvSpPr>
        <p:spPr>
          <a:xfrm>
            <a:off x="855356" y="2960690"/>
            <a:ext cx="6070306" cy="19507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latinLnBrk="0">
              <a:buFontTx/>
              <a:buNone/>
            </a:pPr>
            <a:r>
              <a:rPr lang="ko-KR" sz="2000" spc="-9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1.</a:t>
            </a:r>
            <a:r>
              <a:rPr lang="en-US" altLang="ko-KR" sz="2000" spc="-9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 </a:t>
            </a:r>
            <a:r>
              <a:rPr lang="ko-KR" sz="2000" spc="-90" dirty="0" err="1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QR코드</a:t>
            </a:r>
            <a:r>
              <a:rPr lang="ko-KR" sz="2000" spc="-9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인증을 통한 개인 </a:t>
            </a:r>
            <a:r>
              <a:rPr lang="ko-KR" sz="2000" spc="-90" dirty="0" err="1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포스기</a:t>
            </a:r>
            <a:r>
              <a:rPr lang="ko-KR" sz="2000" spc="-9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이용 주문 및 결제  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r>
              <a:rPr lang="ko-KR" sz="2000" spc="-9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2.</a:t>
            </a:r>
            <a:r>
              <a:rPr lang="ko-KR" altLang="en-US" sz="200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 </a:t>
            </a:r>
            <a:r>
              <a:rPr lang="ko-KR" sz="2000" spc="-9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4 Regular" charset="0"/>
              </a:rPr>
              <a:t>원하는 테이블을 선택하여 예약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endParaRPr lang="ko-KR" altLang="en-US" sz="3200" dirty="0">
              <a:solidFill>
                <a:srgbClr val="26272A"/>
              </a:solidFill>
              <a:latin typeface="에스코어 드림 4 Regular" charset="0"/>
              <a:ea typeface="에스코어 드림 4 Regular" charset="0"/>
              <a:cs typeface="에스코어 드림 4 Regular" charset="0"/>
            </a:endParaRPr>
          </a:p>
          <a:p>
            <a:pPr marL="0" indent="0" algn="just" latinLnBrk="0">
              <a:buFontTx/>
              <a:buNone/>
            </a:pPr>
            <a:endParaRPr lang="ko-KR" altLang="en-US" sz="3200" dirty="0">
              <a:solidFill>
                <a:srgbClr val="26272A"/>
              </a:solidFill>
              <a:latin typeface="에스코어 드림 4 Regular" charset="0"/>
              <a:ea typeface="에스코어 드림 4 Regular" charset="0"/>
              <a:cs typeface="에스코어 드림 4 Regular" charset="0"/>
            </a:endParaRPr>
          </a:p>
        </p:txBody>
      </p:sp>
      <p:pic>
        <p:nvPicPr>
          <p:cNvPr id="9" name="그림 18">
            <a:extLst>
              <a:ext uri="{FF2B5EF4-FFF2-40B4-BE49-F238E27FC236}">
                <a16:creationId xmlns:a16="http://schemas.microsoft.com/office/drawing/2014/main" id="{75AFE579-6333-4667-9A37-7F6BDA9D78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47" y="1369060"/>
            <a:ext cx="4572005" cy="45720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414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F15516-65F2-46D8-80FB-766A1776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7" y="1206498"/>
            <a:ext cx="4343400" cy="5210175"/>
          </a:xfrm>
          <a:prstGeom prst="rect">
            <a:avLst/>
          </a:prstGeom>
        </p:spPr>
      </p:pic>
      <p:sp>
        <p:nvSpPr>
          <p:cNvPr id="11" name="Object 14">
            <a:extLst>
              <a:ext uri="{FF2B5EF4-FFF2-40B4-BE49-F238E27FC236}">
                <a16:creationId xmlns:a16="http://schemas.microsoft.com/office/drawing/2014/main" id="{5117FBF9-797E-4F33-9B43-8C49C8BBFCEE}"/>
              </a:ext>
            </a:extLst>
          </p:cNvPr>
          <p:cNvSpPr txBox="1">
            <a:spLocks/>
          </p:cNvSpPr>
          <p:nvPr/>
        </p:nvSpPr>
        <p:spPr>
          <a:xfrm>
            <a:off x="4642771" y="1734773"/>
            <a:ext cx="5891802" cy="46642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latinLnBrk="0">
              <a:buFontTx/>
              <a:buNone/>
            </a:pPr>
            <a:r>
              <a:rPr lang="ko-KR" sz="2500" b="1" spc="-9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사업자</a:t>
            </a:r>
            <a:r>
              <a:rPr lang="ko-KR" sz="2000" spc="-9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 </a:t>
            </a:r>
            <a:endParaRPr lang="ko-KR" altLang="en-US" sz="2000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6 Bold" charset="0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7CB751F5-4CD8-4CA7-B324-390480AC9825}"/>
              </a:ext>
            </a:extLst>
          </p:cNvPr>
          <p:cNvSpPr txBox="1">
            <a:spLocks/>
          </p:cNvSpPr>
          <p:nvPr/>
        </p:nvSpPr>
        <p:spPr>
          <a:xfrm>
            <a:off x="4588379" y="2281783"/>
            <a:ext cx="8834324" cy="16742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latinLnBrk="1">
              <a:lnSpc>
                <a:spcPct val="130000"/>
              </a:lnSpc>
              <a:buFontTx/>
              <a:buNone/>
            </a:pP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.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불필요한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직원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고용으로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인한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지출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발생</a:t>
            </a:r>
            <a:endParaRPr lang="ko-KR" altLang="en-US" dirty="0">
              <a:solidFill>
                <a:srgbClr val="000000"/>
              </a:solidFill>
              <a:latin typeface="레시피코리아 Medium" charset="0"/>
              <a:ea typeface="레시피코리아 Medium" charset="0"/>
            </a:endParaRPr>
          </a:p>
          <a:p>
            <a:pPr marL="0" indent="0" algn="just" defTabSz="508000" latinLnBrk="1">
              <a:lnSpc>
                <a:spcPct val="130000"/>
              </a:lnSpc>
              <a:buFontTx/>
              <a:buNone/>
            </a:pP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2</a:t>
            </a:r>
            <a:r>
              <a:rPr lang="en-US"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.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의도치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않은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고용자의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부재로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인한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문제점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발생</a:t>
            </a:r>
            <a:endParaRPr lang="ko-KR" altLang="en-US" dirty="0">
              <a:solidFill>
                <a:srgbClr val="000000"/>
              </a:solidFill>
              <a:latin typeface="레시피코리아 Medium" charset="0"/>
              <a:ea typeface="레시피코리아 Medium" charset="0"/>
            </a:endParaRPr>
          </a:p>
          <a:p>
            <a:pPr marL="0" indent="0" algn="just" defTabSz="508000" latinLnBrk="1">
              <a:lnSpc>
                <a:spcPct val="130000"/>
              </a:lnSpc>
              <a:buFontTx/>
              <a:buNone/>
            </a:pP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3</a:t>
            </a:r>
            <a:r>
              <a:rPr lang="en-US"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.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직원의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실수로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인한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주문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오류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발생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가능</a:t>
            </a:r>
            <a:endParaRPr lang="ko-KR" altLang="en-US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12EB039D-FF14-4E08-8116-87D69DF5B40E}"/>
              </a:ext>
            </a:extLst>
          </p:cNvPr>
          <p:cNvSpPr txBox="1">
            <a:spLocks/>
          </p:cNvSpPr>
          <p:nvPr/>
        </p:nvSpPr>
        <p:spPr>
          <a:xfrm>
            <a:off x="4680871" y="3779297"/>
            <a:ext cx="5891802" cy="46642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latinLnBrk="0">
              <a:buFontTx/>
              <a:buNone/>
            </a:pPr>
            <a:r>
              <a:rPr lang="ko-KR" sz="2500" b="1" spc="-90" dirty="0">
                <a:solidFill>
                  <a:srgbClr val="26272A"/>
                </a:solidFill>
                <a:latin typeface="레시피코리아 Medium" charset="0"/>
                <a:ea typeface="레시피코리아 Medium" charset="0"/>
                <a:cs typeface="에스코어 드림 6 Bold" charset="0"/>
              </a:rPr>
              <a:t>고객</a:t>
            </a:r>
            <a:endParaRPr lang="ko-KR" altLang="en-US" sz="2500" b="1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6 Bold" charset="0"/>
            </a:endParaRPr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002C5A3B-CD23-44B1-9ED0-3D10A635BAF4}"/>
              </a:ext>
            </a:extLst>
          </p:cNvPr>
          <p:cNvSpPr txBox="1">
            <a:spLocks/>
          </p:cNvSpPr>
          <p:nvPr/>
        </p:nvSpPr>
        <p:spPr>
          <a:xfrm>
            <a:off x="4588379" y="4296525"/>
            <a:ext cx="8834324" cy="1781474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just" defTabSz="508000" latinLnBrk="1">
              <a:lnSpc>
                <a:spcPct val="130000"/>
              </a:lnSpc>
              <a:buFontTx/>
              <a:buNone/>
            </a:pP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.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한정적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고용자로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인해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다소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오래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걸리는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주문시간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endParaRPr lang="ko-KR" altLang="en-US" dirty="0">
              <a:solidFill>
                <a:srgbClr val="000000"/>
              </a:solidFill>
              <a:latin typeface="레시피코리아 Medium" charset="0"/>
              <a:ea typeface="레시피코리아 Medium" charset="0"/>
            </a:endParaRPr>
          </a:p>
          <a:p>
            <a:pPr marL="0" indent="0" algn="just" defTabSz="508000" latinLnBrk="1">
              <a:lnSpc>
                <a:spcPct val="130000"/>
              </a:lnSpc>
              <a:buFontTx/>
              <a:buNone/>
            </a:pP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2</a:t>
            </a:r>
            <a:r>
              <a:rPr lang="en-US"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.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주문부터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서빙까지의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복잡한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과정으로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인한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웨이팅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시간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발생</a:t>
            </a:r>
            <a:endParaRPr lang="ko-KR" altLang="en-US" dirty="0">
              <a:solidFill>
                <a:srgbClr val="000000"/>
              </a:solidFill>
              <a:latin typeface="레시피코리아 Medium" charset="0"/>
              <a:ea typeface="레시피코리아 Medium" charset="0"/>
            </a:endParaRPr>
          </a:p>
          <a:p>
            <a:pPr marL="0" indent="0" algn="just" defTabSz="508000" latinLnBrk="1">
              <a:lnSpc>
                <a:spcPct val="130000"/>
              </a:lnSpc>
              <a:buFontTx/>
              <a:buNone/>
            </a:pP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3</a:t>
            </a:r>
            <a:r>
              <a:rPr lang="en-US"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.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전화를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통한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식당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예약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시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의사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전달의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오류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발생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가능</a:t>
            </a:r>
            <a:endParaRPr lang="ko-KR" altLang="en-US" dirty="0">
              <a:solidFill>
                <a:srgbClr val="000000"/>
              </a:solidFill>
              <a:latin typeface="레시피코리아 Medium" charset="0"/>
              <a:ea typeface="레시피코리아 Medium" charset="0"/>
            </a:endParaRPr>
          </a:p>
          <a:p>
            <a:pPr marL="0" indent="0" algn="just" defTabSz="508000" latinLnBrk="1">
              <a:lnSpc>
                <a:spcPct val="130000"/>
              </a:lnSpc>
              <a:buFontTx/>
              <a:buNone/>
            </a:pPr>
            <a:r>
              <a:rPr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4</a:t>
            </a:r>
            <a:r>
              <a:rPr lang="en-US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.</a:t>
            </a:r>
            <a:r>
              <a:rPr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언택트</a:t>
            </a:r>
            <a:r>
              <a:rPr lang="ko-KR" altLang="en-US"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시대로 인한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비대면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주문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선호</a:t>
            </a:r>
            <a:r>
              <a:rPr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고객</a:t>
            </a:r>
            <a:r>
              <a:rPr lang="ko-KR" dirty="0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레시피코리아 Medium" charset="0"/>
                <a:ea typeface="레시피코리아 Medium" charset="0"/>
              </a:rPr>
              <a:t>증가</a:t>
            </a:r>
            <a:endParaRPr lang="ko-KR" altLang="en-US" dirty="0">
              <a:solidFill>
                <a:srgbClr val="26272A"/>
              </a:solidFill>
              <a:latin typeface="레시피코리아 Medium" charset="0"/>
              <a:ea typeface="레시피코리아 Medium" charset="0"/>
              <a:cs typeface="에스코어 드림 4 Regular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BA1DAD-AEAB-490B-A8E8-3BCD35A0635F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프로젝트개요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1-2)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기획배경</a:t>
            </a:r>
          </a:p>
        </p:txBody>
      </p:sp>
    </p:spTree>
    <p:extLst>
      <p:ext uri="{BB962C8B-B14F-4D97-AF65-F5344CB8AC3E}">
        <p14:creationId xmlns:p14="http://schemas.microsoft.com/office/powerpoint/2010/main" val="62768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5FEE88-D7D8-4726-B900-41CF162DC9BC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프로젝트개요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1-3)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기획타당성</a:t>
            </a:r>
          </a:p>
        </p:txBody>
      </p:sp>
      <p:pic>
        <p:nvPicPr>
          <p:cNvPr id="25" name="그림 52" descr="C:/Users/user/AppData/Roaming/PolarisOffice/ETemp/16120_22141384/fImage2367094811573.png">
            <a:extLst>
              <a:ext uri="{FF2B5EF4-FFF2-40B4-BE49-F238E27FC236}">
                <a16:creationId xmlns:a16="http://schemas.microsoft.com/office/drawing/2014/main" id="{B93CAE43-9F68-45B7-AA69-085EDA7A0D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5498" y="4393606"/>
            <a:ext cx="4101841" cy="17971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</a:ln>
        </p:spPr>
      </p:pic>
      <p:pic>
        <p:nvPicPr>
          <p:cNvPr id="26" name="그림 54" descr="C:/Users/user/AppData/Roaming/PolarisOffice/ETemp/16120_22141384/fImage347594844509.png">
            <a:extLst>
              <a:ext uri="{FF2B5EF4-FFF2-40B4-BE49-F238E27FC236}">
                <a16:creationId xmlns:a16="http://schemas.microsoft.com/office/drawing/2014/main" id="{9F86EF83-F66D-4C3E-8C6D-D5FFC9847E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1325" y="4393606"/>
            <a:ext cx="4101839" cy="1797112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</a:ln>
        </p:spPr>
      </p:pic>
      <p:pic>
        <p:nvPicPr>
          <p:cNvPr id="27" name="그림 56" descr="C:/Users/user/AppData/Roaming/PolarisOffice/ETemp/16120_22141384/fImage1098404873504.jpeg">
            <a:extLst>
              <a:ext uri="{FF2B5EF4-FFF2-40B4-BE49-F238E27FC236}">
                <a16:creationId xmlns:a16="http://schemas.microsoft.com/office/drawing/2014/main" id="{6C24E2D7-8ED5-403C-BE0F-AFE96FE57A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9801" y="1774131"/>
            <a:ext cx="4119288" cy="178016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</a:ln>
        </p:spPr>
      </p:pic>
      <p:pic>
        <p:nvPicPr>
          <p:cNvPr id="28" name="그림 50" descr="C:/Users/user/AppData/Roaming/PolarisOffice/ETemp/16120_22141384/fImage239114789206.png">
            <a:extLst>
              <a:ext uri="{FF2B5EF4-FFF2-40B4-BE49-F238E27FC236}">
                <a16:creationId xmlns:a16="http://schemas.microsoft.com/office/drawing/2014/main" id="{4197606E-15F5-4E37-92AD-A38E13ABA8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5498" y="1774130"/>
            <a:ext cx="4091377" cy="176863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ACA197-E085-4D49-BF83-3B4E38E8B3A9}"/>
              </a:ext>
            </a:extLst>
          </p:cNvPr>
          <p:cNvSpPr txBox="1"/>
          <p:nvPr/>
        </p:nvSpPr>
        <p:spPr>
          <a:xfrm>
            <a:off x="1385498" y="1304436"/>
            <a:ext cx="409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불친절</a:t>
            </a:r>
            <a:r>
              <a:rPr lang="en-US" altLang="ko-KR" dirty="0"/>
              <a:t>, </a:t>
            </a:r>
            <a:r>
              <a:rPr lang="ko-KR" altLang="en-US" dirty="0"/>
              <a:t>카드 거부 등 문제 감소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3A0AF-425D-41C4-918C-46DF29278D4A}"/>
              </a:ext>
            </a:extLst>
          </p:cNvPr>
          <p:cNvSpPr txBox="1"/>
          <p:nvPr/>
        </p:nvSpPr>
        <p:spPr>
          <a:xfrm>
            <a:off x="1385498" y="3887786"/>
            <a:ext cx="409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손님과의 갈등 해소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8E489C-33FC-413C-81DF-CC75614AB533}"/>
              </a:ext>
            </a:extLst>
          </p:cNvPr>
          <p:cNvSpPr txBox="1"/>
          <p:nvPr/>
        </p:nvSpPr>
        <p:spPr>
          <a:xfrm>
            <a:off x="6797763" y="1304436"/>
            <a:ext cx="409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노쇼</a:t>
            </a:r>
            <a:r>
              <a:rPr lang="en-US" altLang="ko-KR" dirty="0"/>
              <a:t>(</a:t>
            </a:r>
            <a:r>
              <a:rPr lang="en-US" altLang="ko-KR" dirty="0" err="1"/>
              <a:t>NO-Show</a:t>
            </a:r>
            <a:r>
              <a:rPr lang="en-US" altLang="ko-KR" dirty="0"/>
              <a:t>) </a:t>
            </a:r>
            <a:r>
              <a:rPr lang="ko-KR" altLang="en-US" dirty="0"/>
              <a:t>방지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D48851-121A-45D0-9AA2-1CD206AAAD26}"/>
              </a:ext>
            </a:extLst>
          </p:cNvPr>
          <p:cNvSpPr txBox="1"/>
          <p:nvPr/>
        </p:nvSpPr>
        <p:spPr>
          <a:xfrm>
            <a:off x="6797763" y="3887786"/>
            <a:ext cx="409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웨이팅</a:t>
            </a:r>
            <a:r>
              <a:rPr lang="ko-KR" altLang="en-US" dirty="0"/>
              <a:t> 시간 감소</a:t>
            </a:r>
          </a:p>
        </p:txBody>
      </p:sp>
    </p:spTree>
    <p:extLst>
      <p:ext uri="{BB962C8B-B14F-4D97-AF65-F5344CB8AC3E}">
        <p14:creationId xmlns:p14="http://schemas.microsoft.com/office/powerpoint/2010/main" val="3432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9FFCCA8-82CF-42E7-AFCF-A44FDB17D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78" y="1293677"/>
            <a:ext cx="1602045" cy="160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ps logo 이미지 검색결과">
            <a:extLst>
              <a:ext uri="{FF2B5EF4-FFF2-40B4-BE49-F238E27FC236}">
                <a16:creationId xmlns:a16="http://schemas.microsoft.com/office/drawing/2014/main" id="{F458C4C5-B019-4824-95F1-D34D6D88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566" y="1344607"/>
            <a:ext cx="1658574" cy="150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D8CBA-577F-4964-9FB0-883B6AEB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87" y="1293678"/>
            <a:ext cx="1658576" cy="165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5C651B1-628D-4FCC-ABAB-8551AF2B7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78" y="1293678"/>
            <a:ext cx="1769572" cy="166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7DFCF4F7-B74F-4402-B530-41CB7707C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69" y="4190483"/>
            <a:ext cx="1560694" cy="142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hatting room logo 이미지 검색결과">
            <a:extLst>
              <a:ext uri="{FF2B5EF4-FFF2-40B4-BE49-F238E27FC236}">
                <a16:creationId xmlns:a16="http://schemas.microsoft.com/office/drawing/2014/main" id="{C36989E7-0F2C-402C-8E0E-AC5E2911B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073" y="4120220"/>
            <a:ext cx="1571982" cy="156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481125-B59C-4DA6-9D05-4C9DC1CA4ED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85" y="3636472"/>
            <a:ext cx="2299215" cy="25356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0C90CF-5AFF-4581-947E-09EC2F165D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5" y="3962514"/>
            <a:ext cx="3040288" cy="16868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DA9D96-91C5-4558-AEBD-45BE17C431FD}"/>
              </a:ext>
            </a:extLst>
          </p:cNvPr>
          <p:cNvSpPr txBox="1"/>
          <p:nvPr/>
        </p:nvSpPr>
        <p:spPr>
          <a:xfrm>
            <a:off x="1189126" y="3108633"/>
            <a:ext cx="14031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1. </a:t>
            </a:r>
            <a:r>
              <a:rPr lang="ko-KR" altLang="en-US" sz="1700" dirty="0"/>
              <a:t>매장 조회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7BA40-EF93-42FC-A29C-C223B791D599}"/>
              </a:ext>
            </a:extLst>
          </p:cNvPr>
          <p:cNvSpPr txBox="1"/>
          <p:nvPr/>
        </p:nvSpPr>
        <p:spPr>
          <a:xfrm>
            <a:off x="3858566" y="3119791"/>
            <a:ext cx="16585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2. </a:t>
            </a:r>
            <a:r>
              <a:rPr lang="ko-KR" altLang="en-US" sz="1700" dirty="0"/>
              <a:t>지도 및 </a:t>
            </a:r>
            <a:r>
              <a:rPr lang="en-US" altLang="ko-KR" sz="1700" dirty="0"/>
              <a:t>GPS</a:t>
            </a:r>
            <a:endParaRPr lang="ko-KR" alt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2FC29A-30D3-44BA-A73A-125BD96D6771}"/>
              </a:ext>
            </a:extLst>
          </p:cNvPr>
          <p:cNvSpPr txBox="1"/>
          <p:nvPr/>
        </p:nvSpPr>
        <p:spPr>
          <a:xfrm>
            <a:off x="6674861" y="3108855"/>
            <a:ext cx="16430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3. </a:t>
            </a:r>
            <a:r>
              <a:rPr lang="ko-KR" altLang="en-US" sz="1700" dirty="0"/>
              <a:t>예약 서비스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BBBC8-7B57-4F15-813B-75065B892B9F}"/>
              </a:ext>
            </a:extLst>
          </p:cNvPr>
          <p:cNvSpPr txBox="1"/>
          <p:nvPr/>
        </p:nvSpPr>
        <p:spPr>
          <a:xfrm>
            <a:off x="9600685" y="3119791"/>
            <a:ext cx="14031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4. </a:t>
            </a:r>
            <a:r>
              <a:rPr lang="ko-KR" altLang="en-US" sz="1700" dirty="0"/>
              <a:t>매장 주문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15C1C4-FB9F-4680-BCF7-3FCF669EEDE6}"/>
              </a:ext>
            </a:extLst>
          </p:cNvPr>
          <p:cNvSpPr txBox="1"/>
          <p:nvPr/>
        </p:nvSpPr>
        <p:spPr>
          <a:xfrm>
            <a:off x="1234846" y="5883252"/>
            <a:ext cx="14031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5. </a:t>
            </a:r>
            <a:r>
              <a:rPr lang="ko-KR" altLang="en-US" sz="1700" dirty="0"/>
              <a:t>결제 관리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A5D04A-5ABF-4226-B86C-E9FB94D4C73E}"/>
              </a:ext>
            </a:extLst>
          </p:cNvPr>
          <p:cNvSpPr txBox="1"/>
          <p:nvPr/>
        </p:nvSpPr>
        <p:spPr>
          <a:xfrm>
            <a:off x="3896666" y="5894410"/>
            <a:ext cx="165857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6. </a:t>
            </a:r>
            <a:r>
              <a:rPr lang="ko-KR" altLang="en-US" sz="1700" dirty="0"/>
              <a:t>포인트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2CA11-E17E-4D21-AACC-2D67BC210EA9}"/>
              </a:ext>
            </a:extLst>
          </p:cNvPr>
          <p:cNvSpPr txBox="1"/>
          <p:nvPr/>
        </p:nvSpPr>
        <p:spPr>
          <a:xfrm>
            <a:off x="6834881" y="5883474"/>
            <a:ext cx="16430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7</a:t>
            </a:r>
            <a:r>
              <a:rPr lang="en-US" altLang="ko-KR" sz="1700"/>
              <a:t>. </a:t>
            </a:r>
            <a:r>
              <a:rPr lang="ko-KR" altLang="en-US" sz="1700" dirty="0"/>
              <a:t>리뷰 관리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00B9E-25FC-485F-BC5F-E1A8D43E1B6D}"/>
              </a:ext>
            </a:extLst>
          </p:cNvPr>
          <p:cNvSpPr txBox="1"/>
          <p:nvPr/>
        </p:nvSpPr>
        <p:spPr>
          <a:xfrm>
            <a:off x="9515072" y="5894410"/>
            <a:ext cx="16430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8. </a:t>
            </a:r>
            <a:r>
              <a:rPr lang="ko-KR" altLang="en-US" sz="1700" dirty="0" err="1"/>
              <a:t>채팅방</a:t>
            </a:r>
            <a:r>
              <a:rPr lang="ko-KR" altLang="en-US" sz="1700" dirty="0"/>
              <a:t> 관리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B40218-E252-4940-8D8C-03686026EE9E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프로젝트개요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1-4)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주요서비스</a:t>
            </a:r>
          </a:p>
        </p:txBody>
      </p:sp>
    </p:spTree>
    <p:extLst>
      <p:ext uri="{BB962C8B-B14F-4D97-AF65-F5344CB8AC3E}">
        <p14:creationId xmlns:p14="http://schemas.microsoft.com/office/powerpoint/2010/main" val="69833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6" name="표 70">
            <a:extLst>
              <a:ext uri="{FF2B5EF4-FFF2-40B4-BE49-F238E27FC236}">
                <a16:creationId xmlns:a16="http://schemas.microsoft.com/office/drawing/2014/main" id="{D25D0F91-24E2-4C40-B798-33A7D759E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32690"/>
              </p:ext>
            </p:extLst>
          </p:nvPr>
        </p:nvGraphicFramePr>
        <p:xfrm>
          <a:off x="965199" y="1630000"/>
          <a:ext cx="10287002" cy="4332651"/>
        </p:xfrm>
        <a:graphic>
          <a:graphicData uri="http://schemas.openxmlformats.org/drawingml/2006/table">
            <a:tbl>
              <a:tblPr firstRow="1" firstCol="1" bandRow="1">
                <a:tableStyleId>{00000000-0000-0000-0000-000000000000}</a:tableStyleId>
              </a:tblPr>
              <a:tblGrid>
                <a:gridCol w="157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6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9336">
                <a:tc>
                  <a:txBody>
                    <a:bodyPr/>
                    <a:lstStyle/>
                    <a:p>
                      <a:pPr marL="0" lvl="1" indent="0" algn="just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sz="20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            </a:t>
                      </a:r>
                      <a:r>
                        <a:rPr sz="15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사</a:t>
                      </a:r>
                      <a:r>
                        <a:rPr lang="ko-KR" sz="15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용자</a:t>
                      </a:r>
                      <a:endParaRPr lang="ko-KR" altLang="en-US" sz="15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  <a:p>
                      <a:pPr marL="0" lvl="1" indent="0" algn="just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sz="20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5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구분</a:t>
                      </a:r>
                      <a:endParaRPr lang="ko-KR" altLang="en-US" sz="15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lang="ko-KR" altLang="en-US" sz="2000" b="1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사업자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1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고객</a:t>
                      </a:r>
                      <a:endParaRPr lang="ko-KR" altLang="en-US" sz="2000" b="1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280"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운영</a:t>
                      </a:r>
                      <a:endParaRPr lang="ko-KR" altLang="en-US" sz="20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lang="en-US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-</a:t>
                      </a:r>
                      <a:r>
                        <a:rPr lang="ko-KR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직원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부재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및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고용으로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인한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걱정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감소</a:t>
                      </a:r>
                      <a:endParaRPr lang="ko-KR" altLang="en-US" sz="17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  <a:p>
                      <a:pPr marL="0" lvl="1" indent="0" algn="just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lang="en-US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-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리뷰를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통한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사용자와의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원활한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소통</a:t>
                      </a:r>
                      <a:endParaRPr lang="ko-KR" altLang="en-US" sz="17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just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lang="en-US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-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직원과의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의사소통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오류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감소</a:t>
                      </a:r>
                      <a:endParaRPr lang="ko-KR" altLang="en-US" sz="17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  <a:p>
                      <a:pPr marL="0" lvl="1" indent="0" algn="just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lang="en-US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-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빠른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식사를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통한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시간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절약</a:t>
                      </a:r>
                      <a:endParaRPr lang="ko-KR" altLang="en-US" sz="17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834"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가격</a:t>
                      </a:r>
                      <a:endParaRPr lang="ko-KR" altLang="en-US" sz="20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lang="en-US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-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직원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고용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비용에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대한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업주측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부담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감소</a:t>
                      </a:r>
                      <a:endParaRPr lang="ko-KR" altLang="en-US" sz="17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just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lang="en-US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-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적립한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포인트를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현금처럼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사용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가능</a:t>
                      </a:r>
                      <a:endParaRPr lang="ko-KR" altLang="en-US" sz="17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9201"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주문</a:t>
                      </a:r>
                      <a:r>
                        <a:rPr sz="20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및 </a:t>
                      </a:r>
                      <a:r>
                        <a:rPr sz="20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결제</a:t>
                      </a:r>
                      <a:endParaRPr lang="ko-KR" altLang="en-US" sz="20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lang="en-US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-</a:t>
                      </a:r>
                      <a:r>
                        <a:rPr lang="ko-KR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주문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및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결제보다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요리와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서비스에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 err="1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집중</a:t>
                      </a:r>
                      <a:b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</a:b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  </a:t>
                      </a:r>
                      <a:r>
                        <a:rPr lang="en-US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 </a:t>
                      </a:r>
                      <a:r>
                        <a:rPr lang="ko-KR" altLang="en-US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가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능</a:t>
                      </a:r>
                      <a:endParaRPr lang="ko-KR" altLang="en-US" sz="17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just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lang="en-US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-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직원의 개입이 줄어들어 빠르고 </a:t>
                      </a:r>
                      <a:endParaRPr lang="ko-KR" altLang="en-US" sz="17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  <a:p>
                      <a:pPr marL="0" lvl="1" indent="0" algn="just" defTabSz="50800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   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간편하고</a:t>
                      </a:r>
                      <a:r>
                        <a:rPr lang="ko-KR"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700" b="0" i="0" kern="0" dirty="0">
                          <a:solidFill>
                            <a:srgbClr val="000000"/>
                          </a:solidFill>
                          <a:latin typeface="레시피코리아 Medium" charset="0"/>
                          <a:ea typeface="레시피코리아 Medium" charset="0"/>
                        </a:rPr>
                        <a:t>정확하게 주문 가능</a:t>
                      </a:r>
                      <a:endParaRPr lang="ko-KR" altLang="en-US" sz="1700" b="0" i="0" kern="0" dirty="0">
                        <a:solidFill>
                          <a:srgbClr val="000000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09E2771-60A7-49CA-9659-383A99EC3683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프로젝트개요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1-5)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2772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0CE154-5A7D-4954-8B36-55A5EA919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47818"/>
              </p:ext>
            </p:extLst>
          </p:nvPr>
        </p:nvGraphicFramePr>
        <p:xfrm>
          <a:off x="1066100" y="1414462"/>
          <a:ext cx="10059800" cy="4794248"/>
        </p:xfrm>
        <a:graphic>
          <a:graphicData uri="http://schemas.openxmlformats.org/drawingml/2006/table">
            <a:tbl>
              <a:tblPr firstRow="1" firstCol="1" bandRow="1">
                <a:tableStyleId>{00000000-0000-0000-0000-000000000000}</a:tableStyleId>
              </a:tblPr>
              <a:tblGrid>
                <a:gridCol w="2472800">
                  <a:extLst>
                    <a:ext uri="{9D8B030D-6E8A-4147-A177-3AD203B41FA5}">
                      <a16:colId xmlns:a16="http://schemas.microsoft.com/office/drawing/2014/main" val="1565759126"/>
                    </a:ext>
                  </a:extLst>
                </a:gridCol>
                <a:gridCol w="2262050">
                  <a:extLst>
                    <a:ext uri="{9D8B030D-6E8A-4147-A177-3AD203B41FA5}">
                      <a16:colId xmlns:a16="http://schemas.microsoft.com/office/drawing/2014/main" val="619762626"/>
                    </a:ext>
                  </a:extLst>
                </a:gridCol>
                <a:gridCol w="2824050">
                  <a:extLst>
                    <a:ext uri="{9D8B030D-6E8A-4147-A177-3AD203B41FA5}">
                      <a16:colId xmlns:a16="http://schemas.microsoft.com/office/drawing/2014/main" val="2130034435"/>
                    </a:ext>
                  </a:extLst>
                </a:gridCol>
                <a:gridCol w="2500900">
                  <a:extLst>
                    <a:ext uri="{9D8B030D-6E8A-4147-A177-3AD203B41FA5}">
                      <a16:colId xmlns:a16="http://schemas.microsoft.com/office/drawing/2014/main" val="43917352"/>
                    </a:ext>
                  </a:extLst>
                </a:gridCol>
              </a:tblGrid>
              <a:tr h="829294">
                <a:tc>
                  <a:txBody>
                    <a:bodyPr/>
                    <a:lstStyle/>
                    <a:p>
                      <a:pPr marL="0" lvl="1" indent="0" algn="l" defTabSz="508000" latinLnBrk="1">
                        <a:lnSpc>
                          <a:spcPct val="150000"/>
                        </a:lnSpc>
                        <a:tabLst>
                          <a:tab pos="409575" algn="l"/>
                          <a:tab pos="715645" algn="ctr"/>
                        </a:tabLst>
                      </a:pPr>
                      <a:r>
                        <a:rPr sz="15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         </a:t>
                      </a:r>
                      <a:r>
                        <a:rPr lang="ko-KR" sz="15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 </a:t>
                      </a:r>
                      <a:r>
                        <a:rPr sz="15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lang="ko-KR" sz="15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lang="en-US" altLang="ko-KR" sz="15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                      </a:t>
                      </a:r>
                      <a:r>
                        <a:rPr sz="15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서비스</a:t>
                      </a:r>
                      <a:endParaRPr lang="ko-KR" altLang="en-US" sz="15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  <a:p>
                      <a:pPr marL="0" lvl="1" indent="0" algn="l" defTabSz="508000" latinLnBrk="1">
                        <a:lnSpc>
                          <a:spcPct val="150000"/>
                        </a:lnSpc>
                        <a:tabLst>
                          <a:tab pos="409575" algn="l"/>
                          <a:tab pos="715645" algn="ctr"/>
                        </a:tabLst>
                      </a:pPr>
                      <a:r>
                        <a:rPr lang="en-US" sz="15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  </a:t>
                      </a:r>
                      <a:r>
                        <a:rPr sz="15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구분</a:t>
                      </a:r>
                      <a:endParaRPr lang="ko-KR" altLang="en-US" sz="15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lang="ko-KR" altLang="en-US" sz="2000" b="1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주문</a:t>
                      </a:r>
                      <a:r>
                        <a:rPr sz="2000" b="1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의 </a:t>
                      </a:r>
                      <a:r>
                        <a:rPr sz="2000" b="1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민족</a:t>
                      </a:r>
                      <a:endParaRPr lang="ko-KR" altLang="en-US" sz="2000" b="1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1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네이버</a:t>
                      </a:r>
                      <a:r>
                        <a:rPr sz="2000" b="1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b="1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스마트</a:t>
                      </a:r>
                      <a:r>
                        <a:rPr sz="2000" b="1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2000" b="1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주문</a:t>
                      </a:r>
                      <a:endParaRPr lang="ko-KR" altLang="en-US" sz="2000" b="1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lang="ko-KR" altLang="en-US" sz="2000" b="1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배달</a:t>
                      </a:r>
                      <a:r>
                        <a:rPr sz="2000" b="1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의 </a:t>
                      </a:r>
                      <a:r>
                        <a:rPr sz="2000" b="1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민족</a:t>
                      </a:r>
                      <a:endParaRPr lang="ko-KR" altLang="en-US" sz="2000" b="1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143299"/>
                  </a:ext>
                </a:extLst>
              </a:tr>
              <a:tr h="1684396"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18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로고</a:t>
                      </a:r>
                      <a:endParaRPr lang="ko-KR" altLang="en-US" sz="18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endParaRPr lang="ko-KR" altLang="en-US" sz="2000" b="0" i="0" kern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286477"/>
                  </a:ext>
                </a:extLst>
              </a:tr>
              <a:tr h="376365"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18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포스기</a:t>
                      </a:r>
                      <a:r>
                        <a:rPr sz="18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8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연동</a:t>
                      </a:r>
                      <a:endParaRPr lang="ko-KR" altLang="en-US" sz="18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lang="en-US" altLang="ko-KR" sz="20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O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X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X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926291"/>
                  </a:ext>
                </a:extLst>
              </a:tr>
              <a:tr h="447337"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18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테이블</a:t>
                      </a:r>
                      <a:r>
                        <a:rPr sz="18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8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예약</a:t>
                      </a:r>
                      <a:endParaRPr lang="ko-KR" altLang="en-US" sz="18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lang="en-US" altLang="ko-KR" sz="20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O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O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X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89799"/>
                  </a:ext>
                </a:extLst>
              </a:tr>
              <a:tr h="360020"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18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재료</a:t>
                      </a:r>
                      <a:r>
                        <a:rPr sz="18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및 </a:t>
                      </a:r>
                      <a:r>
                        <a:rPr sz="18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원산지</a:t>
                      </a:r>
                      <a:r>
                        <a:rPr sz="18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8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제공</a:t>
                      </a:r>
                      <a:endParaRPr lang="ko-KR" altLang="en-US" sz="18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lang="en-US" altLang="ko-KR" sz="20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O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△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△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352222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18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상세</a:t>
                      </a:r>
                      <a:r>
                        <a:rPr sz="18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8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리뷰</a:t>
                      </a:r>
                      <a:endParaRPr lang="ko-KR" altLang="en-US" sz="18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lang="en-US" altLang="ko-KR" sz="20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O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X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△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21679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18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식당</a:t>
                      </a:r>
                      <a:r>
                        <a:rPr sz="18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별 </a:t>
                      </a:r>
                      <a:r>
                        <a:rPr sz="1800" b="0" i="0" kern="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채팅방</a:t>
                      </a:r>
                      <a:endParaRPr lang="ko-KR" altLang="en-US" sz="18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lang="en-US" altLang="ko-KR" sz="20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O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X</a:t>
                      </a:r>
                      <a:endParaRPr lang="ko-KR" altLang="en-US" sz="2000" b="0" i="0" kern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X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902138"/>
                  </a:ext>
                </a:extLst>
              </a:tr>
              <a:tr h="365612"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1800" b="0" i="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채팅방</a:t>
                      </a:r>
                      <a:r>
                        <a:rPr sz="1800" b="0" i="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 </a:t>
                      </a:r>
                      <a:r>
                        <a:rPr sz="1800" b="0" i="0" kern="100" dirty="0" err="1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챗봇</a:t>
                      </a:r>
                      <a:endParaRPr lang="ko-KR" altLang="en-US" sz="1800" b="0" i="0" kern="10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lang="en-US" altLang="ko-KR" sz="2000" b="0" i="0" kern="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O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10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X</a:t>
                      </a:r>
                      <a:endParaRPr lang="ko-KR" altLang="en-US" sz="2000" b="0" i="0" kern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defTabSz="508000" latinLnBrk="1">
                        <a:buFontTx/>
                        <a:buNone/>
                      </a:pPr>
                      <a:r>
                        <a:rPr sz="2000" b="0" i="0" kern="100" dirty="0">
                          <a:solidFill>
                            <a:schemeClr val="tx1"/>
                          </a:solidFill>
                          <a:latin typeface="레시피코리아 Medium" charset="0"/>
                          <a:ea typeface="레시피코리아 Medium" charset="0"/>
                        </a:rPr>
                        <a:t>X</a:t>
                      </a:r>
                      <a:endParaRPr lang="ko-KR" altLang="en-US" sz="2000" b="0" i="0" kern="0" dirty="0">
                        <a:solidFill>
                          <a:schemeClr val="tx1"/>
                        </a:solidFill>
                        <a:latin typeface="레시피코리아 Medium" charset="0"/>
                        <a:ea typeface="레시피코리아 Medium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790058"/>
                  </a:ext>
                </a:extLst>
              </a:tr>
            </a:tbl>
          </a:graphicData>
        </a:graphic>
      </p:graphicFrame>
      <p:pic>
        <p:nvPicPr>
          <p:cNvPr id="7" name="그림 77" descr="C:/Users/user/AppData/Roaming/PolarisOffice/ETemp/16120_22141384/fImage96877134515.jpeg">
            <a:extLst>
              <a:ext uri="{FF2B5EF4-FFF2-40B4-BE49-F238E27FC236}">
                <a16:creationId xmlns:a16="http://schemas.microsoft.com/office/drawing/2014/main" id="{E9F2467E-4528-4E8C-89D4-95B0D3C817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193" y="2286001"/>
            <a:ext cx="2100305" cy="1638299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9" name="그림 78" descr="C:/Users/user/AppData/Roaming/PolarisOffice/ETemp/16120_22141384/fImage423771429.png">
            <a:extLst>
              <a:ext uri="{FF2B5EF4-FFF2-40B4-BE49-F238E27FC236}">
                <a16:creationId xmlns:a16="http://schemas.microsoft.com/office/drawing/2014/main" id="{8318F822-A2EA-41C4-B257-D265234815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8852" y="2403475"/>
            <a:ext cx="2373664" cy="1337310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1" name="그림 79" descr="C:/Users/user/AppData/Roaming/PolarisOffice/ETemp/16120_22141384/fImage266957153323.png">
            <a:extLst>
              <a:ext uri="{FF2B5EF4-FFF2-40B4-BE49-F238E27FC236}">
                <a16:creationId xmlns:a16="http://schemas.microsoft.com/office/drawing/2014/main" id="{5CD955D9-F384-46A2-B9EC-A06E216D55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6492" y="2286001"/>
            <a:ext cx="2205660" cy="1641277"/>
          </a:xfrm>
          <a:prstGeom prst="rect">
            <a:avLst/>
          </a:prstGeom>
          <a:noFill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35F51B0-A75A-4AAA-9C38-7B2D43B803C3}"/>
              </a:ext>
            </a:extLst>
          </p:cNvPr>
          <p:cNvSpPr/>
          <p:nvPr/>
        </p:nvSpPr>
        <p:spPr>
          <a:xfrm>
            <a:off x="3060700" y="-94524"/>
            <a:ext cx="6096000" cy="10864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1.</a:t>
            </a:r>
            <a:r>
              <a:rPr lang="ko-KR" altLang="en-US" sz="3000" kern="0" dirty="0">
                <a:solidFill>
                  <a:prstClr val="black">
                    <a:lumMod val="75000"/>
                    <a:lumOff val="25000"/>
                  </a:prstClr>
                </a:solidFill>
                <a:ea typeface="휴먼둥근헤드라인" panose="02030504000101010101" pitchFamily="18" charset="-127"/>
              </a:rPr>
              <a:t>프로젝트개요</a:t>
            </a:r>
            <a:endParaRPr lang="en-US" altLang="ko-KR" sz="3000" kern="0" dirty="0">
              <a:solidFill>
                <a:prstClr val="black">
                  <a:lumMod val="75000"/>
                  <a:lumOff val="25000"/>
                </a:prstClr>
              </a:solidFill>
              <a:ea typeface="휴먼둥근헤드라인" panose="02030504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1-6) </a:t>
            </a:r>
            <a:r>
              <a:rPr lang="ko-KR" altLang="en-US" sz="15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유사서비스</a:t>
            </a:r>
          </a:p>
        </p:txBody>
      </p:sp>
    </p:spTree>
    <p:extLst>
      <p:ext uri="{BB962C8B-B14F-4D97-AF65-F5344CB8AC3E}">
        <p14:creationId xmlns:p14="http://schemas.microsoft.com/office/powerpoint/2010/main" val="52371140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1259</Words>
  <Application>Microsoft Office PowerPoint</Application>
  <PresentationFormat>와이드스크린</PresentationFormat>
  <Paragraphs>401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레시피코리아 Medium</vt:lpstr>
      <vt:lpstr>맑은 고딕</vt:lpstr>
      <vt:lpstr>에스코어 드림 4 Regular</vt:lpstr>
      <vt:lpstr>휴먼둥근헤드라인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ASUS</cp:lastModifiedBy>
  <cp:revision>149</cp:revision>
  <dcterms:created xsi:type="dcterms:W3CDTF">2020-07-07T03:07:19Z</dcterms:created>
  <dcterms:modified xsi:type="dcterms:W3CDTF">2021-02-07T08:23:10Z</dcterms:modified>
</cp:coreProperties>
</file>