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B22F-B5FB-41B9-A63F-66CAF270C193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0C21-AA32-4493-8070-1F12C6B7B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6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B22F-B5FB-41B9-A63F-66CAF270C193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0C21-AA32-4493-8070-1F12C6B7B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94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B22F-B5FB-41B9-A63F-66CAF270C193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0C21-AA32-4493-8070-1F12C6B7B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82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B22F-B5FB-41B9-A63F-66CAF270C193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0C21-AA32-4493-8070-1F12C6B7B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50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B22F-B5FB-41B9-A63F-66CAF270C193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0C21-AA32-4493-8070-1F12C6B7B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95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B22F-B5FB-41B9-A63F-66CAF270C193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0C21-AA32-4493-8070-1F12C6B7B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53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B22F-B5FB-41B9-A63F-66CAF270C193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0C21-AA32-4493-8070-1F12C6B7B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05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B22F-B5FB-41B9-A63F-66CAF270C193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0C21-AA32-4493-8070-1F12C6B7B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02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B22F-B5FB-41B9-A63F-66CAF270C193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0C21-AA32-4493-8070-1F12C6B7B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4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B22F-B5FB-41B9-A63F-66CAF270C193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0C21-AA32-4493-8070-1F12C6B7B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46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EB22F-B5FB-41B9-A63F-66CAF270C193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0C21-AA32-4493-8070-1F12C6B7B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77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EB22F-B5FB-41B9-A63F-66CAF270C193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50C21-AA32-4493-8070-1F12C6B7B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71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5116" y="530264"/>
            <a:ext cx="4121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/>
              <a:t>텐서플로우</a:t>
            </a:r>
            <a:r>
              <a:rPr lang="en-US" altLang="ko-KR" sz="2800" dirty="0" smtClean="0"/>
              <a:t>(Tensor Flow)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1302" y="1315840"/>
            <a:ext cx="9969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데이터 </a:t>
            </a:r>
            <a:r>
              <a:rPr lang="ko-KR" altLang="en-US" sz="2000" dirty="0" err="1" smtClean="0"/>
              <a:t>플로우</a:t>
            </a:r>
            <a:r>
              <a:rPr lang="ko-KR" altLang="en-US" sz="2000" dirty="0" smtClean="0"/>
              <a:t> 그래프를 사용하여 수치 연산을 하는 오픈소스 소프트웨어 라이브러리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463467" y="1938965"/>
            <a:ext cx="7265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노드</a:t>
            </a:r>
            <a:r>
              <a:rPr lang="en-US" altLang="ko-KR" dirty="0" smtClean="0"/>
              <a:t>(Node) : </a:t>
            </a:r>
            <a:r>
              <a:rPr lang="ko-KR" altLang="en-US" dirty="0" smtClean="0"/>
              <a:t>수치 연산</a:t>
            </a:r>
            <a:endParaRPr lang="en-US" altLang="ko-KR" dirty="0" smtClean="0"/>
          </a:p>
          <a:p>
            <a:r>
              <a:rPr lang="ko-KR" altLang="en-US" dirty="0" err="1" smtClean="0"/>
              <a:t>엣지</a:t>
            </a:r>
            <a:r>
              <a:rPr lang="en-US" altLang="ko-KR" dirty="0" smtClean="0"/>
              <a:t>(Edge) : </a:t>
            </a:r>
            <a:r>
              <a:rPr lang="ko-KR" altLang="en-US" dirty="0" smtClean="0"/>
              <a:t>노드 사이를 이동하는 다차원 데이터 배열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텐서</a:t>
            </a:r>
            <a:r>
              <a:rPr lang="en-US" altLang="ko-KR" dirty="0" smtClean="0"/>
              <a:t>, Tensor)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390275" y="3208421"/>
            <a:ext cx="641684" cy="6416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390275" y="4094146"/>
            <a:ext cx="641684" cy="6416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390275" y="4979871"/>
            <a:ext cx="641684" cy="6416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39973" y="3208421"/>
            <a:ext cx="641684" cy="6416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339973" y="4094146"/>
            <a:ext cx="641684" cy="6416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339973" y="4979871"/>
            <a:ext cx="641684" cy="6416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289671" y="3208421"/>
            <a:ext cx="641684" cy="6416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289671" y="4094146"/>
            <a:ext cx="641684" cy="6416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289671" y="4979871"/>
            <a:ext cx="641684" cy="6416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7" idx="6"/>
            <a:endCxn id="12" idx="2"/>
          </p:cNvCxnSpPr>
          <p:nvPr/>
        </p:nvCxnSpPr>
        <p:spPr>
          <a:xfrm>
            <a:off x="3031959" y="3529263"/>
            <a:ext cx="1308014" cy="1771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6"/>
            <a:endCxn id="11" idx="2"/>
          </p:cNvCxnSpPr>
          <p:nvPr/>
        </p:nvCxnSpPr>
        <p:spPr>
          <a:xfrm>
            <a:off x="3031959" y="3529263"/>
            <a:ext cx="1308014" cy="885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7" idx="6"/>
            <a:endCxn id="10" idx="2"/>
          </p:cNvCxnSpPr>
          <p:nvPr/>
        </p:nvCxnSpPr>
        <p:spPr>
          <a:xfrm>
            <a:off x="3031959" y="3529263"/>
            <a:ext cx="13080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8" idx="6"/>
            <a:endCxn id="10" idx="2"/>
          </p:cNvCxnSpPr>
          <p:nvPr/>
        </p:nvCxnSpPr>
        <p:spPr>
          <a:xfrm flipV="1">
            <a:off x="3031959" y="3529263"/>
            <a:ext cx="1308014" cy="885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8" idx="6"/>
            <a:endCxn id="11" idx="2"/>
          </p:cNvCxnSpPr>
          <p:nvPr/>
        </p:nvCxnSpPr>
        <p:spPr>
          <a:xfrm>
            <a:off x="3031959" y="4414988"/>
            <a:ext cx="13080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8" idx="6"/>
            <a:endCxn id="12" idx="2"/>
          </p:cNvCxnSpPr>
          <p:nvPr/>
        </p:nvCxnSpPr>
        <p:spPr>
          <a:xfrm>
            <a:off x="3031959" y="4414988"/>
            <a:ext cx="1308014" cy="885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9" idx="6"/>
            <a:endCxn id="12" idx="2"/>
          </p:cNvCxnSpPr>
          <p:nvPr/>
        </p:nvCxnSpPr>
        <p:spPr>
          <a:xfrm>
            <a:off x="3031959" y="5300713"/>
            <a:ext cx="13080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9" idx="6"/>
            <a:endCxn id="11" idx="2"/>
          </p:cNvCxnSpPr>
          <p:nvPr/>
        </p:nvCxnSpPr>
        <p:spPr>
          <a:xfrm flipV="1">
            <a:off x="3031959" y="4414988"/>
            <a:ext cx="1308014" cy="885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9" idx="6"/>
            <a:endCxn id="10" idx="2"/>
          </p:cNvCxnSpPr>
          <p:nvPr/>
        </p:nvCxnSpPr>
        <p:spPr>
          <a:xfrm flipV="1">
            <a:off x="3031959" y="3529263"/>
            <a:ext cx="1308014" cy="1771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981657" y="3529263"/>
            <a:ext cx="1308014" cy="1771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981657" y="3529263"/>
            <a:ext cx="1308014" cy="885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981657" y="3529263"/>
            <a:ext cx="13080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4981657" y="3529263"/>
            <a:ext cx="1308014" cy="885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981657" y="4414988"/>
            <a:ext cx="13080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981657" y="4414988"/>
            <a:ext cx="1308014" cy="885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981657" y="5300713"/>
            <a:ext cx="13080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4981657" y="4414988"/>
            <a:ext cx="1308014" cy="885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4981657" y="3529263"/>
            <a:ext cx="1308014" cy="1771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8168927" y="3651283"/>
            <a:ext cx="641684" cy="6416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>
            <a:off x="7835762" y="4979871"/>
            <a:ext cx="13080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552676" y="4795205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노드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552676" y="372481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err="1" smtClean="0"/>
              <a:t>엣지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49493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3828" y="279016"/>
            <a:ext cx="11538858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train_step</a:t>
            </a:r>
            <a:r>
              <a:rPr lang="en-US" altLang="ko-KR" dirty="0"/>
              <a:t> = </a:t>
            </a:r>
            <a:r>
              <a:rPr lang="en-US" altLang="ko-KR" dirty="0" err="1"/>
              <a:t>tf.train.GradientDescentOptimizer</a:t>
            </a:r>
            <a:r>
              <a:rPr lang="en-US" altLang="ko-KR" dirty="0"/>
              <a:t>(0.5).minimize(</a:t>
            </a:r>
            <a:r>
              <a:rPr lang="en-US" altLang="ko-KR" dirty="0" err="1"/>
              <a:t>cross_entropy</a:t>
            </a:r>
            <a:r>
              <a:rPr lang="en-US" altLang="ko-KR" dirty="0"/>
              <a:t>)</a:t>
            </a:r>
            <a:endParaRPr lang="ko-KR" altLang="ko-KR" dirty="0"/>
          </a:p>
          <a:p>
            <a:pPr>
              <a:lnSpc>
                <a:spcPct val="150000"/>
              </a:lnSpc>
            </a:pPr>
            <a:r>
              <a:rPr lang="ko-KR" altLang="ko-KR" dirty="0" err="1">
                <a:solidFill>
                  <a:srgbClr val="FF0000"/>
                </a:solidFill>
              </a:rPr>
              <a:t>학습비율</a:t>
            </a:r>
            <a:r>
              <a:rPr lang="en-US" altLang="ko-KR" dirty="0">
                <a:solidFill>
                  <a:srgbClr val="FF0000"/>
                </a:solidFill>
              </a:rPr>
              <a:t> 0.5</a:t>
            </a:r>
          </a:p>
          <a:p>
            <a:pPr>
              <a:lnSpc>
                <a:spcPct val="150000"/>
              </a:lnSpc>
            </a:pPr>
            <a:r>
              <a:rPr lang="ko-KR" altLang="ko-KR" dirty="0"/>
              <a:t>경사감소법을 적용</a:t>
            </a:r>
            <a:r>
              <a:rPr lang="en-US" altLang="ko-KR" dirty="0"/>
              <a:t>, </a:t>
            </a:r>
            <a:r>
              <a:rPr lang="ko-KR" altLang="ko-KR" dirty="0"/>
              <a:t>크로스 엔트로피를 최소화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init</a:t>
            </a:r>
            <a:r>
              <a:rPr lang="en-US" altLang="ko-KR" dirty="0"/>
              <a:t> = </a:t>
            </a:r>
            <a:r>
              <a:rPr lang="en-US" altLang="ko-KR" dirty="0" err="1"/>
              <a:t>tf.global_variables_initializer</a:t>
            </a:r>
            <a:r>
              <a:rPr lang="en-US" altLang="ko-KR" dirty="0"/>
              <a:t>()</a:t>
            </a:r>
            <a:endParaRPr lang="ko-KR" altLang="ko-KR" dirty="0"/>
          </a:p>
          <a:p>
            <a:pPr>
              <a:lnSpc>
                <a:spcPct val="150000"/>
              </a:lnSpc>
            </a:pPr>
            <a:r>
              <a:rPr lang="ko-KR" altLang="ko-KR" dirty="0"/>
              <a:t>학습 전 변수들을 초기화함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sess</a:t>
            </a:r>
            <a:r>
              <a:rPr lang="en-US" altLang="ko-KR" dirty="0"/>
              <a:t> = </a:t>
            </a:r>
            <a:r>
              <a:rPr lang="en-US" altLang="ko-KR" dirty="0" err="1"/>
              <a:t>tf.Session</a:t>
            </a:r>
            <a:r>
              <a:rPr lang="en-US" altLang="ko-KR" dirty="0"/>
              <a:t>()</a:t>
            </a:r>
            <a:endParaRPr lang="ko-KR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sess.run</a:t>
            </a:r>
            <a:r>
              <a:rPr lang="en-US" altLang="ko-KR" dirty="0"/>
              <a:t>(</a:t>
            </a:r>
            <a:r>
              <a:rPr lang="en-US" altLang="ko-KR" dirty="0" err="1"/>
              <a:t>init</a:t>
            </a:r>
            <a:r>
              <a:rPr lang="en-US" altLang="ko-KR" dirty="0"/>
              <a:t>)</a:t>
            </a:r>
            <a:endParaRPr lang="ko-KR" altLang="ko-KR" dirty="0"/>
          </a:p>
          <a:p>
            <a:pPr>
              <a:lnSpc>
                <a:spcPct val="150000"/>
              </a:lnSpc>
            </a:pPr>
            <a:r>
              <a:rPr lang="ko-KR" altLang="ko-KR" dirty="0"/>
              <a:t>초기화 작업 실행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range(1000):</a:t>
            </a:r>
            <a:endParaRPr lang="ko-KR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</a:t>
            </a:r>
            <a:r>
              <a:rPr lang="en-US" altLang="ko-KR" dirty="0" err="1"/>
              <a:t>batch_xs</a:t>
            </a:r>
            <a:r>
              <a:rPr lang="en-US" altLang="ko-KR" dirty="0"/>
              <a:t>, </a:t>
            </a:r>
            <a:r>
              <a:rPr lang="en-US" altLang="ko-KR" dirty="0" err="1"/>
              <a:t>batch_ys</a:t>
            </a:r>
            <a:r>
              <a:rPr lang="en-US" altLang="ko-KR" dirty="0"/>
              <a:t> = </a:t>
            </a:r>
            <a:r>
              <a:rPr lang="en-US" altLang="ko-KR" dirty="0" err="1"/>
              <a:t>mnist.train.next_batch</a:t>
            </a:r>
            <a:r>
              <a:rPr lang="en-US" altLang="ko-KR" dirty="0"/>
              <a:t>(100)</a:t>
            </a:r>
            <a:endParaRPr lang="ko-KR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sess.run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train_step</a:t>
            </a:r>
            <a:r>
              <a:rPr lang="en-US" altLang="ko-KR" dirty="0"/>
              <a:t>, </a:t>
            </a:r>
            <a:r>
              <a:rPr lang="en-US" altLang="ko-KR" dirty="0" err="1"/>
              <a:t>feed_dict</a:t>
            </a:r>
            <a:r>
              <a:rPr lang="en-US" altLang="ko-KR" dirty="0"/>
              <a:t>={x: </a:t>
            </a:r>
            <a:r>
              <a:rPr lang="en-US" altLang="ko-KR" dirty="0" err="1"/>
              <a:t>batch_xs</a:t>
            </a:r>
            <a:r>
              <a:rPr lang="en-US" altLang="ko-KR" dirty="0"/>
              <a:t>, y_: </a:t>
            </a:r>
            <a:r>
              <a:rPr lang="en-US" altLang="ko-KR" dirty="0" err="1"/>
              <a:t>batch_ys</a:t>
            </a:r>
            <a:r>
              <a:rPr lang="en-US" altLang="ko-KR" dirty="0"/>
              <a:t>})</a:t>
            </a:r>
            <a:endParaRPr lang="ko-KR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1000</a:t>
            </a:r>
            <a:r>
              <a:rPr lang="ko-KR" altLang="ko-KR" dirty="0"/>
              <a:t>번의 학습 실행</a:t>
            </a:r>
          </a:p>
          <a:p>
            <a:pPr>
              <a:lnSpc>
                <a:spcPct val="150000"/>
              </a:lnSpc>
            </a:pPr>
            <a:r>
              <a:rPr lang="ko-KR" altLang="ko-KR" dirty="0"/>
              <a:t>반복되는 루프의 각 단계마다 </a:t>
            </a:r>
            <a:r>
              <a:rPr lang="ko-KR" altLang="ko-KR" dirty="0" err="1"/>
              <a:t>랜덤한</a:t>
            </a:r>
            <a:r>
              <a:rPr lang="ko-KR" altLang="ko-KR" dirty="0"/>
              <a:t> </a:t>
            </a:r>
            <a:r>
              <a:rPr lang="en-US" altLang="ko-KR" dirty="0"/>
              <a:t>100</a:t>
            </a:r>
            <a:r>
              <a:rPr lang="ko-KR" altLang="ko-KR" dirty="0"/>
              <a:t>개의 데이터로 구성된 배치</a:t>
            </a:r>
            <a:r>
              <a:rPr lang="en-US" altLang="ko-KR" dirty="0"/>
              <a:t>(batch)</a:t>
            </a:r>
            <a:r>
              <a:rPr lang="ko-KR" altLang="ko-KR" dirty="0"/>
              <a:t>를 가져온다</a:t>
            </a:r>
            <a:r>
              <a:rPr lang="en-US" altLang="ko-KR" dirty="0"/>
              <a:t>. </a:t>
            </a:r>
            <a:r>
              <a:rPr lang="ko-KR" altLang="ko-KR" dirty="0"/>
              <a:t>그리고 그것을 </a:t>
            </a:r>
            <a:r>
              <a:rPr lang="en-US" altLang="ko-KR" dirty="0"/>
              <a:t>placeholder</a:t>
            </a:r>
            <a:r>
              <a:rPr lang="ko-KR" altLang="ko-KR" dirty="0"/>
              <a:t>자리에 넣는다</a:t>
            </a:r>
            <a:r>
              <a:rPr lang="en-US" altLang="ko-KR" dirty="0"/>
              <a:t>. </a:t>
            </a:r>
            <a:r>
              <a:rPr lang="ko-KR" altLang="ko-KR" dirty="0"/>
              <a:t>학습의 매 단계마다 전수를 사용하면 작업이 무거워지므로 매번 서로 다른 </a:t>
            </a:r>
            <a:r>
              <a:rPr lang="ko-KR" altLang="ko-KR" dirty="0" err="1"/>
              <a:t>부분집합을</a:t>
            </a:r>
            <a:r>
              <a:rPr lang="ko-KR" altLang="ko-KR" dirty="0"/>
              <a:t> 사용한다</a:t>
            </a:r>
            <a:r>
              <a:rPr lang="en-US" altLang="ko-KR" dirty="0"/>
              <a:t>. </a:t>
            </a:r>
            <a:r>
              <a:rPr lang="ko-KR" altLang="ko-KR" dirty="0"/>
              <a:t>그 경우 작업은 가벼워지면서 전체 데이터를 쓸 때의 이점을 대부분 얻을 수 있다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583220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22203" y="319287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모델 평가</a:t>
            </a:r>
            <a:endParaRPr lang="en-US" altLang="ko-KR" sz="28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928915" y="1919248"/>
            <a:ext cx="112630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ko-KR" dirty="0"/>
              <a:t>모델이 라벨을 올바르게 예측했는지 확인해야한다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lnSpc>
                <a:spcPct val="200000"/>
              </a:lnSpc>
            </a:pPr>
            <a:r>
              <a:rPr lang="en-US" altLang="ko-KR" dirty="0" err="1"/>
              <a:t>correct_prediction</a:t>
            </a:r>
            <a:r>
              <a:rPr lang="en-US" altLang="ko-KR" dirty="0"/>
              <a:t> = </a:t>
            </a:r>
            <a:r>
              <a:rPr lang="en-US" altLang="ko-KR" dirty="0" err="1"/>
              <a:t>tf.equal</a:t>
            </a:r>
            <a:r>
              <a:rPr lang="en-US" altLang="ko-KR" dirty="0"/>
              <a:t>(</a:t>
            </a:r>
            <a:r>
              <a:rPr lang="en-US" altLang="ko-KR" dirty="0" err="1"/>
              <a:t>tf.argmax</a:t>
            </a:r>
            <a:r>
              <a:rPr lang="en-US" altLang="ko-KR" dirty="0"/>
              <a:t>(y,1), </a:t>
            </a:r>
            <a:r>
              <a:rPr lang="en-US" altLang="ko-KR" dirty="0" err="1"/>
              <a:t>tf.argmax</a:t>
            </a:r>
            <a:r>
              <a:rPr lang="en-US" altLang="ko-KR" dirty="0"/>
              <a:t>(y_,1))</a:t>
            </a:r>
            <a:endParaRPr lang="ko-KR" altLang="ko-KR" dirty="0"/>
          </a:p>
          <a:p>
            <a:pPr>
              <a:lnSpc>
                <a:spcPct val="200000"/>
              </a:lnSpc>
            </a:pPr>
            <a:r>
              <a:rPr lang="ko-KR" altLang="ko-KR" dirty="0"/>
              <a:t>이렇게 하면 </a:t>
            </a:r>
            <a:r>
              <a:rPr lang="en-US" altLang="ko-KR" dirty="0"/>
              <a:t>bool</a:t>
            </a:r>
            <a:r>
              <a:rPr lang="ko-KR" altLang="ko-KR" dirty="0"/>
              <a:t>값의 </a:t>
            </a:r>
            <a:r>
              <a:rPr lang="en-US" altLang="ko-KR" dirty="0"/>
              <a:t>list</a:t>
            </a:r>
            <a:r>
              <a:rPr lang="ko-KR" altLang="ko-KR" dirty="0"/>
              <a:t>를 </a:t>
            </a:r>
            <a:r>
              <a:rPr lang="ko-KR" altLang="ko-KR" dirty="0" err="1"/>
              <a:t>얻게된다</a:t>
            </a:r>
            <a:r>
              <a:rPr lang="en-US" altLang="ko-KR" dirty="0"/>
              <a:t>. </a:t>
            </a:r>
            <a:r>
              <a:rPr lang="ko-KR" altLang="ko-KR" dirty="0"/>
              <a:t>그것을 </a:t>
            </a:r>
            <a:r>
              <a:rPr lang="en-US" altLang="ko-KR" dirty="0"/>
              <a:t>1,0</a:t>
            </a:r>
            <a:r>
              <a:rPr lang="ko-KR" altLang="ko-KR" dirty="0"/>
              <a:t>으로 변환 후 평균을 계산한다</a:t>
            </a:r>
            <a:r>
              <a:rPr lang="en-US" altLang="ko-KR" dirty="0"/>
              <a:t>. </a:t>
            </a:r>
            <a:r>
              <a:rPr lang="ko-KR" altLang="ko-KR" dirty="0"/>
              <a:t>그 코드는 다음과 같다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accuracy = </a:t>
            </a:r>
            <a:r>
              <a:rPr lang="en-US" altLang="ko-KR" dirty="0" err="1"/>
              <a:t>tf.reduce_mean</a:t>
            </a:r>
            <a:r>
              <a:rPr lang="en-US" altLang="ko-KR" dirty="0"/>
              <a:t>(</a:t>
            </a:r>
            <a:r>
              <a:rPr lang="en-US" altLang="ko-KR" dirty="0" err="1"/>
              <a:t>tf.cast</a:t>
            </a:r>
            <a:r>
              <a:rPr lang="en-US" altLang="ko-KR" dirty="0"/>
              <a:t>(</a:t>
            </a:r>
            <a:r>
              <a:rPr lang="en-US" altLang="ko-KR" dirty="0" err="1"/>
              <a:t>correct_prediction</a:t>
            </a:r>
            <a:r>
              <a:rPr lang="en-US" altLang="ko-KR" dirty="0"/>
              <a:t>, tf.float32))</a:t>
            </a:r>
            <a:endParaRPr lang="ko-KR" altLang="ko-KR" dirty="0"/>
          </a:p>
          <a:p>
            <a:pPr>
              <a:lnSpc>
                <a:spcPct val="200000"/>
              </a:lnSpc>
            </a:pPr>
            <a:r>
              <a:rPr lang="ko-KR" altLang="ko-KR" dirty="0"/>
              <a:t>끝으로 정확도를 계산하면</a:t>
            </a:r>
            <a:r>
              <a:rPr lang="en-US" altLang="ko-KR" dirty="0"/>
              <a:t>,</a:t>
            </a:r>
            <a:endParaRPr lang="ko-KR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print(</a:t>
            </a:r>
            <a:r>
              <a:rPr lang="en-US" altLang="ko-KR" dirty="0" err="1"/>
              <a:t>sess.run</a:t>
            </a:r>
            <a:r>
              <a:rPr lang="en-US" altLang="ko-KR" dirty="0"/>
              <a:t>(accuracy, </a:t>
            </a:r>
            <a:r>
              <a:rPr lang="en-US" altLang="ko-KR" dirty="0" err="1"/>
              <a:t>feed_dict</a:t>
            </a:r>
            <a:r>
              <a:rPr lang="en-US" altLang="ko-KR" dirty="0"/>
              <a:t>={x: </a:t>
            </a:r>
            <a:r>
              <a:rPr lang="en-US" altLang="ko-KR" dirty="0" err="1"/>
              <a:t>mnist.test.images</a:t>
            </a:r>
            <a:r>
              <a:rPr lang="en-US" altLang="ko-KR" dirty="0"/>
              <a:t>, y_: </a:t>
            </a:r>
            <a:r>
              <a:rPr lang="en-US" altLang="ko-KR" dirty="0" err="1"/>
              <a:t>mnist.test.labels</a:t>
            </a:r>
            <a:r>
              <a:rPr lang="en-US" altLang="ko-KR" dirty="0"/>
              <a:t>}))</a:t>
            </a:r>
            <a:endParaRPr lang="ko-KR" altLang="ko-KR" dirty="0"/>
          </a:p>
          <a:p>
            <a:pPr>
              <a:lnSpc>
                <a:spcPct val="200000"/>
              </a:lnSpc>
            </a:pPr>
            <a:r>
              <a:rPr lang="ko-KR" altLang="ko-KR" dirty="0"/>
              <a:t>약 </a:t>
            </a:r>
            <a:r>
              <a:rPr lang="en-US" altLang="ko-KR" dirty="0"/>
              <a:t>92%</a:t>
            </a:r>
            <a:r>
              <a:rPr lang="ko-KR" altLang="ko-KR" dirty="0"/>
              <a:t>가 나올 것이다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842073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22203" y="319287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모델 평가</a:t>
            </a:r>
            <a:endParaRPr lang="en-US" altLang="ko-KR" sz="28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9" y="1067617"/>
            <a:ext cx="8711381" cy="47186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747" y="4403664"/>
            <a:ext cx="9658100" cy="189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7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144985" y="466096"/>
            <a:ext cx="3902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/>
              <a:t>텐서플로우의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매커니즘</a:t>
            </a:r>
            <a:endParaRPr lang="en-US" altLang="ko-KR" sz="2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165684" y="2136339"/>
            <a:ext cx="78606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trike="sngStrike" dirty="0" smtClean="0"/>
              <a:t>1. </a:t>
            </a:r>
            <a:r>
              <a:rPr lang="ko-KR" altLang="ko-KR" strike="sngStrike" dirty="0" smtClean="0"/>
              <a:t>데이터를 </a:t>
            </a:r>
            <a:r>
              <a:rPr lang="ko-KR" altLang="ko-KR" strike="sngStrike" dirty="0"/>
              <a:t>위한 </a:t>
            </a:r>
            <a:r>
              <a:rPr lang="en-US" altLang="ko-KR" strike="sngStrike" dirty="0"/>
              <a:t>placeholder </a:t>
            </a:r>
            <a:r>
              <a:rPr lang="ko-KR" altLang="ko-KR" strike="sngStrike" dirty="0"/>
              <a:t>생성</a:t>
            </a:r>
          </a:p>
          <a:p>
            <a:pPr lvl="0"/>
            <a:r>
              <a:rPr lang="en-US" altLang="ko-KR" strike="sngStrike" dirty="0" smtClean="0"/>
              <a:t>2. 3-</a:t>
            </a:r>
            <a:r>
              <a:rPr lang="ko-KR" altLang="ko-KR" strike="sngStrike" dirty="0"/>
              <a:t>스테이지 패턴을 따라서 </a:t>
            </a:r>
            <a:r>
              <a:rPr lang="en-US" altLang="ko-KR" strike="sngStrike" dirty="0"/>
              <a:t>mnist.py </a:t>
            </a:r>
            <a:r>
              <a:rPr lang="ko-KR" altLang="ko-KR" strike="sngStrike" dirty="0"/>
              <a:t>파일로부터 그래프가 생성된다</a:t>
            </a:r>
            <a:r>
              <a:rPr lang="en-US" altLang="ko-KR" strike="sngStrike" dirty="0" smtClean="0"/>
              <a:t>.</a:t>
            </a:r>
            <a:endParaRPr lang="ko-KR" altLang="ko-KR" strike="sngStrik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trike="sngStrike" dirty="0" smtClean="0"/>
              <a:t>3-</a:t>
            </a:r>
            <a:r>
              <a:rPr lang="ko-KR" altLang="ko-KR" strike="sngStrike" dirty="0"/>
              <a:t>스테이지 패턴 </a:t>
            </a:r>
            <a:r>
              <a:rPr lang="en-US" altLang="ko-KR" strike="sngStrike" dirty="0"/>
              <a:t>: inference(), loss(), training</a:t>
            </a:r>
            <a:r>
              <a:rPr lang="en-US" altLang="ko-KR" strike="sngStrike" dirty="0" smtClean="0"/>
              <a:t>()</a:t>
            </a:r>
          </a:p>
          <a:p>
            <a:endParaRPr lang="ko-KR" altLang="ko-KR" strike="sngStrike" dirty="0"/>
          </a:p>
          <a:p>
            <a:r>
              <a:rPr lang="en-US" altLang="ko-KR" strike="sngStrike" dirty="0"/>
              <a:t>Inference : </a:t>
            </a:r>
            <a:r>
              <a:rPr lang="ko-KR" altLang="ko-KR" strike="sngStrike" dirty="0"/>
              <a:t>예측을 위해 </a:t>
            </a:r>
            <a:r>
              <a:rPr lang="en-US" altLang="ko-KR" strike="sngStrike" dirty="0"/>
              <a:t>network forward </a:t>
            </a:r>
            <a:r>
              <a:rPr lang="ko-KR" altLang="ko-KR" strike="sngStrike" dirty="0"/>
              <a:t>실행에 필요한 수준의 그래프를 작성한다</a:t>
            </a:r>
            <a:r>
              <a:rPr lang="en-US" altLang="ko-KR" strike="sngStrike" dirty="0"/>
              <a:t>. </a:t>
            </a:r>
            <a:r>
              <a:rPr lang="ko-KR" altLang="ko-KR" strike="sngStrike" dirty="0"/>
              <a:t>이 그래프는 예측한 출력을 가지는 </a:t>
            </a:r>
            <a:r>
              <a:rPr lang="en-US" altLang="ko-KR" strike="sngStrike" dirty="0"/>
              <a:t>tensor</a:t>
            </a:r>
            <a:r>
              <a:rPr lang="ko-KR" altLang="ko-KR" strike="sngStrike" dirty="0"/>
              <a:t>를 반환하는데 필요한 정도까지 작성된다</a:t>
            </a:r>
            <a:r>
              <a:rPr lang="en-US" altLang="ko-KR" strike="sngStrike" dirty="0" smtClean="0"/>
              <a:t>.</a:t>
            </a:r>
          </a:p>
          <a:p>
            <a:endParaRPr lang="en-US" altLang="ko-KR" strike="sngStrike" dirty="0"/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아직은 무슨 소린지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모르겠어서</a:t>
            </a:r>
            <a:r>
              <a:rPr lang="ko-KR" altLang="en-US" sz="2400" dirty="0" smtClean="0">
                <a:solidFill>
                  <a:srgbClr val="FF0000"/>
                </a:solidFill>
              </a:rPr>
              <a:t> 천천히 공부하겠습니다</a:t>
            </a:r>
            <a:r>
              <a:rPr lang="en-US" altLang="ko-KR" sz="2400" dirty="0" smtClean="0">
                <a:solidFill>
                  <a:srgbClr val="FF0000"/>
                </a:solidFill>
              </a:rPr>
              <a:t>.</a:t>
            </a:r>
            <a:endParaRPr lang="ko-KR" altLang="ko-K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05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60249" y="466096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MNIST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7935" y="1138990"/>
            <a:ext cx="8576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컴퓨터 비전 </a:t>
            </a:r>
            <a:r>
              <a:rPr lang="ko-KR" altLang="en-US" sz="2000" dirty="0" err="1" smtClean="0"/>
              <a:t>데이터셋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손글씨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언어 학습에서의 </a:t>
            </a:r>
            <a:r>
              <a:rPr lang="en-US" altLang="ko-KR" sz="2000" dirty="0" smtClean="0"/>
              <a:t>“Hello World!”</a:t>
            </a:r>
            <a:r>
              <a:rPr lang="ko-KR" altLang="en-US" sz="2000" dirty="0" smtClean="0"/>
              <a:t>와 같은 것</a:t>
            </a:r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894903" y="2582779"/>
            <a:ext cx="3214543" cy="3214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00253" y="2582779"/>
            <a:ext cx="3214543" cy="3214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420472" y="2582779"/>
            <a:ext cx="3214543" cy="3214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69724" y="1936448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학습데이터</a:t>
            </a:r>
            <a:endParaRPr lang="en-US" altLang="ko-KR" dirty="0"/>
          </a:p>
          <a:p>
            <a:pPr algn="ctr"/>
            <a:r>
              <a:rPr lang="en-US" altLang="ko-KR" dirty="0" smtClean="0"/>
              <a:t>55,000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22801" y="193644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테스트데이터</a:t>
            </a:r>
            <a:endParaRPr lang="en-US" altLang="ko-KR" dirty="0"/>
          </a:p>
          <a:p>
            <a:pPr algn="ctr"/>
            <a:r>
              <a:rPr lang="en-US" altLang="ko-KR" dirty="0" smtClean="0"/>
              <a:t>5,000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58329" y="1936448"/>
            <a:ext cx="1338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검증데이터</a:t>
            </a:r>
            <a:endParaRPr lang="en-US" altLang="ko-KR" dirty="0"/>
          </a:p>
          <a:p>
            <a:pPr algn="ctr"/>
            <a:r>
              <a:rPr lang="en-US" altLang="ko-KR" dirty="0" smtClean="0"/>
              <a:t>1,000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997" y="2781664"/>
            <a:ext cx="1919037" cy="168958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655" y="2781664"/>
            <a:ext cx="1919037" cy="168958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427" y="2781664"/>
            <a:ext cx="1919037" cy="168958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22343" y="4748250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xs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데이터 자체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269143" y="5219865"/>
            <a:ext cx="26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라벨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ys</a:t>
            </a:r>
            <a:r>
              <a:rPr lang="en-US" altLang="ko-KR" dirty="0" smtClean="0"/>
              <a:t>)</a:t>
            </a:r>
            <a:r>
              <a:rPr lang="en-US" altLang="ko-KR" dirty="0"/>
              <a:t> </a:t>
            </a:r>
            <a:r>
              <a:rPr lang="en-US" altLang="ko-KR" dirty="0" smtClean="0"/>
              <a:t>: ‘5’</a:t>
            </a:r>
            <a:r>
              <a:rPr lang="ko-KR" altLang="en-US" dirty="0" smtClean="0"/>
              <a:t>라고 정의됨</a:t>
            </a:r>
            <a:endParaRPr lang="en-US" altLang="ko-K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995420" y="4748250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xs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데이터 자체</a:t>
            </a:r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042220" y="5219865"/>
            <a:ext cx="26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라벨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ys</a:t>
            </a:r>
            <a:r>
              <a:rPr lang="en-US" altLang="ko-KR" dirty="0" smtClean="0"/>
              <a:t>)</a:t>
            </a:r>
            <a:r>
              <a:rPr lang="en-US" altLang="ko-KR" dirty="0"/>
              <a:t> </a:t>
            </a:r>
            <a:r>
              <a:rPr lang="en-US" altLang="ko-KR" dirty="0" smtClean="0"/>
              <a:t>: ‘5’</a:t>
            </a:r>
            <a:r>
              <a:rPr lang="ko-KR" altLang="en-US" dirty="0" smtClean="0"/>
              <a:t>라고 정의됨</a:t>
            </a:r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8652010" y="4748250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xs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데이터 자체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225335" y="5981988"/>
            <a:ext cx="5743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</a:rPr>
              <a:t>검증 데이터에 라벨을 붙이는 것이 목표</a:t>
            </a:r>
            <a:r>
              <a:rPr lang="en-US" altLang="ko-KR" sz="2400" dirty="0" smtClean="0">
                <a:solidFill>
                  <a:srgbClr val="FF0000"/>
                </a:solidFill>
              </a:rPr>
              <a:t>!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71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60249" y="305675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MNIST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7935" y="975652"/>
            <a:ext cx="8576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컴퓨터 비전 </a:t>
            </a:r>
            <a:r>
              <a:rPr lang="ko-KR" altLang="en-US" sz="2000" dirty="0" err="1" smtClean="0"/>
              <a:t>데이터셋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손글씨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언어 학습에서의 </a:t>
            </a:r>
            <a:r>
              <a:rPr lang="en-US" altLang="ko-KR" sz="2000" dirty="0" smtClean="0"/>
              <a:t>“Hello World!”</a:t>
            </a:r>
            <a:r>
              <a:rPr lang="ko-KR" altLang="en-US" sz="2000" dirty="0" smtClean="0"/>
              <a:t>와 같은 것</a:t>
            </a:r>
            <a:endParaRPr lang="ko-KR" altLang="en-US" sz="2000" dirty="0"/>
          </a:p>
        </p:txBody>
      </p:sp>
      <p:pic>
        <p:nvPicPr>
          <p:cNvPr id="1026" name="Picture 2" descr="https://tensorflowkorea.gitbooks.io/tensorflow-kr/content/g3doc/images/MNIST-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597" y="2068210"/>
            <a:ext cx="5269946" cy="207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ensorflowkorea.gitbooks.io/tensorflow-kr/content/g3doc/images/mnist-train-x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03" y="1785507"/>
            <a:ext cx="5979754" cy="270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170480" y="4260520"/>
            <a:ext cx="8178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55000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02597" y="4313779"/>
            <a:ext cx="4931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데이터를 </a:t>
            </a:r>
            <a:r>
              <a:rPr lang="en-US" altLang="ko-KR" dirty="0" smtClean="0"/>
              <a:t>28 * 28 </a:t>
            </a:r>
            <a:r>
              <a:rPr lang="ko-KR" altLang="en-US" dirty="0" smtClean="0"/>
              <a:t>벡터로 만들어</a:t>
            </a:r>
            <a:endParaRPr lang="en-US" altLang="ko-KR" dirty="0" smtClean="0"/>
          </a:p>
          <a:p>
            <a:r>
              <a:rPr lang="en-US" altLang="ko-KR" dirty="0" smtClean="0"/>
              <a:t>Train images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[55000, 784]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텐서로</a:t>
            </a:r>
            <a:r>
              <a:rPr lang="ko-KR" altLang="en-US" dirty="0" smtClean="0"/>
              <a:t>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10875" y="5357470"/>
            <a:ext cx="9570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그리고 라벨을 원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핫</a:t>
            </a:r>
            <a:r>
              <a:rPr lang="ko-KR" altLang="en-US" dirty="0" smtClean="0"/>
              <a:t> 벡터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하나의 차원에서만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이고 나머지 차원에선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벡터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만들어서</a:t>
            </a:r>
            <a:endParaRPr lang="en-US" altLang="ko-KR" dirty="0" smtClean="0"/>
          </a:p>
          <a:p>
            <a:r>
              <a:rPr lang="en-US" altLang="ko-KR" dirty="0" smtClean="0"/>
              <a:t>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9</a:t>
            </a:r>
            <a:r>
              <a:rPr lang="ko-KR" altLang="en-US" dirty="0" smtClean="0"/>
              <a:t>의 값 중 하나의 숫자를 가질 수 있도록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744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97884" y="305675"/>
            <a:ext cx="3796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소프트 맥스 회귀 모델</a:t>
            </a:r>
            <a:endParaRPr lang="en-US" altLang="ko-KR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874332" y="1009519"/>
            <a:ext cx="844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어떤 것이 서로 다른 여러 항목 중 하나일 확률을 계산할 때 적절한 모델</a:t>
            </a:r>
            <a:endParaRPr lang="ko-KR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315157" y="1718039"/>
            <a:ext cx="75616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1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입력한 데이터가 각 클래스에 속한다는 증거를 수치적으로 계산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계산한 값을 확률로 변환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466366" y="3093335"/>
            <a:ext cx="9259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 = WX + B</a:t>
            </a:r>
          </a:p>
          <a:p>
            <a:r>
              <a:rPr lang="en-US" altLang="ko-KR" dirty="0" smtClean="0"/>
              <a:t>W(</a:t>
            </a:r>
            <a:r>
              <a:rPr lang="ko-KR" altLang="en-US" dirty="0" smtClean="0"/>
              <a:t>가중치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특정 클래스에 속하는 것을 의미하면 양의 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반대면 음의 값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B(</a:t>
            </a:r>
            <a:r>
              <a:rPr lang="ko-KR" altLang="en-US" dirty="0" smtClean="0">
                <a:solidFill>
                  <a:srgbClr val="FF0000"/>
                </a:solidFill>
              </a:rPr>
              <a:t>바이어스</a:t>
            </a:r>
            <a:r>
              <a:rPr lang="en-US" altLang="ko-KR" dirty="0" smtClean="0">
                <a:solidFill>
                  <a:srgbClr val="FF0000"/>
                </a:solidFill>
              </a:rPr>
              <a:t>) : </a:t>
            </a:r>
            <a:r>
              <a:rPr lang="ko-KR" altLang="en-US" dirty="0" smtClean="0">
                <a:solidFill>
                  <a:srgbClr val="FF0000"/>
                </a:solidFill>
              </a:rPr>
              <a:t>결과값의 일부는 입력된 데이터와 독립적일 수 있다는 것을 고려하기 위함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54429" y="4327099"/>
            <a:ext cx="74831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이것들을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소프트 맥스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함수를 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예측 확률로 변환시킨다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소프트 맥스는 </a:t>
            </a:r>
            <a:r>
              <a:rPr lang="en-US" altLang="ko-KR" dirty="0" smtClean="0"/>
              <a:t>W(</a:t>
            </a:r>
            <a:r>
              <a:rPr lang="ko-KR" altLang="en-US" dirty="0" smtClean="0"/>
              <a:t>가중치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곱으로 증가 혹은 </a:t>
            </a:r>
            <a:r>
              <a:rPr lang="ko-KR" altLang="en-US" dirty="0" err="1" smtClean="0"/>
              <a:t>분수비로</a:t>
            </a:r>
            <a:r>
              <a:rPr lang="ko-KR" altLang="en-US" dirty="0" smtClean="0"/>
              <a:t> 줄어들게 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그래서 모든 가설은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이하의 값을 갖지 않는다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그 후 가중치를 </a:t>
            </a:r>
            <a:r>
              <a:rPr lang="ko-KR" altLang="en-US" dirty="0" err="1" smtClean="0"/>
              <a:t>정규화해서</a:t>
            </a:r>
            <a:r>
              <a:rPr lang="ko-KR" altLang="en-US" dirty="0" smtClean="0"/>
              <a:t> 넓이가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되는 확률분포를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884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22203" y="305675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회귀 구현</a:t>
            </a:r>
            <a:endParaRPr lang="en-US" altLang="ko-KR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897575" y="1024240"/>
            <a:ext cx="83968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/>
              <a:t>Numpy</a:t>
            </a:r>
            <a:r>
              <a:rPr lang="ko-KR" altLang="en-US" sz="2000" dirty="0" smtClean="0"/>
              <a:t>와 같은 </a:t>
            </a:r>
            <a:r>
              <a:rPr lang="ko-KR" altLang="en-US" sz="2000" dirty="0" err="1" smtClean="0"/>
              <a:t>라이브러를</a:t>
            </a:r>
            <a:r>
              <a:rPr lang="ko-KR" altLang="en-US" sz="2000" dirty="0" smtClean="0"/>
              <a:t> 주로 사용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err="1" smtClean="0"/>
              <a:t>Numpy</a:t>
            </a:r>
            <a:r>
              <a:rPr lang="ko-KR" altLang="en-US" sz="2000" dirty="0" smtClean="0"/>
              <a:t>란</a:t>
            </a:r>
            <a:r>
              <a:rPr lang="en-US" altLang="ko-KR" sz="2000" dirty="0" smtClean="0"/>
              <a:t>?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행렬곱과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같은 무거운 연산을 수행하는 </a:t>
            </a:r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라이브러리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수치 해석이나 통계 관련 기능을 구현할 때 가장 기본이 되는 모듈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974519" y="2362841"/>
            <a:ext cx="8242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오버헤드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어떤 처리를 하기 위해 간접적인 처리비용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시간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메모리 등</a:t>
            </a:r>
            <a:r>
              <a:rPr lang="en-US" altLang="ko-KR" sz="2000" dirty="0" smtClean="0"/>
              <a:t>).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483359" y="3072538"/>
            <a:ext cx="9879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/>
              <a:t>텐서플로우는</a:t>
            </a:r>
            <a:r>
              <a:rPr lang="ko-KR" altLang="en-US" sz="2000" dirty="0" smtClean="0"/>
              <a:t> 매 </a:t>
            </a:r>
            <a:r>
              <a:rPr lang="ko-KR" altLang="en-US" sz="2000" dirty="0" err="1" smtClean="0"/>
              <a:t>연산마다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파이썬으로</a:t>
            </a:r>
            <a:r>
              <a:rPr lang="ko-KR" altLang="en-US" sz="2000" dirty="0" smtClean="0"/>
              <a:t> 다시 돌아오는 과정에서 발생하는 오버헤드를</a:t>
            </a:r>
            <a:endParaRPr lang="en-US" altLang="ko-KR" sz="2000" dirty="0" smtClean="0"/>
          </a:p>
          <a:p>
            <a:r>
              <a:rPr lang="ko-KR" altLang="en-US" sz="2000" dirty="0" smtClean="0"/>
              <a:t>피하기 위해 연산을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파이썬</a:t>
            </a:r>
            <a:r>
              <a:rPr lang="ko-KR" altLang="en-US" sz="2000" dirty="0" smtClean="0">
                <a:solidFill>
                  <a:srgbClr val="FF0000"/>
                </a:solidFill>
              </a:rPr>
              <a:t> 밖에서 동작하게 한다</a:t>
            </a:r>
            <a:r>
              <a:rPr lang="en-US" altLang="ko-KR" sz="2000" dirty="0" smtClean="0">
                <a:solidFill>
                  <a:srgbClr val="FF0000"/>
                </a:solidFill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0114" y="4002410"/>
            <a:ext cx="44076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X = </a:t>
            </a:r>
            <a:r>
              <a:rPr lang="en-US" altLang="ko-KR" dirty="0" err="1"/>
              <a:t>tf.placehoder</a:t>
            </a:r>
            <a:r>
              <a:rPr lang="en-US" altLang="ko-KR" dirty="0"/>
              <a:t>(tf.float32, [None, 784</a:t>
            </a:r>
            <a:r>
              <a:rPr lang="en-US" altLang="ko-KR" dirty="0" smtClean="0"/>
              <a:t>])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 = </a:t>
            </a:r>
            <a:r>
              <a:rPr lang="en-US" altLang="ko-KR" dirty="0" err="1"/>
              <a:t>tf.Variable</a:t>
            </a:r>
            <a:r>
              <a:rPr lang="en-US" altLang="ko-KR" dirty="0"/>
              <a:t>(</a:t>
            </a:r>
            <a:r>
              <a:rPr lang="en-US" altLang="ko-KR" dirty="0" err="1"/>
              <a:t>tf.zeros</a:t>
            </a:r>
            <a:r>
              <a:rPr lang="en-US" altLang="ko-KR" dirty="0"/>
              <a:t>[784, 10]))</a:t>
            </a:r>
            <a:endParaRPr lang="ko-KR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B = </a:t>
            </a:r>
            <a:r>
              <a:rPr lang="en-US" altLang="ko-KR" dirty="0" err="1"/>
              <a:t>tf.Variable</a:t>
            </a:r>
            <a:r>
              <a:rPr lang="en-US" altLang="ko-KR" dirty="0"/>
              <a:t>(</a:t>
            </a:r>
            <a:r>
              <a:rPr lang="en-US" altLang="ko-KR" dirty="0" err="1"/>
              <a:t>tf.zeros</a:t>
            </a:r>
            <a:r>
              <a:rPr lang="en-US" altLang="ko-KR" dirty="0"/>
              <a:t>[10</a:t>
            </a:r>
            <a:r>
              <a:rPr lang="en-US" altLang="ko-KR" dirty="0" smtClean="0"/>
              <a:t>]))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Y = </a:t>
            </a:r>
            <a:r>
              <a:rPr lang="en-US" altLang="ko-KR" dirty="0" err="1"/>
              <a:t>tf.nn.softmax</a:t>
            </a:r>
            <a:r>
              <a:rPr lang="en-US" altLang="ko-KR" dirty="0"/>
              <a:t>(</a:t>
            </a:r>
            <a:r>
              <a:rPr lang="en-US" altLang="ko-KR" dirty="0" err="1"/>
              <a:t>tf.matmul</a:t>
            </a:r>
            <a:r>
              <a:rPr lang="en-US" altLang="ko-KR" dirty="0"/>
              <a:t>(x, W) + b</a:t>
            </a:r>
            <a:r>
              <a:rPr lang="en-US" altLang="ko-KR" dirty="0" smtClean="0"/>
              <a:t>)</a:t>
            </a:r>
            <a:endParaRPr lang="ko-KR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240114" y="5979135"/>
            <a:ext cx="929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X</a:t>
            </a:r>
            <a:r>
              <a:rPr lang="ko-KR" altLang="ko-KR" dirty="0">
                <a:solidFill>
                  <a:srgbClr val="FF0000"/>
                </a:solidFill>
              </a:rPr>
              <a:t>가 여러 </a:t>
            </a:r>
            <a:r>
              <a:rPr lang="ko-KR" altLang="ko-KR" dirty="0" err="1">
                <a:solidFill>
                  <a:srgbClr val="FF0000"/>
                </a:solidFill>
              </a:rPr>
              <a:t>입력값을</a:t>
            </a:r>
            <a:r>
              <a:rPr lang="ko-KR" altLang="ko-KR" dirty="0">
                <a:solidFill>
                  <a:srgbClr val="FF0000"/>
                </a:solidFill>
              </a:rPr>
              <a:t> 갖는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ko-KR" dirty="0">
                <a:solidFill>
                  <a:srgbClr val="FF0000"/>
                </a:solidFill>
              </a:rPr>
              <a:t>차원 </a:t>
            </a:r>
            <a:r>
              <a:rPr lang="ko-KR" altLang="ko-KR" dirty="0" err="1">
                <a:solidFill>
                  <a:srgbClr val="FF0000"/>
                </a:solidFill>
              </a:rPr>
              <a:t>텐서인</a:t>
            </a:r>
            <a:r>
              <a:rPr lang="ko-KR" altLang="ko-KR" dirty="0">
                <a:solidFill>
                  <a:srgbClr val="FF0000"/>
                </a:solidFill>
              </a:rPr>
              <a:t> 경우에도 대응하기 위해 </a:t>
            </a:r>
            <a:r>
              <a:rPr lang="en-US" altLang="ko-KR" dirty="0" err="1">
                <a:solidFill>
                  <a:srgbClr val="FF0000"/>
                </a:solidFill>
              </a:rPr>
              <a:t>Wx</a:t>
            </a:r>
            <a:r>
              <a:rPr lang="ko-KR" altLang="ko-KR" dirty="0">
                <a:solidFill>
                  <a:srgbClr val="FF0000"/>
                </a:solidFill>
              </a:rPr>
              <a:t>가 아니라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xW</a:t>
            </a:r>
            <a:r>
              <a:rPr lang="ko-KR" altLang="ko-KR" dirty="0">
                <a:solidFill>
                  <a:srgbClr val="FF0000"/>
                </a:solidFill>
              </a:rPr>
              <a:t>로 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ko-KR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0" y="4417908"/>
            <a:ext cx="5161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Variable : </a:t>
            </a:r>
            <a:r>
              <a:rPr lang="ko-KR" altLang="en-US" dirty="0" err="1" smtClean="0"/>
              <a:t>텐서플로우</a:t>
            </a:r>
            <a:r>
              <a:rPr lang="ko-KR" altLang="en-US" dirty="0" smtClean="0"/>
              <a:t> 그래프 안에 존재하는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수정가능한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텐서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모델의 변수를 </a:t>
            </a:r>
            <a:r>
              <a:rPr lang="en-US" altLang="ko-KR" dirty="0" smtClean="0"/>
              <a:t>Variable</a:t>
            </a:r>
            <a:r>
              <a:rPr lang="ko-KR" altLang="en-US" dirty="0" smtClean="0"/>
              <a:t>로 사용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4436533" y="5667022"/>
            <a:ext cx="0" cy="311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752622" y="4696178"/>
            <a:ext cx="13433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55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22203" y="305675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모델 학습</a:t>
            </a:r>
            <a:endParaRPr lang="en-US" altLang="ko-KR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025815" y="1197864"/>
            <a:ext cx="8140370" cy="1417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주로 모델이 안좋다는 것이 어떤 의미인지 정의하는 것으로 시작한다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해당 모델이 원하는 결과에서 얼마나 떨어져 있는 지를 보여주는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비용</a:t>
            </a:r>
            <a:r>
              <a:rPr lang="en-US" altLang="ko-KR" sz="2000" dirty="0" smtClean="0"/>
              <a:t>(Cost) </a:t>
            </a:r>
            <a:r>
              <a:rPr lang="ko-KR" altLang="en-US" sz="2000" dirty="0" smtClean="0"/>
              <a:t>혹은 손실</a:t>
            </a:r>
            <a:r>
              <a:rPr lang="en-US" altLang="ko-KR" sz="2000" dirty="0" smtClean="0"/>
              <a:t>(Loss)</a:t>
            </a:r>
            <a:r>
              <a:rPr lang="ko-KR" altLang="en-US" sz="2000" dirty="0" smtClean="0"/>
              <a:t>을 최소화 할수록 모델이 좋다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9335" y="2796133"/>
            <a:ext cx="8653331" cy="1417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크로스 엔트로피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모델의 손실을 정의하기 위해 자주 사용되는 함수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우리의 예측이 실제 값을 설명하기에 얼마나 비효율적인지를 측정하는 것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최소화하는 것이 목표다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27854" y="4394402"/>
            <a:ext cx="8936292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y_ = </a:t>
            </a:r>
            <a:r>
              <a:rPr lang="en-US" altLang="ko-KR" dirty="0" err="1"/>
              <a:t>tf.placeholder</a:t>
            </a:r>
            <a:r>
              <a:rPr lang="en-US" altLang="ko-KR" dirty="0"/>
              <a:t>(tf.float32, [None, 10])</a:t>
            </a:r>
            <a:endParaRPr lang="ko-KR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cross_entropy</a:t>
            </a:r>
            <a:r>
              <a:rPr lang="en-US" altLang="ko-KR" dirty="0"/>
              <a:t> = </a:t>
            </a:r>
            <a:r>
              <a:rPr lang="en-US" altLang="ko-KR" dirty="0" err="1"/>
              <a:t>tf.reduce_mean</a:t>
            </a:r>
            <a:r>
              <a:rPr lang="en-US" altLang="ko-KR" dirty="0"/>
              <a:t>(-</a:t>
            </a:r>
            <a:r>
              <a:rPr lang="en-US" altLang="ko-KR" dirty="0" err="1"/>
              <a:t>tf.reduce_sum</a:t>
            </a:r>
            <a:r>
              <a:rPr lang="en-US" altLang="ko-KR" dirty="0"/>
              <a:t>(y_ * tf.log(y), </a:t>
            </a:r>
            <a:r>
              <a:rPr lang="en-US" altLang="ko-KR" dirty="0" err="1"/>
              <a:t>reduction_indices</a:t>
            </a:r>
            <a:r>
              <a:rPr lang="en-US" altLang="ko-KR" dirty="0"/>
              <a:t>=[1]))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463663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83594" y="319287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역전파</a:t>
            </a:r>
            <a:r>
              <a:rPr lang="ko-KR" altLang="en-US" sz="2800" dirty="0" smtClean="0"/>
              <a:t> 알고리즘</a:t>
            </a:r>
            <a:endParaRPr lang="en-US" altLang="ko-KR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222198" y="1149193"/>
            <a:ext cx="97476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오차가 본래 진행방향과 반대 방향으로 전파되는 방식의 알고리즘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Input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Output</a:t>
            </a:r>
            <a:r>
              <a:rPr lang="ko-KR" altLang="en-US" sz="2000" dirty="0" smtClean="0"/>
              <a:t>을 알고있는 상태</a:t>
            </a:r>
            <a:r>
              <a:rPr lang="en-US" altLang="ko-KR" sz="2000" dirty="0" smtClean="0"/>
              <a:t>(Supervised learning)</a:t>
            </a:r>
            <a:r>
              <a:rPr lang="ko-KR" altLang="en-US" sz="2000" dirty="0" smtClean="0"/>
              <a:t>에서 신경망을 학습하는 방법</a:t>
            </a:r>
            <a:endParaRPr lang="en-US" altLang="ko-KR" sz="2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81695" y="3781940"/>
            <a:ext cx="11447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 err="1" smtClean="0"/>
              <a:t>오차값</a:t>
            </a:r>
            <a:r>
              <a:rPr lang="ko-KR" altLang="ko-KR" dirty="0" smtClean="0"/>
              <a:t> </a:t>
            </a:r>
            <a:r>
              <a:rPr lang="en-US" altLang="ko-KR" dirty="0" smtClean="0"/>
              <a:t>E</a:t>
            </a:r>
            <a:r>
              <a:rPr lang="ko-KR" altLang="ko-KR" dirty="0" smtClean="0"/>
              <a:t>는 모든 </a:t>
            </a:r>
            <a:r>
              <a:rPr lang="ko-KR" altLang="ko-KR" dirty="0" err="1" smtClean="0"/>
              <a:t>모든</a:t>
            </a:r>
            <a:r>
              <a:rPr lang="ko-KR" altLang="ko-KR" dirty="0" smtClean="0"/>
              <a:t> </a:t>
            </a:r>
            <a:r>
              <a:rPr lang="en-US" altLang="ko-KR" dirty="0" smtClean="0"/>
              <a:t>e</a:t>
            </a:r>
            <a:r>
              <a:rPr lang="ko-KR" altLang="ko-KR" dirty="0" smtClean="0"/>
              <a:t>값을 더한 것이고</a:t>
            </a:r>
            <a:r>
              <a:rPr lang="en-US" altLang="ko-KR" dirty="0" smtClean="0"/>
              <a:t>, </a:t>
            </a:r>
            <a:r>
              <a:rPr lang="ko-KR" altLang="ko-KR" dirty="0" smtClean="0"/>
              <a:t>최종 목적은 </a:t>
            </a:r>
            <a:r>
              <a:rPr lang="en-US" altLang="ko-KR" dirty="0" smtClean="0"/>
              <a:t>E</a:t>
            </a:r>
            <a:r>
              <a:rPr lang="ko-KR" altLang="ko-KR" dirty="0" smtClean="0"/>
              <a:t>를 </a:t>
            </a:r>
            <a:r>
              <a:rPr lang="en-US" altLang="ko-KR" dirty="0" smtClean="0"/>
              <a:t>0</a:t>
            </a:r>
            <a:r>
              <a:rPr lang="ko-KR" altLang="ko-KR" dirty="0" smtClean="0"/>
              <a:t>에 </a:t>
            </a:r>
            <a:r>
              <a:rPr lang="ko-KR" altLang="ko-KR" dirty="0" err="1" smtClean="0"/>
              <a:t>근사시키는</a:t>
            </a:r>
            <a:r>
              <a:rPr lang="ko-KR" altLang="ko-KR" dirty="0" smtClean="0"/>
              <a:t> 것이다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ko-KR" dirty="0" smtClean="0"/>
              <a:t>오차</a:t>
            </a:r>
            <a:r>
              <a:rPr lang="en-US" altLang="ko-KR" dirty="0" smtClean="0"/>
              <a:t> </a:t>
            </a:r>
            <a:r>
              <a:rPr lang="en-US" altLang="ko-KR" dirty="0" smtClean="0"/>
              <a:t>E</a:t>
            </a:r>
            <a:r>
              <a:rPr lang="ko-KR" altLang="ko-KR" dirty="0" smtClean="0"/>
              <a:t>를 모든 가중치 </a:t>
            </a:r>
            <a:r>
              <a:rPr lang="en-US" altLang="ko-KR" dirty="0" smtClean="0"/>
              <a:t>w1, … </a:t>
            </a:r>
            <a:r>
              <a:rPr lang="ko-KR" altLang="ko-KR" dirty="0" smtClean="0"/>
              <a:t>주에 대한 방정식으로 본다면</a:t>
            </a:r>
            <a:r>
              <a:rPr lang="en-US" altLang="ko-KR" dirty="0" smtClean="0"/>
              <a:t>, w</a:t>
            </a:r>
            <a:r>
              <a:rPr lang="ko-KR" altLang="ko-KR" dirty="0" smtClean="0"/>
              <a:t>를 수정해</a:t>
            </a:r>
            <a:r>
              <a:rPr lang="en-US" altLang="ko-KR" dirty="0" smtClean="0"/>
              <a:t> E</a:t>
            </a:r>
            <a:r>
              <a:rPr lang="ko-KR" altLang="ko-KR" dirty="0" smtClean="0"/>
              <a:t>가 최소가 되도록 만드는 것이 필요하고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이를 위해 </a:t>
            </a:r>
            <a:r>
              <a:rPr lang="ko-KR" altLang="ko-KR" dirty="0" err="1" smtClean="0"/>
              <a:t>경사감소법</a:t>
            </a:r>
            <a:r>
              <a:rPr lang="en-US" altLang="ko-KR" dirty="0" smtClean="0"/>
              <a:t>(gradient descent)</a:t>
            </a:r>
            <a:r>
              <a:rPr lang="ko-KR" altLang="ko-KR" dirty="0" smtClean="0"/>
              <a:t>라는 최적화 알고리즘을 사용한다</a:t>
            </a:r>
            <a:r>
              <a:rPr lang="en-US" altLang="ko-KR" dirty="0" smtClean="0"/>
              <a:t>. </a:t>
            </a:r>
            <a:endParaRPr lang="ko-KR" altLang="ko-KR" dirty="0"/>
          </a:p>
        </p:txBody>
      </p:sp>
      <p:pic>
        <p:nvPicPr>
          <p:cNvPr id="2050" name="Picture 2" descr="http://cfile25.uf.tistory.com/image/273A59455870564421B2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224" y="2163765"/>
            <a:ext cx="7014920" cy="134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file1.uf.tistory.com/image/2674D73C586F43C229902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95" y="1969655"/>
            <a:ext cx="4301899" cy="168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695" y="5158348"/>
            <a:ext cx="1103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경사감소법</a:t>
            </a:r>
            <a:r>
              <a:rPr lang="en-US" altLang="ko-KR" dirty="0" smtClean="0"/>
              <a:t>(gradient descent)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기울기가 낮은 쪽으로 연속적으로 </a:t>
            </a:r>
            <a:r>
              <a:rPr lang="ko-KR" altLang="en-US" dirty="0" err="1" smtClean="0"/>
              <a:t>이속시켜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극소점에</a:t>
            </a:r>
            <a:r>
              <a:rPr lang="ko-KR" altLang="en-US" dirty="0" smtClean="0"/>
              <a:t> 다다르게 하는 방법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821631"/>
            <a:ext cx="12409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dirty="0"/>
              <a:t>이 과정에서 모든 가중치는 </a:t>
            </a:r>
            <a:r>
              <a:rPr lang="en-US" altLang="ko-KR" dirty="0"/>
              <a:t>E</a:t>
            </a:r>
            <a:r>
              <a:rPr lang="ko-KR" altLang="ko-KR" dirty="0"/>
              <a:t>에 영향을 미치므로 각각의 가중치로 </a:t>
            </a:r>
            <a:r>
              <a:rPr lang="ko-KR" altLang="ko-KR" dirty="0" err="1"/>
              <a:t>편미분하는데</a:t>
            </a:r>
            <a:r>
              <a:rPr lang="en-US" altLang="ko-KR" dirty="0"/>
              <a:t>, output</a:t>
            </a:r>
            <a:r>
              <a:rPr lang="ko-KR" altLang="ko-KR" dirty="0"/>
              <a:t>과 가까운 쪽을 먼저 진행한다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&gt;&gt; </a:t>
            </a:r>
            <a:r>
              <a:rPr lang="en-US" altLang="ko-KR" dirty="0" err="1" smtClean="0"/>
              <a:t>outpu</a:t>
            </a:r>
            <a:r>
              <a:rPr lang="ko-KR" altLang="en-US" dirty="0" smtClean="0"/>
              <a:t>과 가까운 쪽 부터 진행해서 </a:t>
            </a:r>
            <a:r>
              <a:rPr lang="ko-KR" altLang="en-US" dirty="0" err="1" smtClean="0"/>
              <a:t>역전파</a:t>
            </a:r>
            <a:r>
              <a:rPr lang="en-US" altLang="ko-KR" dirty="0" smtClean="0"/>
              <a:t>(Backward)</a:t>
            </a:r>
            <a:r>
              <a:rPr lang="ko-KR" altLang="en-US" dirty="0" smtClean="0"/>
              <a:t>라는 이름이 붙었다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4300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85997" y="319287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역전파</a:t>
            </a:r>
            <a:r>
              <a:rPr lang="ko-KR" altLang="en-US" sz="2800" dirty="0" smtClean="0"/>
              <a:t> 알고리즘</a:t>
            </a:r>
            <a:endParaRPr lang="en-US" altLang="ko-KR" sz="28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944850" y="4830544"/>
            <a:ext cx="89071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ko-KR" sz="2000" dirty="0" smtClean="0"/>
              <a:t>한계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1. </a:t>
            </a:r>
            <a:r>
              <a:rPr lang="ko-KR" altLang="ko-KR" sz="2000" dirty="0" smtClean="0"/>
              <a:t>경사감소법은 </a:t>
            </a:r>
            <a:r>
              <a:rPr lang="ko-KR" altLang="ko-KR" sz="2000" dirty="0"/>
              <a:t>글로벌 최소값을 찾는다고 보장할 수 없다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0000"/>
                </a:solidFill>
              </a:rPr>
              <a:t>2. </a:t>
            </a:r>
            <a:r>
              <a:rPr lang="ko-KR" altLang="ko-KR" sz="2000" dirty="0" smtClean="0">
                <a:solidFill>
                  <a:srgbClr val="FF0000"/>
                </a:solidFill>
              </a:rPr>
              <a:t>레이어의 </a:t>
            </a:r>
            <a:r>
              <a:rPr lang="ko-KR" altLang="ko-KR" sz="2000" dirty="0">
                <a:solidFill>
                  <a:srgbClr val="FF0000"/>
                </a:solidFill>
              </a:rPr>
              <a:t>개수와 노드의 개수를 정하는 모델이 </a:t>
            </a:r>
            <a:r>
              <a:rPr lang="ko-KR" altLang="ko-KR" sz="2000" dirty="0" smtClean="0">
                <a:solidFill>
                  <a:srgbClr val="FF0000"/>
                </a:solidFill>
              </a:rPr>
              <a:t>없다</a:t>
            </a:r>
            <a:r>
              <a:rPr lang="en-US" altLang="ko-KR" sz="2000" dirty="0" smtClean="0">
                <a:solidFill>
                  <a:srgbClr val="FF0000"/>
                </a:solidFill>
              </a:rPr>
              <a:t>.</a:t>
            </a:r>
            <a:endParaRPr lang="ko-KR" altLang="ko-KR" sz="2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016" y="1267751"/>
            <a:ext cx="117507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/>
              <a:t>1. </a:t>
            </a:r>
            <a:r>
              <a:rPr lang="ko-KR" altLang="ko-KR" sz="2000" dirty="0" smtClean="0"/>
              <a:t>기존 </a:t>
            </a:r>
            <a:r>
              <a:rPr lang="ko-KR" altLang="ko-KR" sz="2000" dirty="0"/>
              <a:t>설정된 가중치를 사용</a:t>
            </a:r>
            <a:r>
              <a:rPr lang="en-US" altLang="ko-KR" sz="2000" dirty="0"/>
              <a:t>, forward pass</a:t>
            </a:r>
            <a:r>
              <a:rPr lang="ko-KR" altLang="ko-KR" sz="2000" dirty="0"/>
              <a:t>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2. </a:t>
            </a:r>
            <a:r>
              <a:rPr lang="ko-KR" altLang="ko-KR" sz="2000" dirty="0"/>
              <a:t>전체 오차를 각 가중치로 </a:t>
            </a:r>
            <a:r>
              <a:rPr lang="ko-KR" altLang="ko-KR" sz="2000" dirty="0" err="1"/>
              <a:t>편미분한</a:t>
            </a:r>
            <a:r>
              <a:rPr lang="ko-KR" altLang="ko-KR" sz="2000" dirty="0"/>
              <a:t> 값을 기존의 가중치에서 </a:t>
            </a:r>
            <a:r>
              <a:rPr lang="ko-KR" altLang="ko-KR" sz="2000" dirty="0" err="1"/>
              <a:t>뺴준다</a:t>
            </a:r>
            <a:r>
              <a:rPr lang="en-US" altLang="ko-KR" sz="2000" dirty="0"/>
              <a:t>. </a:t>
            </a:r>
            <a:r>
              <a:rPr lang="ko-KR" altLang="ko-KR" sz="2000" dirty="0"/>
              <a:t>즉</a:t>
            </a:r>
            <a:r>
              <a:rPr lang="en-US" altLang="ko-KR" sz="2000" dirty="0"/>
              <a:t>, </a:t>
            </a:r>
            <a:r>
              <a:rPr lang="ko-KR" altLang="ko-KR" sz="2000" dirty="0"/>
              <a:t>오차를 줄이는 것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ko-KR" sz="2000" dirty="0" smtClean="0"/>
              <a:t>만약 </a:t>
            </a:r>
            <a:r>
              <a:rPr lang="ko-KR" altLang="ko-KR" sz="2000" dirty="0" err="1"/>
              <a:t>편미분한</a:t>
            </a:r>
            <a:r>
              <a:rPr lang="ko-KR" altLang="ko-KR" sz="2000" dirty="0"/>
              <a:t> 값을 더한다면 </a:t>
            </a:r>
            <a:r>
              <a:rPr lang="ko-KR" altLang="ko-KR" sz="2000" dirty="0" err="1"/>
              <a:t>극대값을</a:t>
            </a:r>
            <a:r>
              <a:rPr lang="ko-KR" altLang="ko-KR" sz="2000" dirty="0"/>
              <a:t> 찾는 과정이 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3. </a:t>
            </a:r>
            <a:r>
              <a:rPr lang="ko-KR" altLang="ko-KR" sz="2000" dirty="0"/>
              <a:t>모든 가중치에 대해 </a:t>
            </a:r>
            <a:r>
              <a:rPr lang="en-US" altLang="ko-KR" sz="2000" dirty="0"/>
              <a:t>backward pass</a:t>
            </a:r>
            <a:r>
              <a:rPr lang="ko-KR" altLang="ko-KR" sz="2000" dirty="0"/>
              <a:t>로 </a:t>
            </a:r>
            <a:r>
              <a:rPr lang="en-US" altLang="ko-KR" sz="2000" dirty="0"/>
              <a:t>2</a:t>
            </a:r>
            <a:r>
              <a:rPr lang="ko-KR" altLang="ko-KR" sz="2000" dirty="0"/>
              <a:t>를 실행한다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4. 1~3</a:t>
            </a:r>
            <a:r>
              <a:rPr lang="ko-KR" altLang="ko-KR" sz="2000" dirty="0"/>
              <a:t>을 반복한다</a:t>
            </a:r>
            <a:r>
              <a:rPr lang="en-US" altLang="ko-KR" sz="2000" dirty="0" smtClean="0"/>
              <a:t>.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54826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912</Words>
  <Application>Microsoft Office PowerPoint</Application>
  <PresentationFormat>와이드스크린</PresentationFormat>
  <Paragraphs>106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YD KIM</dc:creator>
  <cp:lastModifiedBy>김영도</cp:lastModifiedBy>
  <cp:revision>19</cp:revision>
  <dcterms:created xsi:type="dcterms:W3CDTF">2017-07-03T14:58:57Z</dcterms:created>
  <dcterms:modified xsi:type="dcterms:W3CDTF">2017-07-05T01:47:46Z</dcterms:modified>
</cp:coreProperties>
</file>