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6" r:id="rId2"/>
    <p:sldId id="357" r:id="rId3"/>
    <p:sldId id="365" r:id="rId4"/>
    <p:sldId id="377" r:id="rId5"/>
    <p:sldId id="363" r:id="rId6"/>
    <p:sldId id="361" r:id="rId7"/>
    <p:sldId id="367" r:id="rId8"/>
    <p:sldId id="376" r:id="rId9"/>
    <p:sldId id="356" r:id="rId10"/>
    <p:sldId id="274" r:id="rId11"/>
  </p:sldIdLst>
  <p:sldSz cx="12192000" cy="6858000"/>
  <p:notesSz cx="6865938" cy="9540875"/>
  <p:embeddedFontLst>
    <p:embeddedFont>
      <p:font typeface="나눔스퀘어_ac" panose="020B0600000101010101" pitchFamily="50" charset="-127"/>
      <p:regular r:id="rId14"/>
    </p:embeddedFont>
    <p:embeddedFont>
      <p:font typeface="나눔스퀘어_ac Bold" panose="020B0600000101010101" pitchFamily="50" charset="-127"/>
      <p:bold r:id="rId15"/>
    </p:embeddedFont>
    <p:embeddedFont>
      <p:font typeface="나눔스퀘어_ac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카페24 아네모네" pitchFamily="2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pos="2638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666666"/>
    <a:srgbClr val="BD097D"/>
    <a:srgbClr val="181717"/>
    <a:srgbClr val="000000"/>
    <a:srgbClr val="242424"/>
    <a:srgbClr val="5E5E5E"/>
    <a:srgbClr val="737373"/>
    <a:srgbClr val="8C8C8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1" autoAdjust="0"/>
    <p:restoredTop sz="85034" autoAdjust="0"/>
  </p:normalViewPr>
  <p:slideViewPr>
    <p:cSldViewPr snapToGrid="0">
      <p:cViewPr varScale="1">
        <p:scale>
          <a:sx n="63" d="100"/>
          <a:sy n="63" d="100"/>
        </p:scale>
        <p:origin x="144" y="72"/>
      </p:cViewPr>
      <p:guideLst>
        <p:guide pos="3863"/>
        <p:guide pos="2638"/>
        <p:guide orient="horz" pos="12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B115FC7-8E5D-3558-7510-B86017F5BC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7870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BFF5-E7A9-3682-54DF-5359C24054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47870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fld id="{6D6C2A0F-5A0A-49BF-8536-2DBF711EA0F5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82DA4C-19C9-ED2E-BE02-7D68EB7718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062176"/>
            <a:ext cx="2975240" cy="478700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BF0395-D57A-21D7-9A50-4D3AC0385C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fld id="{3175FEE5-0A83-4BDC-BCD7-E0C1A61A2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6354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7870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78701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fld id="{6316C82F-CB4E-484D-9A20-6EFD96C96E2A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2213"/>
            <a:ext cx="5724525" cy="3221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44" tIns="46872" rIns="93744" bIns="4687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591546"/>
            <a:ext cx="5492750" cy="3756720"/>
          </a:xfrm>
          <a:prstGeom prst="rect">
            <a:avLst/>
          </a:prstGeom>
        </p:spPr>
        <p:txBody>
          <a:bodyPr vert="horz" lIns="93744" tIns="46872" rIns="93744" bIns="46872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062176"/>
            <a:ext cx="2975240" cy="478700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062176"/>
            <a:ext cx="2975240" cy="478700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fld id="{A2648A11-4A46-4E50-91F4-4B9CDCBA3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754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0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40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97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36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29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8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F7D4-8921-4D4F-8E7F-960BF0393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6C254D-BC12-467C-90CD-CF044F9E0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6AAA3-A9AE-4722-88E9-9A9DC7B6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FF6F5-FB41-4356-87C7-BC8FBC5C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7C256-412D-42D4-AF8D-CAEDE8E7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6BB8-72B6-4C4A-890E-A04F1CBE7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7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6CFD9-8576-4D26-B834-EC9E9E8A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1BBF8-BED8-4518-9D5B-3077CF57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5C06E-AB0B-4D61-991C-AC070E4C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A64F8-B9AA-4185-ABD4-5C7D1CD7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D0FBF-C5A6-4511-A7EB-265F15DB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6BB8-72B6-4C4A-890E-A04F1CBE7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9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49563E-E709-4691-97D2-F73924B2854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6B871D5-2386-F215-9E6B-7370DC447C43}"/>
              </a:ext>
            </a:extLst>
          </p:cNvPr>
          <p:cNvGrpSpPr/>
          <p:nvPr userDrawn="1"/>
        </p:nvGrpSpPr>
        <p:grpSpPr>
          <a:xfrm>
            <a:off x="8452678" y="239643"/>
            <a:ext cx="3475618" cy="369332"/>
            <a:chOff x="8452678" y="239643"/>
            <a:chExt cx="3475618" cy="36933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B1672AE-967F-CEB2-A5FE-73BD243D3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727" y="250545"/>
              <a:ext cx="1414569" cy="320999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0EB539B-DCD6-84B8-A80F-669903A77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2678" y="324221"/>
              <a:ext cx="1806111" cy="20017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9864E5-B9B2-BA33-629E-F4038ED4CB7F}"/>
                </a:ext>
              </a:extLst>
            </p:cNvPr>
            <p:cNvSpPr txBox="1"/>
            <p:nvPr/>
          </p:nvSpPr>
          <p:spPr>
            <a:xfrm>
              <a:off x="10235707" y="23964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0542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49563E-E709-4691-97D2-F73924B2854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2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E38F48-91F0-4BD6-BFF6-2CB84758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BD14F-14C3-42D4-8B74-35E359B1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83381-E8BD-4400-948A-1206A230D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C4404-21E7-447B-B91C-AE771E10B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B244D-5708-45E2-935A-60AF7C3F1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96BB8-72B6-4C4A-890E-A04F1CBE733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D5739A5-8185-5329-04A6-A12FC44120C0}"/>
              </a:ext>
            </a:extLst>
          </p:cNvPr>
          <p:cNvGrpSpPr/>
          <p:nvPr userDrawn="1"/>
        </p:nvGrpSpPr>
        <p:grpSpPr>
          <a:xfrm>
            <a:off x="8452678" y="239643"/>
            <a:ext cx="3475618" cy="369332"/>
            <a:chOff x="8452678" y="239643"/>
            <a:chExt cx="3475618" cy="36933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E52DDFF-29BA-46FF-6FD1-25467E2F0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727" y="250545"/>
              <a:ext cx="1414569" cy="32099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ADD872C-A2DD-5363-789F-A0D1199BE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2678" y="324221"/>
              <a:ext cx="1806111" cy="2001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74C879-C00A-2A5D-12F0-60D93C9ABE2F}"/>
                </a:ext>
              </a:extLst>
            </p:cNvPr>
            <p:cNvSpPr txBox="1"/>
            <p:nvPr/>
          </p:nvSpPr>
          <p:spPr>
            <a:xfrm>
              <a:off x="10235707" y="23964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090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6AB0955-C574-4E99-919E-D721837D236A}"/>
              </a:ext>
            </a:extLst>
          </p:cNvPr>
          <p:cNvSpPr/>
          <p:nvPr/>
        </p:nvSpPr>
        <p:spPr>
          <a:xfrm>
            <a:off x="1276350" y="1363649"/>
            <a:ext cx="9639299" cy="174251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C5C0A-71B0-4581-82BB-81F849ECD25D}"/>
              </a:ext>
            </a:extLst>
          </p:cNvPr>
          <p:cNvSpPr txBox="1"/>
          <p:nvPr/>
        </p:nvSpPr>
        <p:spPr>
          <a:xfrm>
            <a:off x="10650050" y="6377859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2023. 04. 20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DB30A-C715-E512-E504-CCCC9104630E}"/>
              </a:ext>
            </a:extLst>
          </p:cNvPr>
          <p:cNvSpPr txBox="1"/>
          <p:nvPr/>
        </p:nvSpPr>
        <p:spPr>
          <a:xfrm>
            <a:off x="1541948" y="1819406"/>
            <a:ext cx="9108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spc="-150" dirty="0" err="1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머신러닝</a:t>
            </a:r>
            <a:r>
              <a:rPr lang="ko-KR" altLang="en-US" sz="4800" spc="-15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79071-7D17-B32F-222C-FD827EE391DE}"/>
              </a:ext>
            </a:extLst>
          </p:cNvPr>
          <p:cNvSpPr txBox="1"/>
          <p:nvPr/>
        </p:nvSpPr>
        <p:spPr>
          <a:xfrm>
            <a:off x="3048000" y="4490154"/>
            <a:ext cx="6096000" cy="55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07000"/>
              </a:lnSpc>
            </a:pPr>
            <a:r>
              <a:rPr lang="ko-KR" altLang="en-US" sz="2800" b="1" kern="100" dirty="0">
                <a:effectLst/>
                <a:latin typeface="카페24 아네모네" pitchFamily="2" charset="-127"/>
                <a:ea typeface="카페24 아네모네" pitchFamily="2" charset="-127"/>
                <a:cs typeface="Times New Roman" panose="02020603050405020304" pitchFamily="18" charset="0"/>
              </a:rPr>
              <a:t>인공지능</a:t>
            </a:r>
            <a:r>
              <a:rPr lang="en-US" altLang="ko-KR" sz="2800" b="1" kern="100" dirty="0">
                <a:effectLst/>
                <a:latin typeface="카페24 아네모네" pitchFamily="2" charset="-127"/>
                <a:ea typeface="카페24 아네모네" pitchFamily="2" charset="-127"/>
                <a:cs typeface="Times New Roman" panose="02020603050405020304" pitchFamily="18" charset="0"/>
              </a:rPr>
              <a:t>_ Day05</a:t>
            </a:r>
            <a:r>
              <a:rPr lang="ko-KR" altLang="en-US" sz="2800" b="1" kern="100" dirty="0">
                <a:effectLst/>
                <a:latin typeface="카페24 아네모네" pitchFamily="2" charset="-127"/>
                <a:ea typeface="카페24 아네모네" pitchFamily="2" charset="-127"/>
                <a:cs typeface="Times New Roman" panose="02020603050405020304" pitchFamily="18" charset="0"/>
              </a:rPr>
              <a:t> </a:t>
            </a:r>
            <a:endParaRPr lang="ko-KR" altLang="ko-KR" sz="2800" b="1" kern="100" dirty="0">
              <a:effectLst/>
              <a:latin typeface="카페24 아네모네" pitchFamily="2" charset="-127"/>
              <a:ea typeface="카페24 아네모네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9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6AB0955-C574-4E99-919E-D721837D236A}"/>
              </a:ext>
            </a:extLst>
          </p:cNvPr>
          <p:cNvSpPr/>
          <p:nvPr/>
        </p:nvSpPr>
        <p:spPr>
          <a:xfrm>
            <a:off x="3151562" y="2822684"/>
            <a:ext cx="5888876" cy="90487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E9494-39E0-4C3A-B12C-CEEDF727AFE3}"/>
              </a:ext>
            </a:extLst>
          </p:cNvPr>
          <p:cNvSpPr txBox="1"/>
          <p:nvPr/>
        </p:nvSpPr>
        <p:spPr>
          <a:xfrm>
            <a:off x="3267089" y="2822684"/>
            <a:ext cx="5657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spc="-15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수고하셨습니다</a:t>
            </a:r>
            <a:r>
              <a:rPr lang="en-US" altLang="ko-KR" sz="4800" spc="-15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4800" spc="-15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495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D649EE0-C7B5-B74D-95B6-148E19F16A91}"/>
              </a:ext>
            </a:extLst>
          </p:cNvPr>
          <p:cNvSpPr/>
          <p:nvPr/>
        </p:nvSpPr>
        <p:spPr>
          <a:xfrm>
            <a:off x="1425844" y="3012082"/>
            <a:ext cx="9329980" cy="120345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39E33-4049-0138-8543-794C356681AE}"/>
              </a:ext>
            </a:extLst>
          </p:cNvPr>
          <p:cNvSpPr txBox="1"/>
          <p:nvPr/>
        </p:nvSpPr>
        <p:spPr>
          <a:xfrm>
            <a:off x="1735811" y="3304470"/>
            <a:ext cx="860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2F2F2"/>
                </a:solidFill>
                <a:latin typeface="카페24 아네모네" pitchFamily="2" charset="-127"/>
                <a:ea typeface="카페24 아네모네" pitchFamily="2" charset="-127"/>
              </a:rPr>
              <a:t>Boosting </a:t>
            </a:r>
            <a:r>
              <a:rPr lang="ko-KR" altLang="en-US" sz="3600" dirty="0">
                <a:solidFill>
                  <a:srgbClr val="F2F2F2"/>
                </a:solidFill>
                <a:latin typeface="카페24 아네모네" pitchFamily="2" charset="-127"/>
                <a:ea typeface="카페24 아네모네" pitchFamily="2" charset="-127"/>
              </a:rPr>
              <a:t>계열의 모델</a:t>
            </a:r>
          </a:p>
        </p:txBody>
      </p:sp>
    </p:spTree>
    <p:extLst>
      <p:ext uri="{BB962C8B-B14F-4D97-AF65-F5344CB8AC3E}">
        <p14:creationId xmlns:p14="http://schemas.microsoft.com/office/powerpoint/2010/main" val="693262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AD4D29-D3F9-1EA9-2D82-98F1CBAD46B5}"/>
              </a:ext>
            </a:extLst>
          </p:cNvPr>
          <p:cNvSpPr/>
          <p:nvPr/>
        </p:nvSpPr>
        <p:spPr>
          <a:xfrm>
            <a:off x="-1" y="279156"/>
            <a:ext cx="5468113" cy="58477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24DA7-0AAA-BF48-6548-DE894210B6F3}"/>
              </a:ext>
            </a:extLst>
          </p:cNvPr>
          <p:cNvSpPr txBox="1"/>
          <p:nvPr/>
        </p:nvSpPr>
        <p:spPr>
          <a:xfrm>
            <a:off x="62705" y="325323"/>
            <a:ext cx="540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2F2F2"/>
                </a:solidFill>
                <a:latin typeface="카페24 아네모네" pitchFamily="2" charset="-127"/>
                <a:ea typeface="카페24 아네모네" pitchFamily="2" charset="-127"/>
              </a:rPr>
              <a:t>Gradient Boosting </a:t>
            </a:r>
            <a:r>
              <a:rPr lang="ko-KR" altLang="en-US" sz="2800" dirty="0">
                <a:solidFill>
                  <a:srgbClr val="F2F2F2"/>
                </a:solidFill>
                <a:latin typeface="카페24 아네모네" pitchFamily="2" charset="-127"/>
                <a:ea typeface="카페24 아네모네" pitchFamily="2" charset="-127"/>
              </a:rPr>
              <a:t>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E9082-E0CD-BD48-67C6-05D9BE1C6BC8}"/>
              </a:ext>
            </a:extLst>
          </p:cNvPr>
          <p:cNvSpPr txBox="1"/>
          <p:nvPr/>
        </p:nvSpPr>
        <p:spPr>
          <a:xfrm>
            <a:off x="475381" y="1408287"/>
            <a:ext cx="11314263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회귀분석 또는 분류 분석을 수행할 수 있는 예측모형</a:t>
            </a:r>
            <a:endParaRPr lang="en-US" altLang="ko-KR" sz="2000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예측모형의 앙상블 방법론 중 </a:t>
            </a:r>
            <a:r>
              <a:rPr lang="ko-KR" altLang="en-US" sz="2000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부스팅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계열에 속하는 알고리즘</a:t>
            </a:r>
            <a:endParaRPr lang="en-US" altLang="ko-KR" sz="2000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머신러닝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알고리즘 중에서도 가장 예측 성능이 높다고 알려진 알고리즘</a:t>
            </a:r>
            <a:endParaRPr lang="en-US" altLang="ko-KR" sz="2000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LightGBM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2000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CatBoost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2000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XGBoost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 패키지 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Gradient Boosting Algorithm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 구현한 패키지</a:t>
            </a:r>
            <a:endParaRPr lang="en-US" altLang="ko-KR" sz="2000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91990-B247-3E4A-AC1E-9C8D1595936D}"/>
              </a:ext>
            </a:extLst>
          </p:cNvPr>
          <p:cNvSpPr txBox="1"/>
          <p:nvPr/>
        </p:nvSpPr>
        <p:spPr>
          <a:xfrm>
            <a:off x="475381" y="4203246"/>
            <a:ext cx="11314263" cy="2063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Boosting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이란 약한 분류기를 결합하여 강한 분류기를 만드는 과정</a:t>
            </a:r>
            <a:endParaRPr lang="en-US" altLang="ko-KR" sz="2000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0.3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정확도를 가진 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A, B, C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결합하여 더 높은 정확도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예를 들어 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0.7 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정도의 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accuracy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얻는 게 앙상블 알고리즘의 기본 원리</a:t>
            </a:r>
            <a:endParaRPr lang="en-US" altLang="ko-KR" sz="2000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Boosting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이 과정을 순차적으로 실행</a:t>
            </a:r>
            <a:endParaRPr lang="en-US" altLang="ko-KR" sz="2000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A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분류기를 만든 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 정보를 바탕으로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분류기를 만들고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다시 그 정보를 바탕으로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분류기를 만듦</a:t>
            </a:r>
            <a:endParaRPr lang="en-US" altLang="ko-KR" sz="2000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706D5-B46C-7C6B-A416-343E0297D383}"/>
              </a:ext>
            </a:extLst>
          </p:cNvPr>
          <p:cNvSpPr txBox="1"/>
          <p:nvPr/>
        </p:nvSpPr>
        <p:spPr>
          <a:xfrm>
            <a:off x="475381" y="3639375"/>
            <a:ext cx="61333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Boosting </a:t>
            </a:r>
            <a:r>
              <a:rPr lang="ko-KR" altLang="en-US" sz="24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이란</a:t>
            </a:r>
            <a:r>
              <a:rPr lang="en-US" altLang="ko-KR" sz="24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557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AD4D29-D3F9-1EA9-2D82-98F1CBAD46B5}"/>
              </a:ext>
            </a:extLst>
          </p:cNvPr>
          <p:cNvSpPr/>
          <p:nvPr/>
        </p:nvSpPr>
        <p:spPr>
          <a:xfrm>
            <a:off x="-1" y="279156"/>
            <a:ext cx="5468113" cy="58477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24DA7-0AAA-BF48-6548-DE894210B6F3}"/>
              </a:ext>
            </a:extLst>
          </p:cNvPr>
          <p:cNvSpPr txBox="1"/>
          <p:nvPr/>
        </p:nvSpPr>
        <p:spPr>
          <a:xfrm>
            <a:off x="62705" y="325323"/>
            <a:ext cx="540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F2F2F2"/>
                </a:solidFill>
                <a:latin typeface="카페24 아네모네" pitchFamily="2" charset="-127"/>
                <a:ea typeface="카페24 아네모네" pitchFamily="2" charset="-127"/>
              </a:rPr>
              <a:t>XGBoost</a:t>
            </a:r>
            <a:endParaRPr lang="ko-KR" altLang="en-US" sz="2800" dirty="0">
              <a:solidFill>
                <a:srgbClr val="F2F2F2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E9082-E0CD-BD48-67C6-05D9BE1C6BC8}"/>
              </a:ext>
            </a:extLst>
          </p:cNvPr>
          <p:cNvSpPr txBox="1"/>
          <p:nvPr/>
        </p:nvSpPr>
        <p:spPr>
          <a:xfrm>
            <a:off x="475381" y="1201251"/>
            <a:ext cx="11314263" cy="1917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XGBoost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분류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회귀 문제에 모두 사용할 수 있는 강력한 모델</a:t>
            </a:r>
            <a:endParaRPr lang="en-US" altLang="ko-KR" sz="2000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강력한 병렬 처리 성능과 자동 가지치기 알고리즘이 적용되어 빠른 속도</a:t>
            </a:r>
            <a:endParaRPr lang="en-US" altLang="ko-KR" sz="2000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과적합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규제 기능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(Regularization)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이점이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있음</a:t>
            </a:r>
            <a:endParaRPr lang="en-US" altLang="ko-KR" sz="2000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자체 교차 검증 알고리즘과 </a:t>
            </a:r>
            <a:r>
              <a:rPr lang="ko-KR" altLang="en-US" sz="2000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처리 기능 </a:t>
            </a:r>
            <a:endParaRPr lang="en-US" altLang="ko-KR" sz="2000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Early Stopping 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기능이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있음</a:t>
            </a:r>
            <a:endParaRPr lang="en-US" altLang="ko-KR" sz="2000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34A6B-1870-FC95-520B-2733FEA4D2FD}"/>
              </a:ext>
            </a:extLst>
          </p:cNvPr>
          <p:cNvSpPr txBox="1"/>
          <p:nvPr/>
        </p:nvSpPr>
        <p:spPr>
          <a:xfrm>
            <a:off x="475381" y="3996210"/>
            <a:ext cx="11314263" cy="2464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n_estimators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(int) : 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내부에서 생성할 결정 트리의 개수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max_depth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(int) : 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생성할 결정 트리의 높이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learning_rate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(float) : </a:t>
            </a:r>
            <a:r>
              <a:rPr lang="ko-KR" altLang="en-US" sz="2000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훈련량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시 모델을 얼마나 업데이트할지 결정하는 값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subsample (float) : 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행 샘플링에 사용하는 비율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random_state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(int) : 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내부적으로 사용되는 </a:t>
            </a:r>
            <a:r>
              <a:rPr lang="ko-KR" altLang="en-US" sz="2000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난수값</a:t>
            </a:r>
            <a:endParaRPr lang="ko-KR" altLang="en-US" sz="2000" i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i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n_jobs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(int) : 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병렬처리에 사용할 </a:t>
            </a:r>
            <a:r>
              <a:rPr lang="en-US" altLang="ko-KR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CPU </a:t>
            </a:r>
            <a:r>
              <a:rPr lang="ko-KR" altLang="en-US" sz="20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927AC-16D8-67F6-5331-566EA1F3DFC6}"/>
              </a:ext>
            </a:extLst>
          </p:cNvPr>
          <p:cNvSpPr txBox="1"/>
          <p:nvPr/>
        </p:nvSpPr>
        <p:spPr>
          <a:xfrm>
            <a:off x="475381" y="3432339"/>
            <a:ext cx="61333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i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대표적인 파라미터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220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D649EE0-C7B5-B74D-95B6-148E19F16A91}"/>
              </a:ext>
            </a:extLst>
          </p:cNvPr>
          <p:cNvSpPr/>
          <p:nvPr/>
        </p:nvSpPr>
        <p:spPr>
          <a:xfrm>
            <a:off x="1425844" y="3012082"/>
            <a:ext cx="9329980" cy="120345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39E33-4049-0138-8543-794C356681AE}"/>
              </a:ext>
            </a:extLst>
          </p:cNvPr>
          <p:cNvSpPr txBox="1"/>
          <p:nvPr/>
        </p:nvSpPr>
        <p:spPr>
          <a:xfrm>
            <a:off x="1735811" y="3304470"/>
            <a:ext cx="8601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2F2F2"/>
                </a:solidFill>
                <a:latin typeface="카페24 아네모네" pitchFamily="2" charset="-127"/>
                <a:ea typeface="카페24 아네모네" pitchFamily="2" charset="-127"/>
              </a:rPr>
              <a:t>IDG(</a:t>
            </a:r>
            <a:r>
              <a:rPr lang="en-US" altLang="ko-KR" sz="3600" dirty="0" err="1">
                <a:solidFill>
                  <a:srgbClr val="F2F2F2"/>
                </a:solidFill>
                <a:latin typeface="카페24 아네모네" pitchFamily="2" charset="-127"/>
                <a:ea typeface="카페24 아네모네" pitchFamily="2" charset="-127"/>
              </a:rPr>
              <a:t>ImageDataGenerate</a:t>
            </a:r>
            <a:r>
              <a:rPr lang="en-US" altLang="ko-KR" sz="3600" dirty="0">
                <a:solidFill>
                  <a:srgbClr val="F2F2F2"/>
                </a:solidFill>
                <a:latin typeface="카페24 아네모네" pitchFamily="2" charset="-127"/>
                <a:ea typeface="카페24 아네모네" pitchFamily="2" charset="-127"/>
              </a:rPr>
              <a:t>)</a:t>
            </a:r>
            <a:endParaRPr lang="ko-KR" altLang="en-US" sz="3600" dirty="0">
              <a:solidFill>
                <a:srgbClr val="F2F2F2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58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AD4D29-D3F9-1EA9-2D82-98F1CBAD46B5}"/>
              </a:ext>
            </a:extLst>
          </p:cNvPr>
          <p:cNvSpPr/>
          <p:nvPr/>
        </p:nvSpPr>
        <p:spPr>
          <a:xfrm>
            <a:off x="-1" y="279156"/>
            <a:ext cx="5468113" cy="58477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24DA7-0AAA-BF48-6548-DE894210B6F3}"/>
              </a:ext>
            </a:extLst>
          </p:cNvPr>
          <p:cNvSpPr txBox="1"/>
          <p:nvPr/>
        </p:nvSpPr>
        <p:spPr>
          <a:xfrm>
            <a:off x="62705" y="325323"/>
            <a:ext cx="540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F2F2F2"/>
                </a:solidFill>
                <a:latin typeface="카페24 아네모네" pitchFamily="2" charset="-127"/>
                <a:ea typeface="카페24 아네모네" pitchFamily="2" charset="-127"/>
              </a:rPr>
              <a:t>ImageDataGenerator</a:t>
            </a:r>
            <a:r>
              <a:rPr lang="ko-KR" altLang="en-US" sz="2800" dirty="0">
                <a:solidFill>
                  <a:srgbClr val="F2F2F2"/>
                </a:solidFill>
                <a:latin typeface="카페24 아네모네" pitchFamily="2" charset="-127"/>
                <a:ea typeface="카페24 아네모네" pitchFamily="2" charset="-127"/>
              </a:rPr>
              <a:t>란</a:t>
            </a:r>
            <a:r>
              <a:rPr lang="en-US" altLang="ko-KR" sz="2800" dirty="0">
                <a:solidFill>
                  <a:srgbClr val="F2F2F2"/>
                </a:solidFill>
                <a:latin typeface="카페24 아네모네" pitchFamily="2" charset="-127"/>
                <a:ea typeface="카페24 아네모네" pitchFamily="2" charset="-127"/>
              </a:rPr>
              <a:t>?</a:t>
            </a:r>
            <a:endParaRPr lang="ko-KR" altLang="en-US" sz="2800" dirty="0">
              <a:solidFill>
                <a:srgbClr val="F2F2F2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7874D0-70A4-301B-9F7D-2923C2D75FAD}"/>
              </a:ext>
            </a:extLst>
          </p:cNvPr>
          <p:cNvGrpSpPr/>
          <p:nvPr/>
        </p:nvGrpSpPr>
        <p:grpSpPr>
          <a:xfrm>
            <a:off x="228600" y="6172200"/>
            <a:ext cx="11906249" cy="685800"/>
            <a:chOff x="228600" y="6172200"/>
            <a:chExt cx="11906249" cy="6858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1BB3EA-D75D-631F-D23E-715C45D9D436}"/>
                </a:ext>
              </a:extLst>
            </p:cNvPr>
            <p:cNvSpPr/>
            <p:nvPr/>
          </p:nvSpPr>
          <p:spPr>
            <a:xfrm>
              <a:off x="228600" y="6172200"/>
              <a:ext cx="1752600" cy="57590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DD29BF-D5F5-4D62-5B13-383F6F820C87}"/>
                </a:ext>
              </a:extLst>
            </p:cNvPr>
            <p:cNvSpPr/>
            <p:nvPr/>
          </p:nvSpPr>
          <p:spPr>
            <a:xfrm>
              <a:off x="10382249" y="6282092"/>
              <a:ext cx="1752600" cy="57590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98F055-24EA-F082-F634-FFD07426E569}"/>
              </a:ext>
            </a:extLst>
          </p:cNvPr>
          <p:cNvSpPr txBox="1"/>
          <p:nvPr/>
        </p:nvSpPr>
        <p:spPr>
          <a:xfrm>
            <a:off x="362321" y="1099879"/>
            <a:ext cx="6681158" cy="80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2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이미지를 학습시킬 때 학습데이터의 양이 적을 경우</a:t>
            </a:r>
          </a:p>
          <a:p>
            <a:pPr algn="l" latinLnBrk="1">
              <a:lnSpc>
                <a:spcPct val="12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학습데이터를 조금씩 변형시켜서 학습데이터의 양을 늘리는 방식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B11EF-4F11-B3A1-47F4-BE1AA831BBF6}"/>
              </a:ext>
            </a:extLst>
          </p:cNvPr>
          <p:cNvSpPr txBox="1"/>
          <p:nvPr/>
        </p:nvSpPr>
        <p:spPr>
          <a:xfrm>
            <a:off x="5094976" y="3132504"/>
            <a:ext cx="3230592" cy="2360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20000"/>
              </a:lnSpc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공간 레벨 변형</a:t>
            </a:r>
          </a:p>
          <a:p>
            <a:pPr marL="361950" algn="l" latinLnBrk="1">
              <a:lnSpc>
                <a:spcPct val="12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Flip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좌우 반전</a:t>
            </a:r>
          </a:p>
          <a:p>
            <a:pPr marL="361950" algn="l" latinLnBrk="1">
              <a:lnSpc>
                <a:spcPct val="12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Rotation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회전</a:t>
            </a:r>
          </a:p>
          <a:p>
            <a:pPr marL="361950" algn="l" latinLnBrk="1">
              <a:lnSpc>
                <a:spcPct val="12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Shift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이동</a:t>
            </a:r>
          </a:p>
          <a:p>
            <a:pPr marL="361950" algn="l" latinLnBrk="1">
              <a:lnSpc>
                <a:spcPct val="12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Zoom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확대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축소</a:t>
            </a:r>
          </a:p>
          <a:p>
            <a:pPr marL="361950" algn="l" latinLnBrk="1">
              <a:lnSpc>
                <a:spcPct val="12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Shear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기울이기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52D1F-4ED6-975E-EFC9-E505A67FB216}"/>
              </a:ext>
            </a:extLst>
          </p:cNvPr>
          <p:cNvSpPr txBox="1"/>
          <p:nvPr/>
        </p:nvSpPr>
        <p:spPr>
          <a:xfrm>
            <a:off x="8133471" y="3132504"/>
            <a:ext cx="3747966" cy="1252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20000"/>
              </a:lnSpc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픽셀 레벨 변형</a:t>
            </a:r>
          </a:p>
          <a:p>
            <a:pPr marL="361950" algn="l" latinLnBrk="1">
              <a:lnSpc>
                <a:spcPct val="12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Bright 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밝기 조정</a:t>
            </a:r>
          </a:p>
          <a:p>
            <a:pPr marL="361950" algn="l" latinLnBrk="1">
              <a:lnSpc>
                <a:spcPct val="12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Channel Shift : RGB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 변경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7B6B9B-4D9F-A167-81EB-5B83916B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53" y="2011670"/>
            <a:ext cx="4443204" cy="460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4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AD4D29-D3F9-1EA9-2D82-98F1CBAD46B5}"/>
              </a:ext>
            </a:extLst>
          </p:cNvPr>
          <p:cNvSpPr/>
          <p:nvPr/>
        </p:nvSpPr>
        <p:spPr>
          <a:xfrm>
            <a:off x="-1" y="279156"/>
            <a:ext cx="5468113" cy="58477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24DA7-0AAA-BF48-6548-DE894210B6F3}"/>
              </a:ext>
            </a:extLst>
          </p:cNvPr>
          <p:cNvSpPr txBox="1"/>
          <p:nvPr/>
        </p:nvSpPr>
        <p:spPr>
          <a:xfrm>
            <a:off x="62705" y="325323"/>
            <a:ext cx="540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F2F2F2"/>
                </a:solidFill>
                <a:latin typeface="카페24 아네모네" pitchFamily="2" charset="-127"/>
                <a:ea typeface="카페24 아네모네" pitchFamily="2" charset="-127"/>
              </a:rPr>
              <a:t>ImageDataGenerator</a:t>
            </a:r>
            <a:endParaRPr lang="ko-KR" altLang="en-US" sz="2800" dirty="0">
              <a:solidFill>
                <a:srgbClr val="F2F2F2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E9082-E0CD-BD48-67C6-05D9BE1C6BC8}"/>
              </a:ext>
            </a:extLst>
          </p:cNvPr>
          <p:cNvSpPr txBox="1"/>
          <p:nvPr/>
        </p:nvSpPr>
        <p:spPr>
          <a:xfrm>
            <a:off x="190721" y="1077218"/>
            <a:ext cx="675252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 </a:t>
            </a:r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Library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1F118B-8D92-5A66-7E24-AA6BF65BAFD8}"/>
              </a:ext>
            </a:extLst>
          </p:cNvPr>
          <p:cNvGrpSpPr/>
          <p:nvPr/>
        </p:nvGrpSpPr>
        <p:grpSpPr>
          <a:xfrm>
            <a:off x="316591" y="1753964"/>
            <a:ext cx="9621040" cy="1472315"/>
            <a:chOff x="316591" y="1753964"/>
            <a:chExt cx="9621040" cy="147231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A4381F-1BEF-4826-49AA-DB946AA0E494}"/>
                </a:ext>
              </a:extLst>
            </p:cNvPr>
            <p:cNvSpPr/>
            <p:nvPr/>
          </p:nvSpPr>
          <p:spPr>
            <a:xfrm>
              <a:off x="316591" y="1753964"/>
              <a:ext cx="9621040" cy="1472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FE56F1-EC3B-D059-8FAB-B8F7E279AD10}"/>
                </a:ext>
              </a:extLst>
            </p:cNvPr>
            <p:cNvSpPr txBox="1"/>
            <p:nvPr/>
          </p:nvSpPr>
          <p:spPr>
            <a:xfrm>
              <a:off x="500291" y="1898561"/>
              <a:ext cx="783282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import </a:t>
              </a:r>
              <a:r>
                <a:rPr lang="en-US" altLang="ko-KR" dirty="0" err="1"/>
                <a:t>numpy</a:t>
              </a:r>
              <a:r>
                <a:rPr lang="en-US" altLang="ko-KR" dirty="0"/>
                <a:t> as np</a:t>
              </a:r>
            </a:p>
            <a:p>
              <a:r>
                <a:rPr lang="en-US" altLang="ko-KR" dirty="0"/>
                <a:t>import </a:t>
              </a:r>
              <a:r>
                <a:rPr lang="en-US" altLang="ko-KR" dirty="0" err="1"/>
                <a:t>matplotlib.pyplot</a:t>
              </a:r>
              <a:r>
                <a:rPr lang="en-US" altLang="ko-KR" dirty="0"/>
                <a:t> as </a:t>
              </a:r>
              <a:r>
                <a:rPr lang="en-US" altLang="ko-KR" dirty="0" err="1"/>
                <a:t>plt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from </a:t>
              </a:r>
              <a:r>
                <a:rPr lang="en-US" altLang="ko-KR" dirty="0" err="1"/>
                <a:t>keras.preprocessing.image</a:t>
              </a:r>
              <a:r>
                <a:rPr lang="en-US" altLang="ko-KR" dirty="0"/>
                <a:t> import </a:t>
              </a:r>
              <a:r>
                <a:rPr lang="en-US" altLang="ko-KR" dirty="0" err="1"/>
                <a:t>ImageDataGenerator</a:t>
              </a:r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B98068F-DCE0-449E-D0AD-59D4CBA83F0E}"/>
              </a:ext>
            </a:extLst>
          </p:cNvPr>
          <p:cNvSpPr txBox="1"/>
          <p:nvPr/>
        </p:nvSpPr>
        <p:spPr>
          <a:xfrm>
            <a:off x="190721" y="3429000"/>
            <a:ext cx="675252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학습 이미지에 적용한 </a:t>
            </a:r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augmentation </a:t>
            </a: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인자를 지정</a:t>
            </a:r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7653972-BCC1-B982-66FE-E0202E2BFF53}"/>
              </a:ext>
            </a:extLst>
          </p:cNvPr>
          <p:cNvGrpSpPr/>
          <p:nvPr/>
        </p:nvGrpSpPr>
        <p:grpSpPr>
          <a:xfrm>
            <a:off x="316591" y="4105746"/>
            <a:ext cx="9621040" cy="1932745"/>
            <a:chOff x="316591" y="4105746"/>
            <a:chExt cx="9621040" cy="193274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3B262DD-0F56-7D55-C2B9-1733DA93D76B}"/>
                </a:ext>
              </a:extLst>
            </p:cNvPr>
            <p:cNvSpPr/>
            <p:nvPr/>
          </p:nvSpPr>
          <p:spPr>
            <a:xfrm>
              <a:off x="316591" y="4105746"/>
              <a:ext cx="9621040" cy="19327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C4A23F6E-0784-91F0-A35D-6F96E2D59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91" y="4294714"/>
              <a:ext cx="4166525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 err="1">
                  <a:ln>
                    <a:noFill/>
                  </a:ln>
                  <a:solidFill>
                    <a:srgbClr val="1F2328"/>
                  </a:solidFill>
                  <a:effectLst/>
                  <a:latin typeface="Arial Unicode MS"/>
                  <a:ea typeface="ui-monospace"/>
                </a:rPr>
                <a:t>train_datagen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1F2328"/>
                  </a:solidFill>
                  <a:effectLst/>
                  <a:latin typeface="Arial Unicode MS"/>
                  <a:ea typeface="ui-monospace"/>
                </a:rPr>
                <a:t> = </a:t>
              </a:r>
              <a:r>
                <a:rPr kumimoji="0" lang="ko-KR" altLang="ko-KR" b="0" i="0" u="none" strike="noStrike" cap="none" normalizeH="0" baseline="0" dirty="0" err="1">
                  <a:ln>
                    <a:noFill/>
                  </a:ln>
                  <a:solidFill>
                    <a:srgbClr val="1F2328"/>
                  </a:solidFill>
                  <a:effectLst/>
                  <a:latin typeface="Arial Unicode MS"/>
                  <a:ea typeface="ui-monospace"/>
                </a:rPr>
                <a:t>ImageDataGenerator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1F2328"/>
                  </a:solidFill>
                  <a:effectLst/>
                  <a:latin typeface="Arial Unicode MS"/>
                  <a:ea typeface="ui-monospace"/>
                </a:rPr>
                <a:t>( 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 err="1">
                  <a:ln>
                    <a:noFill/>
                  </a:ln>
                  <a:solidFill>
                    <a:srgbClr val="1F2328"/>
                  </a:solidFill>
                  <a:effectLst/>
                  <a:latin typeface="Arial Unicode MS"/>
                  <a:ea typeface="ui-monospace"/>
                </a:rPr>
                <a:t>rescale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1F2328"/>
                  </a:solidFill>
                  <a:effectLst/>
                  <a:latin typeface="Arial Unicode MS"/>
                  <a:ea typeface="ui-monospace"/>
                </a:rPr>
                <a:t>=1./255, 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 err="1">
                  <a:ln>
                    <a:noFill/>
                  </a:ln>
                  <a:solidFill>
                    <a:srgbClr val="1F2328"/>
                  </a:solidFill>
                  <a:effectLst/>
                  <a:latin typeface="Arial Unicode MS"/>
                  <a:ea typeface="ui-monospace"/>
                </a:rPr>
                <a:t>shear_range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1F2328"/>
                  </a:solidFill>
                  <a:effectLst/>
                  <a:latin typeface="Arial Unicode MS"/>
                  <a:ea typeface="ui-monospace"/>
                </a:rPr>
                <a:t>=0.2, 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 err="1">
                  <a:ln>
                    <a:noFill/>
                  </a:ln>
                  <a:solidFill>
                    <a:srgbClr val="1F2328"/>
                  </a:solidFill>
                  <a:effectLst/>
                  <a:latin typeface="Arial Unicode MS"/>
                  <a:ea typeface="ui-monospace"/>
                </a:rPr>
                <a:t>zoom_range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1F2328"/>
                  </a:solidFill>
                  <a:effectLst/>
                  <a:latin typeface="Arial Unicode MS"/>
                  <a:ea typeface="ui-monospace"/>
                </a:rPr>
                <a:t>=0.2, 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 err="1">
                  <a:ln>
                    <a:noFill/>
                  </a:ln>
                  <a:solidFill>
                    <a:srgbClr val="1F2328"/>
                  </a:solidFill>
                  <a:effectLst/>
                  <a:latin typeface="Arial Unicode MS"/>
                  <a:ea typeface="ui-monospace"/>
                </a:rPr>
                <a:t>horizontal_flip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1F2328"/>
                  </a:solidFill>
                  <a:effectLst/>
                  <a:latin typeface="Arial Unicode MS"/>
                  <a:ea typeface="ui-monospace"/>
                </a:rPr>
                <a:t>=</a:t>
              </a:r>
              <a:r>
                <a:rPr kumimoji="0" lang="ko-KR" altLang="ko-KR" b="0" i="0" u="none" strike="noStrike" cap="none" normalizeH="0" baseline="0" dirty="0" err="1">
                  <a:ln>
                    <a:noFill/>
                  </a:ln>
                  <a:solidFill>
                    <a:srgbClr val="1F2328"/>
                  </a:solidFill>
                  <a:effectLst/>
                  <a:latin typeface="Arial Unicode MS"/>
                  <a:ea typeface="ui-monospace"/>
                </a:rPr>
                <a:t>True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rgbClr val="1F2328"/>
                  </a:solidFill>
                  <a:effectLst/>
                  <a:latin typeface="Arial Unicode MS"/>
                  <a:ea typeface="ui-monospace"/>
                </a:rPr>
                <a:t>)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42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AD4D29-D3F9-1EA9-2D82-98F1CBAD46B5}"/>
              </a:ext>
            </a:extLst>
          </p:cNvPr>
          <p:cNvSpPr/>
          <p:nvPr/>
        </p:nvSpPr>
        <p:spPr>
          <a:xfrm>
            <a:off x="-1" y="279156"/>
            <a:ext cx="5468113" cy="58477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24DA7-0AAA-BF48-6548-DE894210B6F3}"/>
              </a:ext>
            </a:extLst>
          </p:cNvPr>
          <p:cNvSpPr txBox="1"/>
          <p:nvPr/>
        </p:nvSpPr>
        <p:spPr>
          <a:xfrm>
            <a:off x="62705" y="325323"/>
            <a:ext cx="5405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F2F2F2"/>
                </a:solidFill>
                <a:latin typeface="카페24 아네모네" pitchFamily="2" charset="-127"/>
                <a:ea typeface="카페24 아네모네" pitchFamily="2" charset="-127"/>
              </a:rPr>
              <a:t>ImageDataGenerator</a:t>
            </a:r>
            <a:endParaRPr lang="ko-KR" altLang="en-US" sz="2800" dirty="0">
              <a:solidFill>
                <a:srgbClr val="F2F2F2"/>
              </a:solidFill>
              <a:latin typeface="카페24 아네모네" pitchFamily="2" charset="-127"/>
              <a:ea typeface="카페24 아네모네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E9082-E0CD-BD48-67C6-05D9BE1C6BC8}"/>
              </a:ext>
            </a:extLst>
          </p:cNvPr>
          <p:cNvSpPr txBox="1"/>
          <p:nvPr/>
        </p:nvSpPr>
        <p:spPr>
          <a:xfrm>
            <a:off x="190720" y="1077218"/>
            <a:ext cx="7659317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flow_from_directory</a:t>
            </a:r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() </a:t>
            </a: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함수 사용 </a:t>
            </a:r>
            <a:r>
              <a:rPr lang="en-US" altLang="ko-KR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2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라벨 정보 포함 이미지를 불러옴</a:t>
            </a:r>
            <a:endParaRPr lang="en-US" altLang="ko-KR" sz="20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1F118B-8D92-5A66-7E24-AA6BF65BAFD8}"/>
              </a:ext>
            </a:extLst>
          </p:cNvPr>
          <p:cNvGrpSpPr/>
          <p:nvPr/>
        </p:nvGrpSpPr>
        <p:grpSpPr>
          <a:xfrm>
            <a:off x="316591" y="1753964"/>
            <a:ext cx="9621040" cy="3663425"/>
            <a:chOff x="316591" y="1753964"/>
            <a:chExt cx="9621040" cy="36634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A4381F-1BEF-4826-49AA-DB946AA0E494}"/>
                </a:ext>
              </a:extLst>
            </p:cNvPr>
            <p:cNvSpPr/>
            <p:nvPr/>
          </p:nvSpPr>
          <p:spPr>
            <a:xfrm>
              <a:off x="316591" y="1753964"/>
              <a:ext cx="9621040" cy="3663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FE56F1-EC3B-D059-8FAB-B8F7E279AD10}"/>
                </a:ext>
              </a:extLst>
            </p:cNvPr>
            <p:cNvSpPr txBox="1"/>
            <p:nvPr/>
          </p:nvSpPr>
          <p:spPr>
            <a:xfrm>
              <a:off x="500290" y="1898561"/>
              <a:ext cx="9092283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 err="1"/>
                <a:t>train_generator</a:t>
              </a:r>
              <a:r>
                <a:rPr lang="en-US" altLang="ko-KR" dirty="0"/>
                <a:t> = </a:t>
              </a:r>
              <a:r>
                <a:rPr lang="en-US" altLang="ko-KR" dirty="0" err="1"/>
                <a:t>train_datagen.flow_from_directory</a:t>
              </a:r>
              <a:r>
                <a:rPr lang="en-US" altLang="ko-KR" dirty="0"/>
                <a:t>(</a:t>
              </a:r>
            </a:p>
            <a:p>
              <a:r>
                <a:rPr lang="en-US" altLang="ko-KR" dirty="0"/>
                <a:t>        `data/train`,  # this is the target directory</a:t>
              </a:r>
            </a:p>
            <a:p>
              <a:r>
                <a:rPr lang="en-US" altLang="ko-KR" dirty="0"/>
                <a:t>        </a:t>
              </a:r>
              <a:r>
                <a:rPr lang="en-US" altLang="ko-KR" dirty="0" err="1"/>
                <a:t>target_size</a:t>
              </a:r>
              <a:r>
                <a:rPr lang="en-US" altLang="ko-KR" dirty="0"/>
                <a:t>=(150, 150), </a:t>
              </a:r>
            </a:p>
            <a:p>
              <a:r>
                <a:rPr lang="en-US" altLang="ko-KR" dirty="0"/>
                <a:t>        </a:t>
              </a:r>
              <a:r>
                <a:rPr lang="en-US" altLang="ko-KR" dirty="0" err="1"/>
                <a:t>batch_size</a:t>
              </a:r>
              <a:r>
                <a:rPr lang="en-US" altLang="ko-KR" dirty="0"/>
                <a:t>=</a:t>
              </a:r>
              <a:r>
                <a:rPr lang="en-US" altLang="ko-KR" dirty="0" err="1"/>
                <a:t>batch_size</a:t>
              </a:r>
              <a:r>
                <a:rPr lang="en-US" altLang="ko-KR" dirty="0"/>
                <a:t>,</a:t>
              </a:r>
            </a:p>
            <a:p>
              <a:r>
                <a:rPr lang="en-US" altLang="ko-KR" dirty="0"/>
                <a:t>        </a:t>
              </a:r>
              <a:r>
                <a:rPr lang="en-US" altLang="ko-KR" dirty="0" err="1"/>
                <a:t>class_mode</a:t>
              </a:r>
              <a:r>
                <a:rPr lang="en-US" altLang="ko-KR" dirty="0"/>
                <a:t>=`binary`)</a:t>
              </a:r>
            </a:p>
            <a:p>
              <a:endParaRPr lang="en-US" altLang="ko-KR" dirty="0"/>
            </a:p>
            <a:p>
              <a:r>
                <a:rPr lang="en-US" altLang="ko-KR" dirty="0" err="1"/>
                <a:t>validation_generator</a:t>
              </a:r>
              <a:r>
                <a:rPr lang="en-US" altLang="ko-KR" dirty="0"/>
                <a:t> = </a:t>
              </a:r>
              <a:r>
                <a:rPr lang="en-US" altLang="ko-KR" dirty="0" err="1"/>
                <a:t>validation_datagen.flow_from_directory</a:t>
              </a:r>
              <a:r>
                <a:rPr lang="en-US" altLang="ko-KR" dirty="0"/>
                <a:t>(</a:t>
              </a:r>
            </a:p>
            <a:p>
              <a:r>
                <a:rPr lang="en-US" altLang="ko-KR" dirty="0"/>
                <a:t>        `data/validation`,</a:t>
              </a:r>
            </a:p>
            <a:p>
              <a:r>
                <a:rPr lang="en-US" altLang="ko-KR" dirty="0"/>
                <a:t>        </a:t>
              </a:r>
              <a:r>
                <a:rPr lang="en-US" altLang="ko-KR" dirty="0" err="1"/>
                <a:t>target_size</a:t>
              </a:r>
              <a:r>
                <a:rPr lang="en-US" altLang="ko-KR" dirty="0"/>
                <a:t>=(150, 150),</a:t>
              </a:r>
            </a:p>
            <a:p>
              <a:r>
                <a:rPr lang="en-US" altLang="ko-KR" dirty="0"/>
                <a:t>        </a:t>
              </a:r>
              <a:r>
                <a:rPr lang="en-US" altLang="ko-KR" dirty="0" err="1"/>
                <a:t>batch_size</a:t>
              </a:r>
              <a:r>
                <a:rPr lang="en-US" altLang="ko-KR" dirty="0"/>
                <a:t>=</a:t>
              </a:r>
              <a:r>
                <a:rPr lang="en-US" altLang="ko-KR" dirty="0" err="1"/>
                <a:t>batch_size</a:t>
              </a:r>
              <a:r>
                <a:rPr lang="en-US" altLang="ko-KR" dirty="0"/>
                <a:t>,</a:t>
              </a:r>
            </a:p>
            <a:p>
              <a:r>
                <a:rPr lang="en-US" altLang="ko-KR" dirty="0"/>
                <a:t>        </a:t>
              </a:r>
              <a:r>
                <a:rPr lang="en-US" altLang="ko-KR" dirty="0" err="1"/>
                <a:t>class_mode</a:t>
              </a:r>
              <a:r>
                <a:rPr lang="en-US" altLang="ko-KR" dirty="0"/>
                <a:t>=`binary`)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08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D649EE0-C7B5-B74D-95B6-148E19F16A91}"/>
              </a:ext>
            </a:extLst>
          </p:cNvPr>
          <p:cNvSpPr/>
          <p:nvPr/>
        </p:nvSpPr>
        <p:spPr>
          <a:xfrm>
            <a:off x="4079875" y="3012082"/>
            <a:ext cx="4079875" cy="58477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39E33-4049-0138-8543-794C356681AE}"/>
              </a:ext>
            </a:extLst>
          </p:cNvPr>
          <p:cNvSpPr txBox="1"/>
          <p:nvPr/>
        </p:nvSpPr>
        <p:spPr>
          <a:xfrm>
            <a:off x="4092575" y="2981304"/>
            <a:ext cx="407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2F2F2"/>
                </a:solidFill>
                <a:latin typeface="카페24 아네모네" pitchFamily="2" charset="-127"/>
                <a:ea typeface="카페24 아네모네" pitchFamily="2" charset="-127"/>
              </a:rPr>
              <a:t>실 습</a:t>
            </a:r>
          </a:p>
        </p:txBody>
      </p:sp>
    </p:spTree>
    <p:extLst>
      <p:ext uri="{BB962C8B-B14F-4D97-AF65-F5344CB8AC3E}">
        <p14:creationId xmlns:p14="http://schemas.microsoft.com/office/powerpoint/2010/main" val="2813735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171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15909</TotalTime>
  <Words>464</Words>
  <Application>Microsoft Office PowerPoint</Application>
  <PresentationFormat>와이드스크린</PresentationFormat>
  <Paragraphs>68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나눔스퀘어_ac Bold</vt:lpstr>
      <vt:lpstr>카페24 아네모네</vt:lpstr>
      <vt:lpstr>나눔스퀘어_ac</vt:lpstr>
      <vt:lpstr>Arial Unicode MS</vt:lpstr>
      <vt:lpstr>나눔스퀘어_ac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승엽 전</dc:creator>
  <cp:lastModifiedBy>김 새봄</cp:lastModifiedBy>
  <cp:revision>130</cp:revision>
  <cp:lastPrinted>2022-11-02T14:01:22Z</cp:lastPrinted>
  <dcterms:created xsi:type="dcterms:W3CDTF">2022-02-25T03:49:01Z</dcterms:created>
  <dcterms:modified xsi:type="dcterms:W3CDTF">2023-04-20T01:27:53Z</dcterms:modified>
</cp:coreProperties>
</file>