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64" r:id="rId2"/>
    <p:sldId id="365" r:id="rId3"/>
    <p:sldId id="372" r:id="rId4"/>
    <p:sldId id="368" r:id="rId5"/>
    <p:sldId id="373" r:id="rId6"/>
    <p:sldId id="374" r:id="rId7"/>
    <p:sldId id="375" r:id="rId8"/>
    <p:sldId id="376" r:id="rId9"/>
    <p:sldId id="367" r:id="rId10"/>
    <p:sldId id="370" r:id="rId11"/>
    <p:sldId id="377" r:id="rId12"/>
    <p:sldId id="378" r:id="rId13"/>
    <p:sldId id="379" r:id="rId14"/>
    <p:sldId id="380" r:id="rId15"/>
    <p:sldId id="369" r:id="rId16"/>
    <p:sldId id="382" r:id="rId17"/>
    <p:sldId id="381" r:id="rId18"/>
    <p:sldId id="383" r:id="rId19"/>
    <p:sldId id="384" r:id="rId20"/>
    <p:sldId id="385" r:id="rId21"/>
    <p:sldId id="387" r:id="rId22"/>
    <p:sldId id="389" r:id="rId23"/>
    <p:sldId id="388" r:id="rId24"/>
    <p:sldId id="390" r:id="rId25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8" autoAdjust="0"/>
    <p:restoredTop sz="79025" autoAdjust="0"/>
  </p:normalViewPr>
  <p:slideViewPr>
    <p:cSldViewPr snapToGrid="0">
      <p:cViewPr varScale="1">
        <p:scale>
          <a:sx n="61" d="100"/>
          <a:sy n="61" d="100"/>
        </p:scale>
        <p:origin x="1216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45484-7BB8-4C75-8C02-0A0024E84533}" type="datetimeFigureOut">
              <a:rPr lang="ko-KR" altLang="en-US" smtClean="0"/>
              <a:t>2020. 7. 31.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6C067-256F-424E-93D8-C5D3B0C94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64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섹션</a:t>
            </a:r>
            <a:r>
              <a:rPr lang="en-US" altLang="ko-KR" dirty="0"/>
              <a:t>2</a:t>
            </a:r>
            <a:r>
              <a:rPr lang="ko-KR" altLang="en-US" dirty="0"/>
              <a:t> 발표</a:t>
            </a:r>
          </a:p>
        </p:txBody>
      </p:sp>
    </p:spTree>
    <p:extLst>
      <p:ext uri="{BB962C8B-B14F-4D97-AF65-F5344CB8AC3E}">
        <p14:creationId xmlns:p14="http://schemas.microsoft.com/office/powerpoint/2010/main" val="895972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logistic regression</a:t>
            </a:r>
            <a:r>
              <a:rPr kumimoji="1" lang="ko-Kore-KR" altLang="en-US" dirty="0"/>
              <a:t>은 </a:t>
            </a:r>
            <a:r>
              <a:rPr kumimoji="1" lang="en-US" altLang="ko-Kore-KR" dirty="0"/>
              <a:t>linear regression</a:t>
            </a:r>
            <a:r>
              <a:rPr kumimoji="1" lang="ko-Kore-KR" altLang="en-US" dirty="0"/>
              <a:t>과 다르게 </a:t>
            </a:r>
          </a:p>
        </p:txBody>
      </p:sp>
    </p:spTree>
    <p:extLst>
      <p:ext uri="{BB962C8B-B14F-4D97-AF65-F5344CB8AC3E}">
        <p14:creationId xmlns:p14="http://schemas.microsoft.com/office/powerpoint/2010/main" val="4241974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cost</a:t>
            </a:r>
            <a:r>
              <a:rPr kumimoji="1" lang="ko-KR" altLang="en-US" dirty="0"/>
              <a:t> 함수를 구하면 이렇게 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91093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43632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모델이</a:t>
            </a:r>
            <a:r>
              <a:rPr kumimoji="1" lang="ko-KR" altLang="en-US" dirty="0"/>
              <a:t> 각각 나오고 여기에 각각 </a:t>
            </a:r>
            <a:r>
              <a:rPr kumimoji="1" lang="ko-KR" altLang="en-US" dirty="0" err="1"/>
              <a:t>시그모이드</a:t>
            </a:r>
            <a:r>
              <a:rPr kumimoji="1" lang="ko-KR" altLang="en-US" dirty="0"/>
              <a:t> 함수를 취하게 되면 모델이 굉장히 복잡해진다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ko-KR" altLang="en-US" dirty="0" err="1"/>
              <a:t>소프트맥스</a:t>
            </a:r>
            <a:r>
              <a:rPr kumimoji="1" lang="ko-KR" altLang="en-US" dirty="0"/>
              <a:t> 함수를 사용한다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1413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섹션</a:t>
            </a:r>
            <a:r>
              <a:rPr lang="en-US" altLang="ko-KR" dirty="0"/>
              <a:t>2</a:t>
            </a:r>
            <a:r>
              <a:rPr lang="ko-KR" altLang="en-US" dirty="0"/>
              <a:t> 발표</a:t>
            </a:r>
          </a:p>
        </p:txBody>
      </p:sp>
    </p:spTree>
    <p:extLst>
      <p:ext uri="{BB962C8B-B14F-4D97-AF65-F5344CB8AC3E}">
        <p14:creationId xmlns:p14="http://schemas.microsoft.com/office/powerpoint/2010/main" val="3885915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엔티티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주로 명사 형태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774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linear regression</a:t>
            </a:r>
            <a:r>
              <a:rPr kumimoji="1" lang="ko-KR" altLang="en-US" dirty="0"/>
              <a:t>이란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x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y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선형관계</a:t>
            </a:r>
            <a:endParaRPr kumimoji="1" lang="en-US" altLang="ko-KR" dirty="0"/>
          </a:p>
          <a:p>
            <a:r>
              <a:rPr kumimoji="1" lang="ko-KR" altLang="en-US" dirty="0" err="1"/>
              <a:t>예측값과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실제값의</a:t>
            </a:r>
            <a:r>
              <a:rPr kumimoji="1" lang="ko-KR" altLang="en-US" dirty="0"/>
              <a:t> 차이를 구해서 </a:t>
            </a:r>
            <a:r>
              <a:rPr kumimoji="1" lang="en-US" altLang="ko-KR" dirty="0"/>
              <a:t>cost</a:t>
            </a:r>
            <a:r>
              <a:rPr kumimoji="1" lang="ko-KR" altLang="en-US" dirty="0"/>
              <a:t>함수를 만들어준다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제곱을 하는 이유는 마이너스 값 때문에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다 더해서 평균을 내어 이 값이 최소가 되어야 </a:t>
            </a:r>
            <a:r>
              <a:rPr kumimoji="1" lang="en-US" altLang="ko-KR" dirty="0"/>
              <a:t>(</a:t>
            </a:r>
            <a:r>
              <a:rPr kumimoji="1" lang="ko-KR" altLang="en-US" dirty="0"/>
              <a:t>즉 </a:t>
            </a:r>
            <a:r>
              <a:rPr kumimoji="1" lang="en-US" altLang="ko-KR" dirty="0"/>
              <a:t>cost</a:t>
            </a:r>
            <a:r>
              <a:rPr kumimoji="1" lang="ko-KR" altLang="en-US" dirty="0"/>
              <a:t>가 최소가 되어야</a:t>
            </a:r>
            <a:r>
              <a:rPr kumimoji="1" lang="en-US" altLang="ko-KR" dirty="0"/>
              <a:t>)</a:t>
            </a:r>
            <a:r>
              <a:rPr kumimoji="1" lang="ko-KR" altLang="en-US" dirty="0"/>
              <a:t> 잘 된 예측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81728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H(x)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hypothesis</a:t>
            </a:r>
            <a:r>
              <a:rPr kumimoji="1" lang="ko-KR" altLang="en-US" dirty="0"/>
              <a:t>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cost</a:t>
            </a:r>
            <a:r>
              <a:rPr kumimoji="1" lang="ko-KR" altLang="en-US" dirty="0"/>
              <a:t> 함수는 </a:t>
            </a:r>
            <a:r>
              <a:rPr kumimoji="1" lang="ko-KR" altLang="en-US" dirty="0" err="1"/>
              <a:t>예측값과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실제값의</a:t>
            </a:r>
            <a:r>
              <a:rPr kumimoji="1" lang="ko-KR" altLang="en-US" dirty="0"/>
              <a:t> 차이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결론적으로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cost</a:t>
            </a:r>
            <a:r>
              <a:rPr kumimoji="1" lang="ko-KR" altLang="en-US" dirty="0"/>
              <a:t>함수는 </a:t>
            </a:r>
            <a:r>
              <a:rPr kumimoji="1" lang="en-US" altLang="ko-KR" dirty="0"/>
              <a:t>W</a:t>
            </a:r>
            <a:r>
              <a:rPr kumimoji="1" lang="ko-KR" altLang="en-US" dirty="0"/>
              <a:t>와</a:t>
            </a:r>
            <a:r>
              <a:rPr kumimoji="1" lang="en-US" altLang="ko-KR" dirty="0"/>
              <a:t>b</a:t>
            </a:r>
            <a:r>
              <a:rPr kumimoji="1" lang="ko-KR" altLang="en-US" dirty="0"/>
              <a:t>의 함수가 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5424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목표는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cost</a:t>
            </a:r>
            <a:r>
              <a:rPr kumimoji="1" lang="ko-KR" altLang="en-US" dirty="0"/>
              <a:t>의 값을 </a:t>
            </a:r>
            <a:r>
              <a:rPr kumimoji="1" lang="en-US" altLang="ko-KR" dirty="0"/>
              <a:t>minimize</a:t>
            </a:r>
            <a:r>
              <a:rPr kumimoji="1" lang="ko-KR" altLang="en-US" dirty="0"/>
              <a:t>하는 </a:t>
            </a:r>
            <a:r>
              <a:rPr kumimoji="1" lang="en-US" altLang="ko-KR" dirty="0" err="1"/>
              <a:t>W,b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찾는것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간단한 예시를 위해 </a:t>
            </a:r>
            <a:r>
              <a:rPr kumimoji="1" lang="en-US" altLang="ko-KR" dirty="0"/>
              <a:t>b=0</a:t>
            </a:r>
            <a:r>
              <a:rPr kumimoji="1" lang="ko-KR" altLang="en-US" dirty="0" err="1"/>
              <a:t>일때의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cost</a:t>
            </a:r>
            <a:r>
              <a:rPr kumimoji="1" lang="ko-KR" altLang="en-US" dirty="0"/>
              <a:t>함수가 그림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w=1</a:t>
            </a:r>
            <a:r>
              <a:rPr kumimoji="1" lang="ko-KR" altLang="en-US" dirty="0" err="1"/>
              <a:t>일때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cost</a:t>
            </a:r>
            <a:r>
              <a:rPr kumimoji="1" lang="ko-KR" altLang="en-US" dirty="0"/>
              <a:t>가 최소가 된다는 것을 알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구하려면 미분을 해서 찾아가면 된다는 것도 알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95050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최소점</a:t>
            </a:r>
            <a:r>
              <a:rPr kumimoji="1" lang="ko-KR" altLang="en-US" dirty="0"/>
              <a:t> </a:t>
            </a:r>
            <a:r>
              <a:rPr kumimoji="1" lang="en-US" altLang="ko-KR" dirty="0"/>
              <a:t>(global minimum)</a:t>
            </a:r>
            <a:r>
              <a:rPr kumimoji="1" lang="ko-KR" altLang="en-US" dirty="0"/>
              <a:t>을 찾기 위한 알고리즘이 </a:t>
            </a:r>
            <a:r>
              <a:rPr kumimoji="1" lang="en-US" altLang="ko-KR" dirty="0"/>
              <a:t>gradient descent </a:t>
            </a:r>
            <a:r>
              <a:rPr kumimoji="1" lang="ko-KR" altLang="en-US" dirty="0"/>
              <a:t>알고리즘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02632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등산에서 정상에서 </a:t>
            </a:r>
            <a:r>
              <a:rPr kumimoji="1" lang="ko-KR" altLang="en-US" dirty="0" err="1"/>
              <a:t>내려가있는</a:t>
            </a:r>
            <a:r>
              <a:rPr kumimoji="1" lang="ko-KR" altLang="en-US" dirty="0"/>
              <a:t> 경사를 찾아 조금씩 내려가서 지상에 닿는 것 </a:t>
            </a:r>
            <a:r>
              <a:rPr kumimoji="1" lang="ko-KR" altLang="en-US" dirty="0" err="1"/>
              <a:t>처럼</a:t>
            </a:r>
            <a:endParaRPr kumimoji="1" lang="en-US" altLang="ko-KR" dirty="0"/>
          </a:p>
          <a:p>
            <a:r>
              <a:rPr kumimoji="1" lang="ko-Kore-KR" altLang="en-US" dirty="0"/>
              <a:t>어떠한</a:t>
            </a:r>
            <a:r>
              <a:rPr kumimoji="1" lang="ko-KR" altLang="en-US" dirty="0"/>
              <a:t> 점에서 시작하더라도 </a:t>
            </a:r>
            <a:r>
              <a:rPr kumimoji="1" lang="ko-KR" altLang="en-US" dirty="0" err="1"/>
              <a:t>최소점에</a:t>
            </a:r>
            <a:r>
              <a:rPr kumimoji="1" lang="ko-KR" altLang="en-US" dirty="0"/>
              <a:t> 도달할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기울기를 내려가서 찾고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86861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미분을</a:t>
            </a:r>
            <a:r>
              <a:rPr kumimoji="1" lang="ko-KR" altLang="en-US" dirty="0"/>
              <a:t> 통해서 구하면 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미분을 하는 과정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미분을 편하게 하기 위해 </a:t>
            </a:r>
            <a:r>
              <a:rPr kumimoji="1" lang="en-US" altLang="ko-KR" dirty="0"/>
              <a:t>½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곱했다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W</a:t>
            </a:r>
            <a:r>
              <a:rPr kumimoji="1" lang="ko-Kore-KR" altLang="en-US" dirty="0"/>
              <a:t>를 업데이트</a:t>
            </a:r>
          </a:p>
        </p:txBody>
      </p:sp>
    </p:spTree>
    <p:extLst>
      <p:ext uri="{BB962C8B-B14F-4D97-AF65-F5344CB8AC3E}">
        <p14:creationId xmlns:p14="http://schemas.microsoft.com/office/powerpoint/2010/main" val="3255894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중요한 것은 </a:t>
            </a:r>
            <a:r>
              <a:rPr kumimoji="1" lang="en-US" altLang="ko-Kore-KR" dirty="0"/>
              <a:t>cost</a:t>
            </a:r>
            <a:r>
              <a:rPr kumimoji="1" lang="ko-Kore-KR" altLang="en-US" dirty="0"/>
              <a:t>함수가 </a:t>
            </a:r>
            <a:r>
              <a:rPr kumimoji="1" lang="en-US" altLang="ko-Kore-KR" dirty="0"/>
              <a:t>convex function</a:t>
            </a:r>
            <a:r>
              <a:rPr kumimoji="1" lang="ko-Kore-KR" altLang="en-US" dirty="0"/>
              <a:t>의 모양이 되어야 한다는 것이다</a:t>
            </a:r>
            <a:r>
              <a:rPr kumimoji="1" lang="en-US" altLang="ko-Kore-KR" dirty="0"/>
              <a:t>. </a:t>
            </a:r>
          </a:p>
          <a:p>
            <a:r>
              <a:rPr kumimoji="1" lang="ko-Kore-KR" altLang="en-US" dirty="0"/>
              <a:t>그래야지 어떤 점에서 시작하던 간에 </a:t>
            </a:r>
            <a:r>
              <a:rPr kumimoji="1" lang="en-US" altLang="ko-Kore-KR" dirty="0"/>
              <a:t>gradient descent </a:t>
            </a:r>
            <a:r>
              <a:rPr kumimoji="1" lang="ko-Kore-KR" altLang="en-US" dirty="0"/>
              <a:t>알고리즘을 사용하면 최저점에 도달할 수 있다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만약 울퉁불퉁한 모양이라면 시작한 점에 따라서 구하는 최저점이 달라질 수 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74424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multivariable</a:t>
            </a:r>
            <a:r>
              <a:rPr kumimoji="1" lang="ko-KR" altLang="en-US" dirty="0"/>
              <a:t>에서 식을 풀어서 적는 것 보다 행렬의 곱셈을 이용해서 표현하면 편하고</a:t>
            </a:r>
            <a:endParaRPr kumimoji="1" lang="en-US" altLang="ko-KR" dirty="0"/>
          </a:p>
          <a:p>
            <a:r>
              <a:rPr kumimoji="1" lang="en-US" altLang="ko-KR" dirty="0"/>
              <a:t>XW</a:t>
            </a:r>
            <a:r>
              <a:rPr kumimoji="1" lang="ko-KR" altLang="en-US" dirty="0"/>
              <a:t>이렇게 표현한다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06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텍스트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제목 텍스트</a:t>
            </a:r>
          </a:p>
        </p:txBody>
      </p:sp>
      <p:sp>
        <p:nvSpPr>
          <p:cNvPr id="1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Font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Font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Font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Font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FontTx/>
              <a:buNone/>
              <a:defRPr sz="2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4"/>
            <a:ext cx="13004802" cy="114303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2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00" y="2667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31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Font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4"/>
            <a:ext cx="13004802" cy="114303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2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228600" indent="-228600" defTabSz="914400">
              <a:defRPr sz="11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200" y="2667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6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indent="-573484"/>
            <a:lvl3pPr marL="1397609" indent="-508609"/>
            <a:lvl4pPr marL="1976327" indent="-642827"/>
            <a:lvl5pPr marL="3134077" indent="-911577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텍스트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6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573484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97609" indent="-508609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6327" indent="-64282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134077" indent="-91157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1" y="19224"/>
            <a:ext cx="13010983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2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6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100" y="91186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78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573484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97609" indent="-508609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976327" indent="-64282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134077" indent="-911577">
              <a:buFont typeface="Times New Roman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9" name="Hanyang University - MNILAB"/>
          <p:cNvSpPr txBox="1"/>
          <p:nvPr/>
        </p:nvSpPr>
        <p:spPr>
          <a:xfrm>
            <a:off x="304800" y="9230555"/>
            <a:ext cx="4991100" cy="237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8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8"/>
          <p:cNvSpPr/>
          <p:nvPr/>
        </p:nvSpPr>
        <p:spPr>
          <a:xfrm>
            <a:off x="-3091" y="19224"/>
            <a:ext cx="13010983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직선 연결선 11"/>
          <p:cNvSpPr/>
          <p:nvPr/>
        </p:nvSpPr>
        <p:spPr>
          <a:xfrm>
            <a:off x="-1" y="9036050"/>
            <a:ext cx="13004802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5" name="Picture 2" descr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60100" y="9118600"/>
            <a:ext cx="2006600" cy="51521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제목 텍스트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64799" y="9258300"/>
            <a:ext cx="283770" cy="28768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482600" marR="0" indent="-48260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Helvetica"/>
        <a:buChar char="❑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017983" marR="0" indent="-573483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-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397610" marR="0" indent="-50861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976327" marR="0" indent="-642827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-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134076" marR="0" indent="-911576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 typeface="Helvetica"/>
        <a:buChar char="➔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94781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139281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83780" marR="0" indent="-472281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28280" marR="0" indent="-472280" algn="l" defTabSz="584200" rtl="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 typeface="Helvetica"/>
        <a:buChar char="•"/>
        <a:tabLst/>
        <a:defRPr sz="34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4800" dirty="0"/>
              <a:t>모두를 위한 </a:t>
            </a:r>
            <a:r>
              <a:rPr lang="ko-KR" altLang="en-US" sz="4800" dirty="0" err="1"/>
              <a:t>딥러닝</a:t>
            </a:r>
            <a:endParaRPr sz="4800" dirty="0"/>
          </a:p>
        </p:txBody>
      </p:sp>
      <p:sp>
        <p:nvSpPr>
          <p:cNvPr id="5" name="2020.02.19…"/>
          <p:cNvSpPr txBox="1">
            <a:spLocks/>
          </p:cNvSpPr>
          <p:nvPr/>
        </p:nvSpPr>
        <p:spPr>
          <a:xfrm>
            <a:off x="2101850" y="4521200"/>
            <a:ext cx="9105900" cy="388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1392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583780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4028280" marR="0" indent="-472280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hangingPunct="1"/>
            <a:r>
              <a:rPr lang="en-US" dirty="0"/>
              <a:t>2020.07.</a:t>
            </a:r>
            <a:r>
              <a:rPr lang="en-US" altLang="ko-KR" dirty="0"/>
              <a:t>31</a:t>
            </a:r>
            <a:endParaRPr lang="en-US" dirty="0"/>
          </a:p>
          <a:p>
            <a:pPr hangingPunct="1"/>
            <a:endParaRPr lang="en-US" dirty="0"/>
          </a:p>
          <a:p>
            <a:pPr hangingPunct="1"/>
            <a:r>
              <a:rPr lang="en-US" dirty="0" err="1"/>
              <a:t>Youngjo</a:t>
            </a:r>
            <a:r>
              <a:rPr lang="en-US" dirty="0"/>
              <a:t> Cha</a:t>
            </a:r>
          </a:p>
          <a:p>
            <a:pPr hangingPunct="1"/>
            <a:endParaRPr lang="en-US" dirty="0"/>
          </a:p>
          <a:p>
            <a:pPr hangingPunct="1"/>
            <a:r>
              <a:rPr lang="en-US" dirty="0"/>
              <a:t>Mobile &amp; Network Intelligence Laboratory</a:t>
            </a:r>
          </a:p>
        </p:txBody>
      </p:sp>
    </p:spTree>
    <p:extLst>
      <p:ext uri="{BB962C8B-B14F-4D97-AF65-F5344CB8AC3E}">
        <p14:creationId xmlns:p14="http://schemas.microsoft.com/office/powerpoint/2010/main" val="22297392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90056-FF28-F943-BB33-03417072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lec05 – Logistic(regression) classifier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F9C14E-4D12-BA4C-A258-AE51CD27FD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BC3962-0D60-D542-86BB-2950BBE91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73" y="3068864"/>
            <a:ext cx="10946854" cy="228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731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70A41-7269-2F47-848C-CA6A579D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lec05 – Logistic(regression) classifier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774D0-AC83-3F43-B666-69D1BC4BB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9579D9-EC2E-9F44-83EF-90489F8D6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643" y="1562100"/>
            <a:ext cx="6121400" cy="3098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9DF1D5-979D-534E-914B-BB3AA8CCE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22" y="5221515"/>
            <a:ext cx="6083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055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22ACE-0513-524A-ACDF-45166ACA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lec05 – Logistic(regression) classifier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70D122-C9F3-FB47-926F-F68E133E3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Sigmoid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2D62D6-CE56-5647-9E1F-6E78C9539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621" y="1562100"/>
            <a:ext cx="8435521" cy="57078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308EF0-C99F-A04E-88E3-0CF484D28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7133897"/>
            <a:ext cx="4651088" cy="164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3611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5E0FC-E81E-0A4E-9170-A9990F54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lec05 – Logistic(regression) classifier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3541C-B372-5349-A821-A2F0CFC94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034F92-560C-9946-BC4E-6FFA31908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1999341"/>
            <a:ext cx="7324272" cy="31931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62F1F5-0D1E-F840-9808-C6B42565F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5629725"/>
            <a:ext cx="10316387" cy="63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169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9CDBC-5BBA-AB44-BE25-EF2897B6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lec05 – Logistic(regression) classifier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BAAE05-3F75-294A-A84C-DACCE0FC5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B06588-FC59-254F-B5B3-9D016593D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85" y="2019300"/>
            <a:ext cx="9776514" cy="457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4948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CFE70-6E33-4043-AFED-F8854495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lec06 – </a:t>
            </a:r>
            <a:r>
              <a:rPr kumimoji="1" lang="en-US" altLang="ko-Kore-KR" dirty="0" err="1"/>
              <a:t>Softmax</a:t>
            </a:r>
            <a:r>
              <a:rPr kumimoji="1" lang="en-US" altLang="ko-Kore-KR" dirty="0"/>
              <a:t> Classifier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324406-4660-B84C-B304-1B159B874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b="0" dirty="0"/>
              <a:t>  </a:t>
            </a:r>
            <a:endParaRPr kumimoji="1" lang="ko-Kore-KR" altLang="en-US" b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B0CB92-EACA-BC4A-907D-987A23676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4" y="2789464"/>
            <a:ext cx="10965931" cy="540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1113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6957F-F816-9D45-8B38-47FDF56A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lec06 – </a:t>
            </a:r>
            <a:r>
              <a:rPr kumimoji="1" lang="en-US" altLang="ko-Kore-KR" dirty="0" err="1"/>
              <a:t>Softmax</a:t>
            </a:r>
            <a:r>
              <a:rPr kumimoji="1" lang="en-US" altLang="ko-Kore-KR" dirty="0"/>
              <a:t> Classifier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1B456C-F5B4-0F43-AED4-7652DE471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FFB815-8F37-CD4A-A3ED-B1B8B04CB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3393621"/>
            <a:ext cx="9835815" cy="29663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1863B3-DF5B-C544-85C9-C9AC36ED8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506" y="3393621"/>
            <a:ext cx="1465805" cy="244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6345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BBFB1-E8C2-864E-9249-3AAFBBD0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lec06 – </a:t>
            </a:r>
            <a:r>
              <a:rPr kumimoji="1" lang="en-US" altLang="ko-Kore-KR" dirty="0" err="1"/>
              <a:t>Softmax</a:t>
            </a:r>
            <a:r>
              <a:rPr kumimoji="1" lang="en-US" altLang="ko-Kore-KR" dirty="0"/>
              <a:t> Classifier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718D6C-E2AC-0D49-970B-32786EC7A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F07D47-24DF-0F47-B6AE-3A283CCEE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74" y="2309586"/>
            <a:ext cx="11448726" cy="588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3261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4F05B-8A75-6041-8940-E01CE86C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lec06 – </a:t>
            </a:r>
            <a:r>
              <a:rPr kumimoji="1" lang="en-US" altLang="ko-Kore-KR" dirty="0" err="1"/>
              <a:t>Softmax</a:t>
            </a:r>
            <a:r>
              <a:rPr kumimoji="1" lang="en-US" altLang="ko-Kore-KR" dirty="0"/>
              <a:t> Classifier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D3DD78-A5F5-754B-BD43-B901006BC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94472F-4210-D542-85C7-3B8F53675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12956177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8138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12007-2D90-3441-A9A5-725FCE24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lec06 – </a:t>
            </a:r>
            <a:r>
              <a:rPr kumimoji="1" lang="en-US" altLang="ko-Kore-KR" dirty="0" err="1"/>
              <a:t>Softmax</a:t>
            </a:r>
            <a:r>
              <a:rPr kumimoji="1" lang="en-US" altLang="ko-Kore-KR" dirty="0"/>
              <a:t> Classifier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8B520-4F58-0645-B5B5-E4A45E9E3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B40092-2B7F-3942-A8EE-17940E624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61" y="1485900"/>
            <a:ext cx="12124678" cy="72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663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9FDEF-FD62-374A-8FD4-ED4353CD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sz="5400" dirty="0"/>
              <a:t>lec02 – Linear Regression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0FDC5-CC60-534A-A500-07624984B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sz="2800" b="0" dirty="0"/>
              <a:t> </a:t>
            </a:r>
          </a:p>
          <a:p>
            <a:pPr lvl="1"/>
            <a:endParaRPr kumimoji="1" lang="ko-Kore-KR" altLang="en-US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7C0B38-6063-CE4D-A5CB-8DF916ED9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39" y="2146300"/>
            <a:ext cx="11299622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124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4800" dirty="0" err="1"/>
              <a:t>챗봇</a:t>
            </a:r>
            <a:r>
              <a:rPr lang="ko-KR" altLang="en-US" sz="4800" dirty="0"/>
              <a:t> 기본 용어</a:t>
            </a:r>
            <a:endParaRPr sz="4800" dirty="0"/>
          </a:p>
        </p:txBody>
      </p:sp>
      <p:sp>
        <p:nvSpPr>
          <p:cNvPr id="5" name="2020.02.19…"/>
          <p:cNvSpPr txBox="1">
            <a:spLocks/>
          </p:cNvSpPr>
          <p:nvPr/>
        </p:nvSpPr>
        <p:spPr>
          <a:xfrm>
            <a:off x="2101850" y="4521200"/>
            <a:ext cx="9105900" cy="388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0" algn="ctr" defTabSz="584200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6947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3139281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3583780" marR="0" indent="-472281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4028280" marR="0" indent="-472280" algn="l" defTabSz="584200" rtl="0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 typeface="Helvetica"/>
              <a:buChar char="•"/>
              <a:tabLst/>
              <a:defRPr sz="34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hangingPunct="1"/>
            <a:r>
              <a:rPr lang="en-US" dirty="0"/>
              <a:t>2020.07.</a:t>
            </a:r>
            <a:r>
              <a:rPr lang="en-US" altLang="ko-KR" dirty="0"/>
              <a:t>31</a:t>
            </a:r>
            <a:endParaRPr lang="en-US" dirty="0"/>
          </a:p>
          <a:p>
            <a:pPr hangingPunct="1"/>
            <a:endParaRPr lang="en-US" dirty="0"/>
          </a:p>
          <a:p>
            <a:pPr hangingPunct="1"/>
            <a:r>
              <a:rPr lang="en-US" dirty="0" err="1"/>
              <a:t>Youngjo</a:t>
            </a:r>
            <a:r>
              <a:rPr lang="en-US" dirty="0"/>
              <a:t> Cha</a:t>
            </a:r>
          </a:p>
          <a:p>
            <a:pPr hangingPunct="1"/>
            <a:endParaRPr lang="en-US" dirty="0"/>
          </a:p>
          <a:p>
            <a:pPr hangingPunct="1"/>
            <a:r>
              <a:rPr lang="en-US" dirty="0"/>
              <a:t>Mobile &amp; Network Intelligence Laboratory</a:t>
            </a:r>
          </a:p>
        </p:txBody>
      </p:sp>
    </p:spTree>
    <p:extLst>
      <p:ext uri="{BB962C8B-B14F-4D97-AF65-F5344CB8AC3E}">
        <p14:creationId xmlns:p14="http://schemas.microsoft.com/office/powerpoint/2010/main" val="46514968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6FDD0-77E7-DF42-A46F-E45B7F10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기본</a:t>
            </a:r>
            <a:r>
              <a:rPr kumimoji="1" lang="ko-KR" altLang="en-US" dirty="0"/>
              <a:t> 용어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05AC67-C13C-9D42-B252-CA854639E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dirty="0"/>
              <a:t>인텐트</a:t>
            </a:r>
            <a:r>
              <a:rPr kumimoji="1" lang="ko-KR" altLang="en-US" dirty="0"/>
              <a:t> </a:t>
            </a:r>
            <a:r>
              <a:rPr kumimoji="1" lang="en-US" altLang="ko-KR" dirty="0"/>
              <a:t>(Intent)</a:t>
            </a:r>
          </a:p>
          <a:p>
            <a:pPr lvl="1"/>
            <a:r>
              <a:rPr kumimoji="1" lang="ko-KR" altLang="en-US" sz="2800" b="0" dirty="0"/>
              <a:t>자연어로 이야기했을 때</a:t>
            </a:r>
            <a:r>
              <a:rPr kumimoji="1" lang="en-US" altLang="ko-KR" sz="2800" b="0" dirty="0"/>
              <a:t>,</a:t>
            </a:r>
            <a:r>
              <a:rPr kumimoji="1" lang="ko-KR" altLang="en-US" sz="2800" b="0" dirty="0"/>
              <a:t> 말하는 사람의 발화 의도</a:t>
            </a:r>
            <a:endParaRPr kumimoji="1" lang="en-US" altLang="ko-KR" sz="2800" b="0" dirty="0"/>
          </a:p>
          <a:p>
            <a:pPr lvl="1"/>
            <a:r>
              <a:rPr kumimoji="1" lang="ko-KR" altLang="en-US" sz="2800" b="0" dirty="0"/>
              <a:t>예</a:t>
            </a:r>
            <a:r>
              <a:rPr kumimoji="1" lang="en-US" altLang="ko-KR" sz="2800" b="0" dirty="0"/>
              <a:t>]</a:t>
            </a:r>
            <a:r>
              <a:rPr kumimoji="1" lang="ko-KR" altLang="en-US" sz="2800" b="0" dirty="0"/>
              <a:t> 소리가 너무 작아 </a:t>
            </a:r>
            <a:r>
              <a:rPr kumimoji="1" lang="en-US" altLang="ko-KR" sz="2800" b="0" dirty="0"/>
              <a:t>-&gt;</a:t>
            </a:r>
            <a:r>
              <a:rPr kumimoji="1" lang="ko-KR" altLang="en-US" sz="2800" b="0" dirty="0"/>
              <a:t> </a:t>
            </a:r>
            <a:r>
              <a:rPr kumimoji="1" lang="en-US" altLang="ko-KR" sz="2800" b="0" dirty="0"/>
              <a:t>(Intent)</a:t>
            </a:r>
            <a:r>
              <a:rPr kumimoji="1" lang="ko-KR" altLang="en-US" sz="2800" b="0" dirty="0"/>
              <a:t> </a:t>
            </a:r>
            <a:r>
              <a:rPr kumimoji="1" lang="en-US" altLang="ko-KR" sz="2800" b="0" dirty="0"/>
              <a:t>:</a:t>
            </a:r>
            <a:r>
              <a:rPr kumimoji="1" lang="ko-KR" altLang="en-US" sz="2800" b="0" dirty="0"/>
              <a:t> </a:t>
            </a:r>
            <a:r>
              <a:rPr kumimoji="1" lang="en-US" altLang="ko-KR" sz="2800" b="0" dirty="0" err="1"/>
              <a:t>Volume_up</a:t>
            </a:r>
            <a:endParaRPr kumimoji="1" lang="en-US" altLang="ko-KR" sz="2800" b="0" dirty="0"/>
          </a:p>
          <a:p>
            <a:pPr lvl="1"/>
            <a:endParaRPr kumimoji="1" lang="en-US" altLang="ko-KR" dirty="0"/>
          </a:p>
          <a:p>
            <a:r>
              <a:rPr kumimoji="1" lang="ko-Kore-KR" altLang="en-US" dirty="0"/>
              <a:t>대화</a:t>
            </a:r>
            <a:r>
              <a:rPr kumimoji="1" lang="ko-KR" altLang="en-US" dirty="0"/>
              <a:t> 문장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말뭉치 </a:t>
            </a:r>
            <a:r>
              <a:rPr kumimoji="1" lang="en-US" altLang="ko-KR" dirty="0"/>
              <a:t>(Utterance)</a:t>
            </a:r>
          </a:p>
          <a:p>
            <a:pPr lvl="1"/>
            <a:r>
              <a:rPr kumimoji="1" lang="ko-KR" altLang="en-US" sz="2800" b="0" dirty="0" err="1"/>
              <a:t>인텐트를</a:t>
            </a:r>
            <a:r>
              <a:rPr kumimoji="1" lang="ko-KR" altLang="en-US" sz="2800" b="0" dirty="0"/>
              <a:t> 표현하는 다양한 예시 문장들</a:t>
            </a:r>
            <a:r>
              <a:rPr kumimoji="1" lang="en-US" altLang="ko-KR" sz="2800" b="0" dirty="0"/>
              <a:t>.</a:t>
            </a:r>
            <a:r>
              <a:rPr kumimoji="1" lang="ko-KR" altLang="en-US" sz="2800" b="0" dirty="0"/>
              <a:t> </a:t>
            </a:r>
            <a:endParaRPr kumimoji="1" lang="en-US" altLang="ko-KR" sz="2800" b="0" dirty="0"/>
          </a:p>
          <a:p>
            <a:pPr lvl="1"/>
            <a:r>
              <a:rPr kumimoji="1" lang="ko-KR" altLang="en-US" sz="2800" b="0" dirty="0"/>
              <a:t>인공지능을 학습시키기 위한 교육 자료</a:t>
            </a:r>
            <a:endParaRPr kumimoji="1" lang="en-US" altLang="ko-KR" sz="2800" b="0" dirty="0"/>
          </a:p>
          <a:p>
            <a:pPr lvl="1"/>
            <a:r>
              <a:rPr kumimoji="1" lang="ko-KR" altLang="en-US" sz="2800" b="0" dirty="0"/>
              <a:t>예</a:t>
            </a:r>
            <a:r>
              <a:rPr kumimoji="1" lang="en-US" altLang="ko-KR" sz="2800" b="0" dirty="0"/>
              <a:t>]</a:t>
            </a:r>
            <a:r>
              <a:rPr kumimoji="1" lang="ko-KR" altLang="en-US" sz="2800" b="0" dirty="0"/>
              <a:t> </a:t>
            </a:r>
            <a:r>
              <a:rPr kumimoji="1" lang="en-US" altLang="ko-KR" sz="2800" b="0" dirty="0" err="1"/>
              <a:t>Volume_up</a:t>
            </a:r>
            <a:r>
              <a:rPr kumimoji="1" lang="ko-KR" altLang="en-US" sz="2800" b="0" dirty="0"/>
              <a:t>의 </a:t>
            </a:r>
            <a:r>
              <a:rPr kumimoji="1" lang="en-US" altLang="ko-KR" sz="2800" b="0" dirty="0"/>
              <a:t>Utterance</a:t>
            </a:r>
          </a:p>
          <a:p>
            <a:pPr lvl="2"/>
            <a:r>
              <a:rPr kumimoji="1" lang="ko-KR" altLang="en-US" sz="2800" b="0" dirty="0"/>
              <a:t>소리 좀 키워줘</a:t>
            </a:r>
            <a:r>
              <a:rPr kumimoji="1" lang="en-US" altLang="ko-KR" sz="2800" b="0" dirty="0"/>
              <a:t>.</a:t>
            </a:r>
          </a:p>
          <a:p>
            <a:pPr lvl="2"/>
            <a:r>
              <a:rPr kumimoji="1" lang="ko-KR" altLang="en-US" sz="2800" b="0" dirty="0"/>
              <a:t>소리가 작아</a:t>
            </a:r>
            <a:r>
              <a:rPr kumimoji="1" lang="en-US" altLang="ko-KR" sz="2800" b="0" dirty="0"/>
              <a:t>,</a:t>
            </a:r>
            <a:r>
              <a:rPr kumimoji="1" lang="ko-KR" altLang="en-US" sz="2800" b="0" dirty="0"/>
              <a:t> 볼륨 높여 </a:t>
            </a:r>
            <a:r>
              <a:rPr kumimoji="1" lang="en-US" altLang="ko-KR" sz="2800" b="0" dirty="0"/>
              <a:t>….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017029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0CF14-3490-5D4C-B36E-D9EEBE81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기본</a:t>
            </a:r>
            <a:r>
              <a:rPr kumimoji="1" lang="ko-KR" altLang="en-US" dirty="0"/>
              <a:t> 용어 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473C4D-D976-B24D-AD2F-71B505101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엔티티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구성요소 </a:t>
            </a:r>
            <a:r>
              <a:rPr kumimoji="1" lang="en-US" altLang="ko-KR" dirty="0"/>
              <a:t>(Entity)</a:t>
            </a:r>
          </a:p>
          <a:p>
            <a:pPr lvl="1"/>
            <a:r>
              <a:rPr kumimoji="1" lang="ko-KR" altLang="en-US" sz="2800" b="0" dirty="0"/>
              <a:t>문장에 들어가는 구성 요소들</a:t>
            </a:r>
            <a:r>
              <a:rPr kumimoji="1" lang="en-US" altLang="ko-KR" sz="2800" b="0" dirty="0"/>
              <a:t>.</a:t>
            </a:r>
          </a:p>
          <a:p>
            <a:pPr lvl="1"/>
            <a:r>
              <a:rPr kumimoji="1" lang="ko-KR" altLang="en-US" sz="2800" b="0" dirty="0"/>
              <a:t>예</a:t>
            </a:r>
            <a:r>
              <a:rPr kumimoji="1" lang="en-US" altLang="ko-KR" sz="2800" b="0" dirty="0"/>
              <a:t>]</a:t>
            </a:r>
            <a:r>
              <a:rPr kumimoji="1" lang="ko-KR" altLang="en-US" sz="2800" b="0" dirty="0"/>
              <a:t> </a:t>
            </a:r>
            <a:r>
              <a:rPr kumimoji="1" lang="ko-KR" altLang="en-US" sz="2800" u="sng" dirty="0"/>
              <a:t>라디오</a:t>
            </a:r>
            <a:r>
              <a:rPr kumimoji="1" lang="ko-KR" altLang="en-US" sz="2800" b="0" dirty="0"/>
              <a:t> </a:t>
            </a:r>
            <a:r>
              <a:rPr kumimoji="1" lang="ko-KR" altLang="en-US" sz="2800" u="sng" dirty="0"/>
              <a:t>소리</a:t>
            </a:r>
            <a:r>
              <a:rPr kumimoji="1" lang="ko-KR" altLang="en-US" sz="2800" b="0" dirty="0"/>
              <a:t> </a:t>
            </a:r>
            <a:r>
              <a:rPr kumimoji="1" lang="ko-KR" altLang="en-US" sz="2800" u="sng" dirty="0"/>
              <a:t>조금</a:t>
            </a:r>
            <a:r>
              <a:rPr kumimoji="1" lang="ko-KR" altLang="en-US" sz="2800" b="0" dirty="0"/>
              <a:t>만 키워줘</a:t>
            </a:r>
            <a:endParaRPr kumimoji="1" lang="en-US" altLang="ko-KR" sz="2800" b="0" dirty="0"/>
          </a:p>
          <a:p>
            <a:endParaRPr kumimoji="1" lang="en-US" altLang="ko-KR" dirty="0"/>
          </a:p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(Scenario)</a:t>
            </a:r>
          </a:p>
          <a:p>
            <a:pPr lvl="1"/>
            <a:r>
              <a:rPr kumimoji="1" lang="ko-KR" altLang="en-US" sz="2800" b="0" dirty="0"/>
              <a:t>미리 설계된 대화의 흐름</a:t>
            </a:r>
            <a:endParaRPr kumimoji="1" lang="en-US" altLang="ko-KR" sz="2800" b="0" dirty="0"/>
          </a:p>
          <a:p>
            <a:pPr lvl="1"/>
            <a:r>
              <a:rPr kumimoji="1" lang="ko-KR" altLang="en-US" sz="2800" b="0" dirty="0"/>
              <a:t>예</a:t>
            </a:r>
            <a:r>
              <a:rPr kumimoji="1" lang="en-US" altLang="ko-KR" sz="2800" b="0" dirty="0"/>
              <a:t>]</a:t>
            </a:r>
            <a:r>
              <a:rPr kumimoji="1" lang="ko-KR" altLang="en-US" sz="2800" b="0" dirty="0"/>
              <a:t> 사용자가 배송상황을 알려달라고 할 때의 시나리오</a:t>
            </a:r>
            <a:endParaRPr kumimoji="1" lang="en-US" altLang="ko-KR" sz="2800" b="0" dirty="0"/>
          </a:p>
          <a:p>
            <a:pPr lvl="2"/>
            <a:r>
              <a:rPr kumimoji="1" lang="ko-KR" altLang="en-US" sz="2800" b="0" dirty="0"/>
              <a:t>알았다고 대답 </a:t>
            </a:r>
            <a:r>
              <a:rPr kumimoji="1" lang="en-US" altLang="ko-KR" sz="2800" b="0" dirty="0"/>
              <a:t>-&gt;</a:t>
            </a:r>
            <a:r>
              <a:rPr kumimoji="1" lang="ko-KR" altLang="en-US" sz="2800" b="0" dirty="0"/>
              <a:t> </a:t>
            </a:r>
            <a:r>
              <a:rPr kumimoji="1" lang="ko-KR" altLang="en-US" sz="2800" b="0" dirty="0" err="1"/>
              <a:t>송장번호를</a:t>
            </a:r>
            <a:r>
              <a:rPr kumimoji="1" lang="ko-KR" altLang="en-US" sz="2800" b="0" dirty="0"/>
              <a:t> 알려달라고 문의 </a:t>
            </a:r>
            <a:r>
              <a:rPr kumimoji="1" lang="en-US" altLang="ko-KR" sz="2800" b="0" dirty="0"/>
              <a:t>-&gt;</a:t>
            </a:r>
            <a:r>
              <a:rPr kumimoji="1" lang="ko-KR" altLang="en-US" sz="2800" b="0" dirty="0"/>
              <a:t> </a:t>
            </a:r>
            <a:r>
              <a:rPr kumimoji="1" lang="en-US" altLang="ko-KR" sz="2800" b="0" dirty="0"/>
              <a:t>1)</a:t>
            </a:r>
            <a:r>
              <a:rPr kumimoji="1" lang="ko-KR" altLang="en-US" sz="2800" b="0" dirty="0"/>
              <a:t> </a:t>
            </a:r>
            <a:r>
              <a:rPr kumimoji="1" lang="ko-KR" altLang="en-US" sz="2800" b="0" dirty="0" err="1"/>
              <a:t>송장번호를</a:t>
            </a:r>
            <a:r>
              <a:rPr kumimoji="1" lang="ko-KR" altLang="en-US" sz="2800" b="0" dirty="0"/>
              <a:t> </a:t>
            </a:r>
            <a:r>
              <a:rPr kumimoji="1" lang="ko-KR" altLang="en-US" sz="2800" b="0" dirty="0" err="1"/>
              <a:t>모른다하면</a:t>
            </a:r>
            <a:r>
              <a:rPr kumimoji="1" lang="ko-KR" altLang="en-US" sz="2800" b="0" dirty="0"/>
              <a:t> </a:t>
            </a:r>
            <a:r>
              <a:rPr kumimoji="1" lang="ko-KR" altLang="en-US" sz="2800" b="0" dirty="0" err="1"/>
              <a:t>로그인으로</a:t>
            </a:r>
            <a:r>
              <a:rPr kumimoji="1" lang="ko-KR" altLang="en-US" sz="2800" b="0" dirty="0"/>
              <a:t> 연결 </a:t>
            </a:r>
            <a:r>
              <a:rPr kumimoji="1" lang="en-US" altLang="ko-KR" sz="2800" b="0" dirty="0"/>
              <a:t>2)</a:t>
            </a:r>
            <a:r>
              <a:rPr kumimoji="1" lang="ko-KR" altLang="en-US" sz="2800" b="0" dirty="0"/>
              <a:t> 송장번호 안다고 하면 </a:t>
            </a:r>
            <a:r>
              <a:rPr kumimoji="1" lang="ko-KR" altLang="en-US" sz="2800" b="0" dirty="0" err="1"/>
              <a:t>송장번호에</a:t>
            </a:r>
            <a:r>
              <a:rPr kumimoji="1" lang="ko-KR" altLang="en-US" sz="2800" b="0" dirty="0"/>
              <a:t> 맞춰 </a:t>
            </a:r>
            <a:r>
              <a:rPr kumimoji="1" lang="ko-KR" altLang="en-US" sz="2800" b="0" dirty="0" err="1"/>
              <a:t>배송상황</a:t>
            </a:r>
            <a:r>
              <a:rPr kumimoji="1" lang="ko-KR" altLang="en-US" sz="2800" b="0" dirty="0"/>
              <a:t> 노출 </a:t>
            </a:r>
            <a:r>
              <a:rPr kumimoji="1" lang="en-US" altLang="ko-KR" sz="2800" b="0" dirty="0"/>
              <a:t>or </a:t>
            </a:r>
            <a:r>
              <a:rPr kumimoji="1" lang="ko-KR" altLang="en-US" sz="2800" b="0" dirty="0"/>
              <a:t>틀린 송장번호 일 경우는 재질의</a:t>
            </a:r>
            <a:endParaRPr kumimoji="1" lang="ko-Kore-KR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61927176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E1C59-C9BC-E44B-B0E2-648452EB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기본 용어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196647-B581-3441-8520-0095AB868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dirty="0"/>
              <a:t>슬롯</a:t>
            </a:r>
            <a:r>
              <a:rPr kumimoji="1" lang="ko-KR" altLang="en-US" dirty="0"/>
              <a:t> 채우기 </a:t>
            </a:r>
            <a:r>
              <a:rPr kumimoji="1" lang="en-US" altLang="ko-KR" dirty="0"/>
              <a:t>(Slot Filling)</a:t>
            </a:r>
          </a:p>
          <a:p>
            <a:pPr lvl="1"/>
            <a:r>
              <a:rPr kumimoji="1" lang="ko-KR" altLang="en-US" sz="2800" b="0" dirty="0"/>
              <a:t>몇 개의 정보를 알아내야 답을 줄 수 있을 때</a:t>
            </a:r>
            <a:r>
              <a:rPr kumimoji="1" lang="en-US" altLang="ko-KR" sz="2800" b="0" dirty="0"/>
              <a:t>,</a:t>
            </a:r>
            <a:r>
              <a:rPr kumimoji="1" lang="ko-KR" altLang="en-US" sz="2800" b="0" dirty="0"/>
              <a:t> 그 몇개의 정보</a:t>
            </a:r>
            <a:r>
              <a:rPr kumimoji="1" lang="en-US" altLang="ko-KR" sz="2800" b="0" dirty="0"/>
              <a:t>(slot)</a:t>
            </a:r>
            <a:r>
              <a:rPr kumimoji="1" lang="ko-KR" altLang="en-US" sz="2800" b="0" dirty="0"/>
              <a:t>을 다 채워 넣는 </a:t>
            </a:r>
            <a:r>
              <a:rPr kumimoji="1" lang="en-US" altLang="ko-KR" sz="2800" b="0" dirty="0"/>
              <a:t>(filling) </a:t>
            </a:r>
            <a:r>
              <a:rPr kumimoji="1" lang="ko-KR" altLang="en-US" sz="2800" b="0" dirty="0"/>
              <a:t>것으로</a:t>
            </a:r>
            <a:r>
              <a:rPr kumimoji="1" lang="en-US" altLang="ko-KR" sz="2800" b="0" dirty="0"/>
              <a:t>,</a:t>
            </a:r>
            <a:r>
              <a:rPr kumimoji="1" lang="ko-KR" altLang="en-US" sz="2800" b="0" dirty="0"/>
              <a:t> 모든 슬롯이 다 채워질 때까지 질문한다</a:t>
            </a:r>
            <a:r>
              <a:rPr kumimoji="1" lang="en-US" altLang="ko-KR" sz="2800" b="0" dirty="0"/>
              <a:t>.</a:t>
            </a:r>
          </a:p>
          <a:p>
            <a:pPr lvl="1"/>
            <a:r>
              <a:rPr kumimoji="1" lang="ko-KR" altLang="en-US" sz="2800" b="0" dirty="0"/>
              <a:t>예</a:t>
            </a:r>
            <a:r>
              <a:rPr kumimoji="1" lang="en-US" altLang="ko-KR" sz="2800" b="0" dirty="0"/>
              <a:t>]</a:t>
            </a:r>
            <a:r>
              <a:rPr kumimoji="1" lang="ko-KR" altLang="en-US" sz="2800" b="0" dirty="0"/>
              <a:t> </a:t>
            </a:r>
            <a:r>
              <a:rPr kumimoji="1" lang="en-US" altLang="ko-KR" sz="2800" b="0" dirty="0"/>
              <a:t>’</a:t>
            </a:r>
            <a:r>
              <a:rPr kumimoji="1" lang="ko-KR" altLang="en-US" sz="2800" b="0" dirty="0"/>
              <a:t>날씨 알려줘</a:t>
            </a:r>
            <a:r>
              <a:rPr kumimoji="1" lang="en-US" altLang="ko-KR" sz="2800" b="0" dirty="0"/>
              <a:t>’</a:t>
            </a:r>
          </a:p>
          <a:p>
            <a:pPr lvl="2"/>
            <a:r>
              <a:rPr kumimoji="1" lang="en-US" altLang="ko-KR" sz="2800" b="0" dirty="0"/>
              <a:t>1)</a:t>
            </a:r>
            <a:r>
              <a:rPr kumimoji="1" lang="ko-KR" altLang="en-US" sz="2800" b="0" dirty="0"/>
              <a:t> 위치 </a:t>
            </a:r>
            <a:r>
              <a:rPr kumimoji="1" lang="en-US" altLang="ko-KR" sz="2800" b="0" dirty="0"/>
              <a:t>(</a:t>
            </a:r>
            <a:r>
              <a:rPr kumimoji="1" lang="ko-KR" altLang="en-US" sz="2800" b="0" dirty="0"/>
              <a:t>어디의 날씨</a:t>
            </a:r>
            <a:r>
              <a:rPr kumimoji="1" lang="en-US" altLang="ko-KR" sz="2800" b="0" dirty="0"/>
              <a:t>)</a:t>
            </a:r>
            <a:r>
              <a:rPr kumimoji="1" lang="ko-KR" altLang="en-US" sz="2800" b="0" dirty="0"/>
              <a:t> </a:t>
            </a:r>
            <a:r>
              <a:rPr kumimoji="1" lang="en-US" altLang="ko-KR" sz="2800" b="0" dirty="0"/>
              <a:t>+</a:t>
            </a:r>
            <a:r>
              <a:rPr kumimoji="1" lang="ko-KR" altLang="en-US" sz="2800" b="0" dirty="0"/>
              <a:t> </a:t>
            </a:r>
            <a:r>
              <a:rPr kumimoji="1" lang="en-US" altLang="ko-KR" sz="2800" b="0" dirty="0"/>
              <a:t>2)</a:t>
            </a:r>
            <a:r>
              <a:rPr kumimoji="1" lang="ko-KR" altLang="en-US" sz="2800" b="0" dirty="0"/>
              <a:t> 시간 </a:t>
            </a:r>
            <a:r>
              <a:rPr kumimoji="1" lang="en-US" altLang="ko-KR" sz="2800" b="0" dirty="0"/>
              <a:t>(</a:t>
            </a:r>
            <a:r>
              <a:rPr kumimoji="1" lang="ko-KR" altLang="en-US" sz="2800" b="0" dirty="0"/>
              <a:t>오늘</a:t>
            </a:r>
            <a:r>
              <a:rPr kumimoji="1" lang="en-US" altLang="ko-KR" sz="2800" b="0" dirty="0"/>
              <a:t>?</a:t>
            </a:r>
            <a:r>
              <a:rPr kumimoji="1" lang="ko-KR" altLang="en-US" sz="2800" b="0" dirty="0"/>
              <a:t> 내일</a:t>
            </a:r>
            <a:r>
              <a:rPr kumimoji="1" lang="en-US" altLang="ko-KR" sz="2800" b="0" dirty="0"/>
              <a:t>?</a:t>
            </a:r>
            <a:r>
              <a:rPr kumimoji="1" lang="ko-KR" altLang="en-US" sz="2800" b="0" dirty="0"/>
              <a:t> 다음주</a:t>
            </a:r>
            <a:r>
              <a:rPr kumimoji="1" lang="en-US" altLang="ko-KR" sz="2800" b="0" dirty="0"/>
              <a:t>?)</a:t>
            </a:r>
            <a:r>
              <a:rPr kumimoji="1" lang="ko-KR" altLang="en-US" sz="2800" b="0" dirty="0"/>
              <a:t> </a:t>
            </a:r>
            <a:r>
              <a:rPr kumimoji="1" lang="en-US" altLang="ko-KR" sz="2800" b="0" dirty="0"/>
              <a:t>+</a:t>
            </a:r>
            <a:r>
              <a:rPr kumimoji="1" lang="ko-KR" altLang="en-US" sz="2800" b="0" dirty="0"/>
              <a:t> </a:t>
            </a:r>
            <a:r>
              <a:rPr kumimoji="1" lang="en-US" altLang="ko-KR" sz="2800" b="0" dirty="0"/>
              <a:t>3)</a:t>
            </a:r>
            <a:r>
              <a:rPr kumimoji="1" lang="ko-KR" altLang="en-US" sz="2800" b="0" dirty="0"/>
              <a:t> 날씨 항목 </a:t>
            </a:r>
            <a:r>
              <a:rPr kumimoji="1" lang="en-US" altLang="ko-KR" sz="2800" b="0" dirty="0"/>
              <a:t>(</a:t>
            </a:r>
            <a:r>
              <a:rPr kumimoji="1" lang="ko-KR" altLang="en-US" sz="2800" b="0" dirty="0"/>
              <a:t>온도</a:t>
            </a:r>
            <a:r>
              <a:rPr kumimoji="1" lang="en-US" altLang="ko-KR" sz="2800" b="0" dirty="0"/>
              <a:t>?</a:t>
            </a:r>
            <a:r>
              <a:rPr kumimoji="1" lang="ko-KR" altLang="en-US" sz="2800" b="0" dirty="0"/>
              <a:t> 습도</a:t>
            </a:r>
            <a:r>
              <a:rPr kumimoji="1" lang="en-US" altLang="ko-KR" sz="2800" b="0" dirty="0"/>
              <a:t>?</a:t>
            </a:r>
            <a:r>
              <a:rPr kumimoji="1" lang="ko-KR" altLang="en-US" sz="2800" b="0" dirty="0"/>
              <a:t> </a:t>
            </a:r>
            <a:r>
              <a:rPr kumimoji="1" lang="ko-KR" altLang="en-US" sz="2800" b="0" dirty="0" err="1"/>
              <a:t>비오는지</a:t>
            </a:r>
            <a:r>
              <a:rPr kumimoji="1" lang="en-US" altLang="ko-KR" sz="2800" b="0" dirty="0"/>
              <a:t>?</a:t>
            </a:r>
            <a:r>
              <a:rPr kumimoji="1" lang="ko-KR" altLang="en-US" sz="2800" b="0" dirty="0"/>
              <a:t> 아니면 전체 다</a:t>
            </a:r>
            <a:r>
              <a:rPr kumimoji="1" lang="en-US" altLang="ko-KR" sz="2800" b="0" dirty="0"/>
              <a:t>?)</a:t>
            </a:r>
          </a:p>
          <a:p>
            <a:pPr lvl="1"/>
            <a:endParaRPr kumimoji="1" lang="en-US" altLang="ko-Kore-KR" dirty="0"/>
          </a:p>
          <a:p>
            <a:r>
              <a:rPr kumimoji="1" lang="ko-KR" altLang="en-US" dirty="0"/>
              <a:t>스몰 토크 </a:t>
            </a:r>
            <a:r>
              <a:rPr kumimoji="1" lang="en-US" altLang="ko-KR" dirty="0"/>
              <a:t>(Smalltalk)</a:t>
            </a:r>
          </a:p>
          <a:p>
            <a:pPr lvl="1"/>
            <a:r>
              <a:rPr kumimoji="1" lang="ko-KR" altLang="en-US" sz="2800" b="0" dirty="0"/>
              <a:t>일상적 대화</a:t>
            </a:r>
            <a:r>
              <a:rPr kumimoji="1" lang="en-US" altLang="ko-KR" sz="2800" b="0" dirty="0"/>
              <a:t>.</a:t>
            </a:r>
            <a:r>
              <a:rPr kumimoji="1" lang="ko-KR" altLang="en-US" sz="2800" b="0" dirty="0"/>
              <a:t> 사교적 커뮤니케이션을 위한 대화들</a:t>
            </a:r>
            <a:r>
              <a:rPr kumimoji="1" lang="en-US" altLang="ko-KR" sz="2800" b="0" dirty="0"/>
              <a:t>.</a:t>
            </a:r>
          </a:p>
          <a:p>
            <a:pPr lvl="1"/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18774394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A3F62-C907-5F47-BAB9-8E719535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기본</a:t>
            </a:r>
            <a:r>
              <a:rPr kumimoji="1" lang="ko-KR" altLang="en-US" dirty="0"/>
              <a:t> 용어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995D65-53EC-7B40-9FA0-0CE41B869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자연어 생성 </a:t>
            </a:r>
            <a:r>
              <a:rPr kumimoji="1" lang="en-US" altLang="ko-KR" dirty="0"/>
              <a:t>(NLG : Natural Language Generation)</a:t>
            </a:r>
          </a:p>
          <a:p>
            <a:pPr lvl="1"/>
            <a:r>
              <a:rPr kumimoji="1" lang="en-US" altLang="ko-KR" sz="2800" b="0" dirty="0"/>
              <a:t>1)</a:t>
            </a:r>
            <a:r>
              <a:rPr kumimoji="1" lang="ko-KR" altLang="en-US" sz="2800" b="0" dirty="0"/>
              <a:t> 새로 생성하는 법</a:t>
            </a:r>
            <a:endParaRPr kumimoji="1" lang="en-US" altLang="ko-KR" sz="2800" b="0" dirty="0"/>
          </a:p>
          <a:p>
            <a:pPr lvl="1"/>
            <a:r>
              <a:rPr kumimoji="1" lang="en-US" altLang="ko-KR" sz="2800" b="0" dirty="0"/>
              <a:t>2)</a:t>
            </a:r>
            <a:r>
              <a:rPr kumimoji="1" lang="ko-KR" altLang="en-US" sz="2800" b="0" dirty="0"/>
              <a:t> 일정한 규칙에 맞게 만들어 내는 법</a:t>
            </a:r>
            <a:r>
              <a:rPr kumimoji="1" lang="en-US" altLang="ko-KR" sz="2800" b="0" dirty="0"/>
              <a:t>.</a:t>
            </a:r>
          </a:p>
          <a:p>
            <a:pPr lvl="1"/>
            <a:r>
              <a:rPr kumimoji="1" lang="ko-KR" altLang="en-US" sz="2800" b="0" dirty="0"/>
              <a:t>예</a:t>
            </a:r>
            <a:r>
              <a:rPr kumimoji="1" lang="en-US" altLang="ko-KR" sz="2800" b="0" dirty="0"/>
              <a:t>]</a:t>
            </a:r>
            <a:r>
              <a:rPr kumimoji="1" lang="ko-KR" altLang="en-US" sz="2800" b="0" dirty="0"/>
              <a:t> </a:t>
            </a:r>
            <a:r>
              <a:rPr kumimoji="1" lang="en-US" altLang="ko-KR" sz="2800" b="0" dirty="0"/>
              <a:t>TV</a:t>
            </a:r>
            <a:r>
              <a:rPr kumimoji="1" lang="ko-KR" altLang="en-US" sz="2800" b="0" dirty="0"/>
              <a:t> 가격 문의가 들어올 때 자연어 생성을 한다면</a:t>
            </a:r>
            <a:r>
              <a:rPr kumimoji="1" lang="en-US" altLang="ko-KR" sz="2800" b="0" dirty="0"/>
              <a:t>,</a:t>
            </a:r>
          </a:p>
          <a:p>
            <a:pPr lvl="2"/>
            <a:r>
              <a:rPr kumimoji="1" lang="en-US" altLang="ko-KR" sz="2800" b="0" dirty="0"/>
              <a:t>1)</a:t>
            </a:r>
            <a:r>
              <a:rPr kumimoji="1" lang="ko-KR" altLang="en-US" sz="2800" b="0" dirty="0"/>
              <a:t> 인공지능에서 알아서 생성</a:t>
            </a:r>
            <a:endParaRPr kumimoji="1" lang="en-US" altLang="ko-KR" sz="2800" b="0" dirty="0"/>
          </a:p>
          <a:p>
            <a:pPr lvl="2"/>
            <a:r>
              <a:rPr kumimoji="1" lang="en-US" altLang="ko-KR" sz="2800" b="0" dirty="0"/>
              <a:t>2)</a:t>
            </a:r>
            <a:r>
              <a:rPr kumimoji="1" lang="ko-KR" altLang="en-US" sz="2800" b="0" dirty="0"/>
              <a:t> 규칙에 맞게 </a:t>
            </a:r>
            <a:r>
              <a:rPr kumimoji="1" lang="en-US" altLang="ko-KR" sz="2800" b="0" dirty="0"/>
              <a:t>“</a:t>
            </a:r>
            <a:r>
              <a:rPr kumimoji="1" lang="ko-KR" altLang="en-US" sz="2800" b="0" dirty="0"/>
              <a:t>요청하신 </a:t>
            </a:r>
            <a:r>
              <a:rPr kumimoji="1" lang="en-US" altLang="ko-KR" sz="2800" b="0" dirty="0"/>
              <a:t>’@TV</a:t>
            </a:r>
            <a:r>
              <a:rPr kumimoji="1" lang="ko-KR" altLang="en-US" sz="2800" b="0" dirty="0"/>
              <a:t>종류</a:t>
            </a:r>
            <a:r>
              <a:rPr kumimoji="1" lang="en-US" altLang="ko-KR" sz="2800" b="0" dirty="0"/>
              <a:t>’</a:t>
            </a:r>
            <a:r>
              <a:rPr kumimoji="1" lang="ko-KR" altLang="en-US" sz="2800" b="0" dirty="0"/>
              <a:t>는 </a:t>
            </a:r>
            <a:r>
              <a:rPr kumimoji="1" lang="en-US" altLang="ko-KR" sz="2800" b="0" dirty="0"/>
              <a:t>‘@DB</a:t>
            </a:r>
            <a:r>
              <a:rPr kumimoji="1" lang="ko-KR" altLang="en-US" sz="2800" b="0" dirty="0"/>
              <a:t>에서 불러온 가격</a:t>
            </a:r>
            <a:r>
              <a:rPr kumimoji="1" lang="en-US" altLang="ko-KR" sz="2800" b="0" dirty="0"/>
              <a:t>’</a:t>
            </a:r>
            <a:r>
              <a:rPr kumimoji="1" lang="ko-KR" altLang="en-US" sz="2800" b="0" dirty="0"/>
              <a:t>원 입니다</a:t>
            </a:r>
            <a:r>
              <a:rPr kumimoji="1" lang="en-US" altLang="ko-KR" sz="2800" b="0" dirty="0"/>
              <a:t>.”</a:t>
            </a:r>
            <a:r>
              <a:rPr kumimoji="1" lang="ko-KR" altLang="en-US" sz="2800" b="0" dirty="0"/>
              <a:t> </a:t>
            </a:r>
            <a:r>
              <a:rPr kumimoji="1" lang="ko-KR" altLang="en-US" sz="2800" b="0" dirty="0" err="1"/>
              <a:t>라고</a:t>
            </a:r>
            <a:r>
              <a:rPr kumimoji="1" lang="ko-KR" altLang="en-US" sz="2800" b="0" dirty="0"/>
              <a:t> 생성</a:t>
            </a:r>
            <a:r>
              <a:rPr kumimoji="1" lang="en-US" altLang="ko-KR" sz="2800" b="0" dirty="0"/>
              <a:t>.</a:t>
            </a:r>
            <a:endParaRPr kumimoji="1" lang="ko-Kore-KR" altLang="en-US" sz="2800" b="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290280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425EF-81A7-3D43-9F9E-BC0F37BD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sz="4800" dirty="0"/>
              <a:t>lec02 – Linear Regression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4FC1A1-8FB7-384D-AFD7-907A426F3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65D2A3-9942-8E48-A6D5-636562CAA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194" y="2317296"/>
            <a:ext cx="8190411" cy="511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853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46A3E-D9CB-184F-B9D4-1FC22C20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lec03 – Minimizing Cost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F1A73-D23B-D646-9A44-0D2DA0B88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b="0" dirty="0"/>
              <a:t> </a:t>
            </a:r>
            <a:endParaRPr kumimoji="1" lang="ko-Kore-KR" altLang="en-US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2C5718-A7AC-E64D-BBE5-1470AB06A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236" y="1562100"/>
            <a:ext cx="7128328" cy="723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715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21A97-4343-E94E-9232-8CA7B44D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lec03 – Minimizing Cost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69E081-6021-D348-88DF-CFE1E67F9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1E3C4B-BA6F-7B43-A021-25DF93942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70" y="2272393"/>
            <a:ext cx="11370459" cy="520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228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DB297-999F-A840-BB42-48135825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lec03 – Minimizing Cost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C04DCF-972F-D144-BE6B-6AE675BB8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644E15-D9E5-F643-A94F-A1497D034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1485900"/>
            <a:ext cx="12087829" cy="688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3489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8039E-74A1-E243-8997-AEE79E76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lec03 – Minimizing Cost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C1CC39-BFA7-0342-AC89-9659DAEA8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2E14F3-92FF-9E4F-88FC-CFA6AD5BB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463" y="1703614"/>
            <a:ext cx="5116317" cy="31731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1F481A-4E5F-324E-AB1F-E03B66242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66" y="4572000"/>
            <a:ext cx="6125834" cy="403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182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6FB3A-5786-374D-AD44-7255A094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lec03 – Minimizing Cost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B29CF1-777F-9D47-A063-77113179E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3C6FF7-8981-1947-9E9F-9464B9D8D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72" y="1485900"/>
            <a:ext cx="10140042" cy="72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995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51017-D98D-0342-BCA3-3CD3A5B1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lec04 – Multivariable Regression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8983A5-E763-DC44-B730-3D9211E3A1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b="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C19DB1-1B4E-EC4A-B6C0-A075DB171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71" y="1562099"/>
            <a:ext cx="10158438" cy="607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2495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18109</TotalTime>
  <Words>673</Words>
  <Application>Microsoft Macintosh PowerPoint</Application>
  <PresentationFormat>사용자 지정</PresentationFormat>
  <Paragraphs>112</Paragraphs>
  <Slides>24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맑은 고딕</vt:lpstr>
      <vt:lpstr>Arial</vt:lpstr>
      <vt:lpstr>Helvetica</vt:lpstr>
      <vt:lpstr>Helvetica Neue</vt:lpstr>
      <vt:lpstr>Helvetica Neue Light</vt:lpstr>
      <vt:lpstr>Helvetica Neue Medium</vt:lpstr>
      <vt:lpstr>Helvetica Neue Thin</vt:lpstr>
      <vt:lpstr>Times New Roman</vt:lpstr>
      <vt:lpstr>Trebuchet MS</vt:lpstr>
      <vt:lpstr>White</vt:lpstr>
      <vt:lpstr>모두를 위한 딥러닝</vt:lpstr>
      <vt:lpstr>lec02 – Linear Regression</vt:lpstr>
      <vt:lpstr>lec02 – Linear Regression</vt:lpstr>
      <vt:lpstr>lec03 – Minimizing Cost</vt:lpstr>
      <vt:lpstr>lec03 – Minimizing Cost</vt:lpstr>
      <vt:lpstr>lec03 – Minimizing Cost</vt:lpstr>
      <vt:lpstr>lec03 – Minimizing Cost</vt:lpstr>
      <vt:lpstr>lec03 – Minimizing Cost</vt:lpstr>
      <vt:lpstr>lec04 – Multivariable Regression</vt:lpstr>
      <vt:lpstr>lec05 – Logistic(regression) classifier</vt:lpstr>
      <vt:lpstr>lec05 – Logistic(regression) classifier</vt:lpstr>
      <vt:lpstr>lec05 – Logistic(regression) classifier</vt:lpstr>
      <vt:lpstr>lec05 – Logistic(regression) classifier</vt:lpstr>
      <vt:lpstr>lec05 – Logistic(regression) classifier</vt:lpstr>
      <vt:lpstr>lec06 – Softmax Classifier</vt:lpstr>
      <vt:lpstr>lec06 – Softmax Classifier</vt:lpstr>
      <vt:lpstr>lec06 – Softmax Classifier</vt:lpstr>
      <vt:lpstr>lec06 – Softmax Classifier</vt:lpstr>
      <vt:lpstr>lec06 – Softmax Classifier</vt:lpstr>
      <vt:lpstr>챗봇 기본 용어</vt:lpstr>
      <vt:lpstr>기본 용어</vt:lpstr>
      <vt:lpstr>기본 용어 </vt:lpstr>
      <vt:lpstr>기본 용어</vt:lpstr>
      <vt:lpstr>기본 용어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MIMO (Multi-input Multi-output)</dc:title>
  <dc:creator>youngjae</dc:creator>
  <cp:lastModifiedBy>차 영조</cp:lastModifiedBy>
  <cp:revision>492</cp:revision>
  <cp:lastPrinted>2020-07-22T05:44:20Z</cp:lastPrinted>
  <dcterms:modified xsi:type="dcterms:W3CDTF">2020-07-31T03:28:13Z</dcterms:modified>
</cp:coreProperties>
</file>