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4" r:id="rId2"/>
    <p:sldId id="372" r:id="rId3"/>
    <p:sldId id="385" r:id="rId4"/>
    <p:sldId id="386" r:id="rId5"/>
    <p:sldId id="387" r:id="rId6"/>
    <p:sldId id="368" r:id="rId7"/>
    <p:sldId id="388" r:id="rId8"/>
    <p:sldId id="389" r:id="rId9"/>
    <p:sldId id="391" r:id="rId10"/>
    <p:sldId id="373" r:id="rId11"/>
    <p:sldId id="392" r:id="rId12"/>
    <p:sldId id="393" r:id="rId13"/>
    <p:sldId id="400" r:id="rId14"/>
    <p:sldId id="394" r:id="rId15"/>
    <p:sldId id="374" r:id="rId16"/>
    <p:sldId id="397" r:id="rId17"/>
    <p:sldId id="398" r:id="rId18"/>
    <p:sldId id="399" r:id="rId19"/>
    <p:sldId id="395" r:id="rId20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28" autoAdjust="0"/>
    <p:restoredTop sz="78891" autoAdjust="0"/>
  </p:normalViewPr>
  <p:slideViewPr>
    <p:cSldViewPr snapToGrid="0">
      <p:cViewPr varScale="1">
        <p:scale>
          <a:sx n="52" d="100"/>
          <a:sy n="52" d="100"/>
        </p:scale>
        <p:origin x="18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2020. 8. 6.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97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dropout</a:t>
            </a:r>
          </a:p>
          <a:p>
            <a:r>
              <a:rPr kumimoji="1" lang="ko-KR" altLang="en-US" dirty="0"/>
              <a:t>전체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을 계산에 참여시키는 것이 아니라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에 포함된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 중에서 일부만 참여시키는 것</a:t>
            </a:r>
            <a:endParaRPr kumimoji="1" lang="en-US" altLang="ko-KR" dirty="0"/>
          </a:p>
          <a:p>
            <a:r>
              <a:rPr kumimoji="1" lang="en-US" altLang="ko-Kore-KR" dirty="0"/>
              <a:t>forward pass</a:t>
            </a:r>
            <a:r>
              <a:rPr kumimoji="1" lang="ko-KR" altLang="en-US" dirty="0"/>
              <a:t>로 데이터를 전달할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난수를</a:t>
            </a:r>
            <a:r>
              <a:rPr kumimoji="1" lang="ko-KR" altLang="en-US" dirty="0"/>
              <a:t> 사용해서 일부 뉴런을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만드는 방법</a:t>
            </a:r>
            <a:endParaRPr kumimoji="1" lang="en-US" altLang="ko-KR" dirty="0"/>
          </a:p>
          <a:p>
            <a:r>
              <a:rPr kumimoji="1" lang="ko-KR" altLang="en-US" dirty="0" err="1"/>
              <a:t>트레인할</a:t>
            </a:r>
            <a:r>
              <a:rPr kumimoji="1" lang="ko-KR" altLang="en-US" dirty="0"/>
              <a:t> 때는 일부 비율로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테스트 할 때는 전체 </a:t>
            </a:r>
            <a:r>
              <a:rPr kumimoji="1" lang="ko-KR" altLang="en-US" dirty="0" err="1"/>
              <a:t>웨잇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사용해야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97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앙상블</a:t>
            </a:r>
            <a:endParaRPr kumimoji="1" lang="en-US" altLang="ko-KR" dirty="0"/>
          </a:p>
          <a:p>
            <a:r>
              <a:rPr kumimoji="1" lang="ko-KR" altLang="en-US" dirty="0"/>
              <a:t>데이터를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트레이닝 셋으로 나누어서 동시에 학습을 진행해서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트레이닝 셋에 대한 학습이 끝나면 결과를 통합하는 방법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2%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4,5%</a:t>
            </a:r>
            <a:r>
              <a:rPr kumimoji="1" lang="ko-KR" altLang="en-US" dirty="0"/>
              <a:t>까지 성능이 향상된다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05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내가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뽑고자하는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target</a:t>
            </a:r>
            <a:r>
              <a:rPr kumimoji="1" lang="ko-KR" altLang="en-US" dirty="0"/>
              <a:t> 값과 실제 모델이 계산한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얼마나 차이가 나는지 구한 후 그 </a:t>
            </a:r>
            <a:r>
              <a:rPr kumimoji="1" lang="ko-KR" altLang="en-US" dirty="0" err="1"/>
              <a:t>오차값을</a:t>
            </a:r>
            <a:r>
              <a:rPr kumimoji="1" lang="ko-KR" altLang="en-US" dirty="0"/>
              <a:t> 다시 뒤로 전파해가면서 각 노드가 가지고 있는 변수들을 갱신하는 알고리즘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424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미분의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chain rule</a:t>
            </a:r>
            <a:r>
              <a:rPr kumimoji="1" lang="ko-KR" altLang="en-US" dirty="0"/>
              <a:t>을 사용해서 계산</a:t>
            </a:r>
            <a:endParaRPr kumimoji="1" lang="en-US" altLang="ko-KR" dirty="0"/>
          </a:p>
          <a:p>
            <a:r>
              <a:rPr kumimoji="1" lang="en-US" altLang="ko-KR" dirty="0"/>
              <a:t>w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</a:t>
            </a:r>
            <a:r>
              <a:rPr kumimoji="1" lang="ko-KR" altLang="en-US" dirty="0"/>
              <a:t>에 미치는 영향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5265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</a:p>
          <a:p>
            <a:r>
              <a:rPr kumimoji="1" lang="en-US" altLang="ko-Kore-KR" dirty="0"/>
              <a:t>output</a:t>
            </a:r>
            <a:r>
              <a:rPr kumimoji="1" lang="ko-KR" altLang="en-US" dirty="0"/>
              <a:t>값과 멀어질수록 학습이 잘 안되는 현상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505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ReLU</a:t>
            </a:r>
            <a:r>
              <a:rPr kumimoji="1" lang="en-US" altLang="ko-Kore-KR" dirty="0"/>
              <a:t> : Rectified Linear Unit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1574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263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Weight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init</a:t>
            </a:r>
            <a:r>
              <a:rPr kumimoji="1" lang="ko-KR" altLang="en-US" dirty="0"/>
              <a:t>할 때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의 수와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의 수를 가지고 </a:t>
            </a:r>
            <a:r>
              <a:rPr kumimoji="1" lang="en-US" altLang="ko-KR" dirty="0" err="1"/>
              <a:t>init</a:t>
            </a:r>
            <a:r>
              <a:rPr kumimoji="1" lang="ko-KR" altLang="en-US" dirty="0"/>
              <a:t>을 하면 잘된다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751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학습데이터에만 적합하고 테스트데이터에는 맞지않는 그런</a:t>
            </a:r>
            <a:r>
              <a:rPr kumimoji="1" lang="en-US" altLang="ko-KR" dirty="0"/>
              <a:t>..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일반성을 띈 모델은 빨간색 선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선이 너무 구불구불 할 때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선을 펴줘야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구불구불한 이유는 모델의 차수가 크기 때문이다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모델의 차수를 줄여주는 것이 </a:t>
            </a:r>
            <a:r>
              <a:rPr kumimoji="1" lang="en-US" altLang="ko-KR" dirty="0"/>
              <a:t>regularization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686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l2 reg</a:t>
            </a:r>
          </a:p>
          <a:p>
            <a:r>
              <a:rPr kumimoji="1" lang="en-US" altLang="ko-Kore-KR" dirty="0"/>
              <a:t>cost function</a:t>
            </a:r>
            <a:r>
              <a:rPr kumimoji="1" lang="ko-KR" altLang="en-US" dirty="0"/>
              <a:t>에 어떤 항들을 추가하는데 추가하는 항에 따라서 </a:t>
            </a:r>
            <a:r>
              <a:rPr kumimoji="1" lang="en-US" altLang="ko-KR" dirty="0"/>
              <a:t>L1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L2</a:t>
            </a:r>
            <a:r>
              <a:rPr kumimoji="1" lang="ko-KR" altLang="en-US" dirty="0"/>
              <a:t>로 구분된다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강의에서는 </a:t>
            </a:r>
            <a:r>
              <a:rPr kumimoji="1" lang="en-US" altLang="ko-KR" dirty="0"/>
              <a:t>L2</a:t>
            </a:r>
            <a:r>
              <a:rPr kumimoji="1" lang="ko-KR" altLang="en-US" dirty="0"/>
              <a:t>만 예시로 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 function</a:t>
            </a:r>
            <a:r>
              <a:rPr kumimoji="1" lang="ko-KR" altLang="en-US" dirty="0"/>
              <a:t> 뒤에 </a:t>
            </a:r>
            <a:r>
              <a:rPr kumimoji="1" lang="en-US" altLang="ko-KR" dirty="0"/>
              <a:t>L2 </a:t>
            </a:r>
            <a:r>
              <a:rPr kumimoji="1" lang="ko-KR" altLang="en-US" dirty="0"/>
              <a:t>항을 추가해준 것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regularity strength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806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4800" dirty="0"/>
              <a:t>모두를 위한 </a:t>
            </a:r>
            <a:r>
              <a:rPr lang="ko-KR" altLang="en-US" sz="4800" dirty="0" err="1"/>
              <a:t>딥러닝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</a:t>
            </a:r>
            <a:r>
              <a:rPr lang="en-US" altLang="ko-KR" dirty="0"/>
              <a:t>8</a:t>
            </a:r>
            <a:r>
              <a:rPr lang="en-US" dirty="0"/>
              <a:t>.</a:t>
            </a:r>
            <a:r>
              <a:rPr lang="en-US" altLang="ko-KR" dirty="0"/>
              <a:t>05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  <p:extLst>
      <p:ext uri="{BB962C8B-B14F-4D97-AF65-F5344CB8AC3E}">
        <p14:creationId xmlns:p14="http://schemas.microsoft.com/office/powerpoint/2010/main" val="22297392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21A97-4343-E94E-9232-8CA7B44D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9E081-6021-D348-88DF-CFE1E67F9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Geoffrey Hinton’s summary of findings up to today </a:t>
            </a:r>
            <a:endParaRPr kumimoji="1" lang="ko-Kore-KR" altLang="en-US" dirty="0"/>
          </a:p>
        </p:txBody>
      </p:sp>
      <p:pic>
        <p:nvPicPr>
          <p:cNvPr id="5" name="그림 4" descr="조류이(가) 표시된 사진&#10;&#10;자동 생성된 설명">
            <a:extLst>
              <a:ext uri="{FF2B5EF4-FFF2-40B4-BE49-F238E27FC236}">
                <a16:creationId xmlns:a16="http://schemas.microsoft.com/office/drawing/2014/main" id="{3BEBB31B-E0BE-7944-A978-44441F50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510395"/>
            <a:ext cx="10582313" cy="31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228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650-190F-944A-8601-6196AA53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C108A-81E9-B347-B5B5-2A91162B7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Need to set the initial weight values wisely</a:t>
            </a:r>
          </a:p>
          <a:p>
            <a:pPr lvl="1"/>
            <a:r>
              <a:rPr kumimoji="1" lang="en-US" altLang="ko-Kore-KR" b="0" dirty="0"/>
              <a:t>Not all 0’s</a:t>
            </a:r>
          </a:p>
          <a:p>
            <a:pPr lvl="1"/>
            <a:r>
              <a:rPr kumimoji="1" lang="en-US" altLang="ko-Kore-KR" b="0" dirty="0"/>
              <a:t>Challenging issue</a:t>
            </a:r>
          </a:p>
          <a:p>
            <a:pPr lvl="1"/>
            <a:r>
              <a:rPr kumimoji="1" lang="en-US" altLang="ko-Kore-KR" dirty="0"/>
              <a:t>Hinton et al. (2006) “A Fast Learning Algorithm for Deep Belief Nets” </a:t>
            </a:r>
          </a:p>
          <a:p>
            <a:pPr lvl="2"/>
            <a:r>
              <a:rPr kumimoji="1" lang="en-US" altLang="ko-Kore-KR" dirty="0"/>
              <a:t>Restricted Boatman Machine (RBM)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76021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62E3-4092-FC4A-B0B9-939E837B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BF618-30CE-A842-88E7-2F44FEB1E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RBM Structure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05AE6-3456-D244-BDDB-9D485F35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63" y="2132882"/>
            <a:ext cx="10682473" cy="64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257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7AC3-6E42-4949-9937-ADFA130D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2CE34-FBC5-434F-B806-B7166EB4F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RBM Structure</a:t>
            </a:r>
            <a:endParaRPr kumimoji="1" lang="ko-Kore-KR" altLang="en-US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8EDCF0-682A-CD40-8374-AFAB4954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288067"/>
            <a:ext cx="10045699" cy="61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09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3CA49-BA2B-F94B-8298-C628F9EB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2E12-2156-1C47-B209-9EE2744F2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Xavier / He initialization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360BA-284C-CF48-8A9A-CA0925F988E4}"/>
              </a:ext>
            </a:extLst>
          </p:cNvPr>
          <p:cNvSpPr txBox="1"/>
          <p:nvPr/>
        </p:nvSpPr>
        <p:spPr>
          <a:xfrm>
            <a:off x="943747" y="3107908"/>
            <a:ext cx="11387953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#Xavier initialization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200" dirty="0">
                <a:solidFill>
                  <a:schemeClr val="tx2"/>
                </a:solidFill>
              </a:rPr>
              <a:t>#</a:t>
            </a:r>
            <a:r>
              <a:rPr lang="en-US" altLang="ko-Kore-KR" sz="3200" dirty="0" err="1">
                <a:solidFill>
                  <a:schemeClr val="tx2"/>
                </a:solidFill>
              </a:rPr>
              <a:t>Glorot</a:t>
            </a:r>
            <a:r>
              <a:rPr lang="en-US" altLang="ko-Kore-KR" sz="3200" dirty="0">
                <a:solidFill>
                  <a:schemeClr val="tx2"/>
                </a:solidFill>
              </a:rPr>
              <a:t> et al. 2010</a:t>
            </a:r>
            <a:endParaRPr kumimoji="0" lang="en-US" altLang="ko-Kore-KR" sz="32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 = </a:t>
            </a:r>
            <a:r>
              <a:rPr kumimoji="0" lang="en-US" altLang="ko-Kore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np.random.randn</a:t>
            </a: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</a:t>
            </a:r>
            <a:r>
              <a:rPr kumimoji="0" lang="en-US" altLang="ko-Kore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fan_in</a:t>
            </a: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en-US" altLang="ko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fan_out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)/</a:t>
            </a:r>
            <a:r>
              <a:rPr kumimoji="0" lang="en-US" altLang="ko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np.sqrt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</a:t>
            </a:r>
            <a:r>
              <a:rPr kumimoji="0" lang="en-US" altLang="ko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fan_in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ore-KR" sz="32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#He et al.2015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200" dirty="0"/>
              <a:t>W = </a:t>
            </a:r>
            <a:r>
              <a:rPr lang="en-US" altLang="ko-Kore-KR" sz="3200" dirty="0" err="1"/>
              <a:t>np.random.randn</a:t>
            </a:r>
            <a:r>
              <a:rPr lang="en-US" altLang="ko-Kore-KR" sz="3200" dirty="0"/>
              <a:t>(</a:t>
            </a:r>
            <a:r>
              <a:rPr lang="en-US" altLang="ko-Kore-KR" sz="3200" dirty="0" err="1"/>
              <a:t>fan_in</a:t>
            </a:r>
            <a:r>
              <a:rPr lang="en-US" altLang="ko-Kore-KR" sz="3200" dirty="0"/>
              <a:t>, </a:t>
            </a:r>
            <a:r>
              <a:rPr lang="en-US" altLang="ko-Kore-KR" sz="3200" dirty="0" err="1"/>
              <a:t>fan_out</a:t>
            </a:r>
            <a:r>
              <a:rPr lang="en-US" altLang="ko-Kore-KR" sz="3200" dirty="0"/>
              <a:t>)/</a:t>
            </a:r>
            <a:r>
              <a:rPr lang="en-US" altLang="ko-Kore-KR" sz="3200" dirty="0" err="1"/>
              <a:t>np.sqrt</a:t>
            </a:r>
            <a:r>
              <a:rPr lang="en-US" altLang="ko-Kore-KR" sz="3200" dirty="0"/>
              <a:t>(</a:t>
            </a:r>
            <a:r>
              <a:rPr lang="en-US" altLang="ko-Kore-KR" sz="3200" dirty="0" err="1"/>
              <a:t>fan_in</a:t>
            </a:r>
            <a:r>
              <a:rPr lang="en-US" altLang="ko-Kore-KR" sz="3200" dirty="0"/>
              <a:t>/2)</a:t>
            </a: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21495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DB297-999F-A840-BB42-48135825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04DCF-972F-D144-BE6B-6AE675BB8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Overfitting </a:t>
            </a:r>
            <a:endParaRPr kumimoji="1" lang="ko-Kore-KR" altLang="en-US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F2A4649-16D3-0E4F-B2CE-10E28F26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2" y="2559626"/>
            <a:ext cx="6877968" cy="3065319"/>
          </a:xfrm>
          <a:prstGeom prst="rect">
            <a:avLst/>
          </a:prstGeom>
        </p:spPr>
      </p:pic>
      <p:pic>
        <p:nvPicPr>
          <p:cNvPr id="9" name="그림 8" descr="텍스트, 지도, 사람들, 남자이(가) 표시된 사진&#10;&#10;자동 생성된 설명">
            <a:extLst>
              <a:ext uri="{FF2B5EF4-FFF2-40B4-BE49-F238E27FC236}">
                <a16:creationId xmlns:a16="http://schemas.microsoft.com/office/drawing/2014/main" id="{2C053B90-9E71-B94C-92F7-4E0FDB6FE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59" y="5619091"/>
            <a:ext cx="4945691" cy="30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348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CDB7-093A-7544-ABCB-89C5889E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AC424-79F4-B24A-B72B-DAFD1A317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Solutions for overfitting</a:t>
            </a:r>
          </a:p>
          <a:p>
            <a:pPr lvl="1"/>
            <a:r>
              <a:rPr kumimoji="1" lang="en-US" altLang="ko-Kore-KR" b="0" dirty="0"/>
              <a:t>More training data</a:t>
            </a:r>
          </a:p>
          <a:p>
            <a:pPr lvl="1"/>
            <a:r>
              <a:rPr kumimoji="1" lang="en-US" altLang="ko-Kore-KR" b="0" dirty="0"/>
              <a:t>(Reduce the number of features)</a:t>
            </a:r>
          </a:p>
          <a:p>
            <a:pPr lvl="1"/>
            <a:r>
              <a:rPr kumimoji="1" lang="en-US" altLang="ko-Kore-KR" dirty="0"/>
              <a:t>Regularization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6457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E54A0-0A30-514E-AF7B-2E7584C0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F5D0F-2BF8-0141-BCDB-8EFB2E55C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Regularization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80E9F-A963-FC47-8F39-590CCCA99CA3}"/>
              </a:ext>
            </a:extLst>
          </p:cNvPr>
          <p:cNvSpPr txBox="1"/>
          <p:nvPr/>
        </p:nvSpPr>
        <p:spPr>
          <a:xfrm>
            <a:off x="8432800" y="3510095"/>
            <a:ext cx="44450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4400" dirty="0"/>
              <a:t>cost + </a:t>
            </a:r>
            <a:r>
              <a:rPr lang="en-US" altLang="ko-Kore-KR" sz="4400" dirty="0" err="1">
                <a:solidFill>
                  <a:srgbClr val="FFC000"/>
                </a:solidFill>
              </a:rPr>
              <a:t>λ</a:t>
            </a:r>
            <a:r>
              <a:rPr lang="en-US" altLang="ko-Kore-KR" sz="4400" dirty="0"/>
              <a:t>*</a:t>
            </a:r>
            <a:r>
              <a:rPr lang="en-US" altLang="ko-Kore-KR" sz="4400" dirty="0">
                <a:solidFill>
                  <a:srgbClr val="00B050"/>
                </a:solidFill>
              </a:rPr>
              <a:t>Σ</a:t>
            </a:r>
            <a:r>
              <a:rPr lang="en-US" altLang="ko-Kore-KR" sz="4400" dirty="0">
                <a:solidFill>
                  <a:srgbClr val="0070C0"/>
                </a:solidFill>
              </a:rPr>
              <a:t>w²</a:t>
            </a:r>
            <a:endParaRPr kumimoji="0" lang="ko-Kore-KR" altLang="en-US" sz="4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Helvetica Neue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1AD4-EA2B-6C49-A537-5F8624370F21}"/>
              </a:ext>
            </a:extLst>
          </p:cNvPr>
          <p:cNvSpPr txBox="1"/>
          <p:nvPr/>
        </p:nvSpPr>
        <p:spPr>
          <a:xfrm rot="10800000" flipV="1">
            <a:off x="1339718" y="6101425"/>
            <a:ext cx="1032536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l2reg = 0.001 * </a:t>
            </a:r>
            <a:r>
              <a:rPr kumimoji="0" lang="en-US" altLang="ko-Kore-KR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tf.reduce_sum</a:t>
            </a:r>
            <a:r>
              <a:rPr kumimoji="0" lang="en-US" altLang="ko-Kore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</a:t>
            </a:r>
            <a:r>
              <a:rPr kumimoji="0" lang="en-US" altLang="ko-Kore-KR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tf.square</a:t>
            </a:r>
            <a:r>
              <a:rPr kumimoji="0" lang="en-US" altLang="ko-Kore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(W))</a:t>
            </a:r>
            <a:endParaRPr kumimoji="0" lang="ko-Kore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07CB3977-63BF-2F48-A96B-BDB9F7E60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118176"/>
            <a:ext cx="6445250" cy="1563538"/>
          </a:xfrm>
          <a:prstGeom prst="rect">
            <a:avLst/>
          </a:prstGeom>
        </p:spPr>
      </p:pic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013D87A8-2ABD-834D-B48B-3E07F02A5459}"/>
              </a:ext>
            </a:extLst>
          </p:cNvPr>
          <p:cNvSpPr/>
          <p:nvPr/>
        </p:nvSpPr>
        <p:spPr>
          <a:xfrm>
            <a:off x="7067550" y="3741888"/>
            <a:ext cx="1365250" cy="43591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727683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39AC0-6C42-3543-88E4-DCFB0877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B0DB3-EF30-1D44-8B8B-CCE1A7A62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7" name="그림 6" descr="오렌지, 앉아있는, 교통이(가) 표시된 사진&#10;&#10;자동 생성된 설명">
            <a:extLst>
              <a:ext uri="{FF2B5EF4-FFF2-40B4-BE49-F238E27FC236}">
                <a16:creationId xmlns:a16="http://schemas.microsoft.com/office/drawing/2014/main" id="{BB63BCBE-2334-0F41-878D-B1BB7F56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32" y="7455267"/>
            <a:ext cx="9799202" cy="1467059"/>
          </a:xfrm>
          <a:prstGeom prst="rect">
            <a:avLst/>
          </a:prstGeom>
        </p:spPr>
      </p:pic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362EF55A-3D5E-2D4C-9E0F-6286DDD18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28" y="1943136"/>
            <a:ext cx="9759981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690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F2271-6D56-0846-8211-486D6388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BC542-AEB1-0C40-993A-AC8DA7E00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What is Ensemble?</a:t>
            </a:r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9B8E57-309C-DD4B-84B1-46E2A5D6159F}"/>
              </a:ext>
            </a:extLst>
          </p:cNvPr>
          <p:cNvGrpSpPr/>
          <p:nvPr/>
        </p:nvGrpSpPr>
        <p:grpSpPr>
          <a:xfrm>
            <a:off x="1368471" y="2462938"/>
            <a:ext cx="10496423" cy="6347600"/>
            <a:chOff x="195449" y="443266"/>
            <a:chExt cx="12408886" cy="8241419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788805C1-3C71-4D41-B960-40363353747D}"/>
                </a:ext>
              </a:extLst>
            </p:cNvPr>
            <p:cNvSpPr/>
            <p:nvPr/>
          </p:nvSpPr>
          <p:spPr>
            <a:xfrm>
              <a:off x="4317682" y="443266"/>
              <a:ext cx="3742660" cy="943175"/>
            </a:xfrm>
            <a:prstGeom prst="round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Data set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8C25B976-7C03-B540-A51C-4D0FA5D410A6}"/>
                </a:ext>
              </a:extLst>
            </p:cNvPr>
            <p:cNvSpPr/>
            <p:nvPr/>
          </p:nvSpPr>
          <p:spPr>
            <a:xfrm>
              <a:off x="195449" y="2100368"/>
              <a:ext cx="3742660" cy="943175"/>
            </a:xfrm>
            <a:prstGeom prst="roundRect">
              <a:avLst/>
            </a:prstGeom>
            <a:solidFill>
              <a:schemeClr val="accent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Training set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8CD4DC9E-A2FD-EB4D-84FE-C7BE471E10D7}"/>
                </a:ext>
              </a:extLst>
            </p:cNvPr>
            <p:cNvSpPr/>
            <p:nvPr/>
          </p:nvSpPr>
          <p:spPr>
            <a:xfrm>
              <a:off x="4317682" y="2100368"/>
              <a:ext cx="3742660" cy="943175"/>
            </a:xfrm>
            <a:prstGeom prst="roundRect">
              <a:avLst/>
            </a:prstGeom>
            <a:solidFill>
              <a:schemeClr val="accent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Training set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7C5D7E85-57C8-774F-A253-414DC9543B68}"/>
                </a:ext>
              </a:extLst>
            </p:cNvPr>
            <p:cNvSpPr/>
            <p:nvPr/>
          </p:nvSpPr>
          <p:spPr>
            <a:xfrm>
              <a:off x="8861675" y="2100368"/>
              <a:ext cx="3742660" cy="943175"/>
            </a:xfrm>
            <a:prstGeom prst="roundRect">
              <a:avLst/>
            </a:prstGeom>
            <a:solidFill>
              <a:schemeClr val="accent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Training set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61FBF24C-2809-1049-8D4D-4E09C1D17DE4}"/>
                </a:ext>
              </a:extLst>
            </p:cNvPr>
            <p:cNvSpPr/>
            <p:nvPr/>
          </p:nvSpPr>
          <p:spPr>
            <a:xfrm>
              <a:off x="195449" y="3326828"/>
              <a:ext cx="3742660" cy="1738979"/>
            </a:xfrm>
            <a:prstGeom prst="round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Learning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Model #1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A947634-F2A9-064D-9445-E5455BDC22D7}"/>
                </a:ext>
              </a:extLst>
            </p:cNvPr>
            <p:cNvSpPr/>
            <p:nvPr/>
          </p:nvSpPr>
          <p:spPr>
            <a:xfrm>
              <a:off x="4271090" y="3326828"/>
              <a:ext cx="3742660" cy="1738979"/>
            </a:xfrm>
            <a:prstGeom prst="round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Learning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Model #</a:t>
              </a:r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24DA5C32-2B2B-F348-A27E-7D77C3C5482E}"/>
                </a:ext>
              </a:extLst>
            </p:cNvPr>
            <p:cNvSpPr/>
            <p:nvPr/>
          </p:nvSpPr>
          <p:spPr>
            <a:xfrm>
              <a:off x="8861675" y="3269521"/>
              <a:ext cx="3742660" cy="1738979"/>
            </a:xfrm>
            <a:prstGeom prst="round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Learning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Model #</a:t>
              </a:r>
              <a:r>
                <a:rPr lang="en-US" altLang="ko-KR" sz="3600" dirty="0">
                  <a:solidFill>
                    <a:schemeClr val="bg1"/>
                  </a:solidFill>
                </a:rPr>
                <a:t>3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0637933-C6D9-5540-94AB-57CA1DAE647A}"/>
                </a:ext>
              </a:extLst>
            </p:cNvPr>
            <p:cNvSpPr/>
            <p:nvPr/>
          </p:nvSpPr>
          <p:spPr>
            <a:xfrm>
              <a:off x="4271090" y="5646455"/>
              <a:ext cx="3742660" cy="943175"/>
            </a:xfrm>
            <a:prstGeom prst="round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Combiner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87ED545-45FC-6F40-8A39-048797E0F069}"/>
                </a:ext>
              </a:extLst>
            </p:cNvPr>
            <p:cNvSpPr/>
            <p:nvPr/>
          </p:nvSpPr>
          <p:spPr>
            <a:xfrm>
              <a:off x="4317682" y="6945706"/>
              <a:ext cx="3742660" cy="1738979"/>
            </a:xfrm>
            <a:prstGeom prst="round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Ensemble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Prediction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7834D35-C87A-3646-B4C3-F9825F74FB13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6189013" y="1386441"/>
              <a:ext cx="0" cy="71392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113F1F-F16C-A248-A1E9-340C69AD4717}"/>
                </a:ext>
              </a:extLst>
            </p:cNvPr>
            <p:cNvCxnSpPr/>
            <p:nvPr/>
          </p:nvCxnSpPr>
          <p:spPr>
            <a:xfrm>
              <a:off x="2081647" y="1571126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5504523-B349-E249-99EA-D9153D207EC2}"/>
                </a:ext>
              </a:extLst>
            </p:cNvPr>
            <p:cNvCxnSpPr/>
            <p:nvPr/>
          </p:nvCxnSpPr>
          <p:spPr>
            <a:xfrm>
              <a:off x="10690388" y="1571126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B1B5CD-459F-9E4F-91D7-483D145BD454}"/>
                </a:ext>
              </a:extLst>
            </p:cNvPr>
            <p:cNvCxnSpPr/>
            <p:nvPr/>
          </p:nvCxnSpPr>
          <p:spPr>
            <a:xfrm>
              <a:off x="2081647" y="2969227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229ADF7-30F5-094C-91A5-FBABE797247F}"/>
                </a:ext>
              </a:extLst>
            </p:cNvPr>
            <p:cNvCxnSpPr/>
            <p:nvPr/>
          </p:nvCxnSpPr>
          <p:spPr>
            <a:xfrm>
              <a:off x="6189013" y="2969227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BD78AA1-96DC-B747-A946-85B5E3924DFE}"/>
                </a:ext>
              </a:extLst>
            </p:cNvPr>
            <p:cNvCxnSpPr/>
            <p:nvPr/>
          </p:nvCxnSpPr>
          <p:spPr>
            <a:xfrm>
              <a:off x="10690388" y="2969227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5C275CA-2BDC-CE41-B721-EE001D768A07}"/>
                </a:ext>
              </a:extLst>
            </p:cNvPr>
            <p:cNvCxnSpPr/>
            <p:nvPr/>
          </p:nvCxnSpPr>
          <p:spPr>
            <a:xfrm>
              <a:off x="6148211" y="4860958"/>
              <a:ext cx="0" cy="88366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99BAF48-7C42-0441-AE11-C76A784205C0}"/>
                </a:ext>
              </a:extLst>
            </p:cNvPr>
            <p:cNvCxnSpPr/>
            <p:nvPr/>
          </p:nvCxnSpPr>
          <p:spPr>
            <a:xfrm>
              <a:off x="6152013" y="6429243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CE9D291-612B-2C41-ADF9-0CDE97FE3A7F}"/>
                </a:ext>
              </a:extLst>
            </p:cNvPr>
            <p:cNvCxnSpPr/>
            <p:nvPr/>
          </p:nvCxnSpPr>
          <p:spPr>
            <a:xfrm>
              <a:off x="2081647" y="1571126"/>
              <a:ext cx="8608741" cy="0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145EABFD-E08A-C743-AEDD-27C0B1170515}"/>
                </a:ext>
              </a:extLst>
            </p:cNvPr>
            <p:cNvCxnSpPr/>
            <p:nvPr/>
          </p:nvCxnSpPr>
          <p:spPr>
            <a:xfrm>
              <a:off x="2081647" y="5235885"/>
              <a:ext cx="8608741" cy="0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B07C464D-37E7-9243-8EBA-FDDBBCA0C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8401" y="4876800"/>
              <a:ext cx="0" cy="35908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6BFD027-3C08-A54F-80DE-F7474890E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3463" y="4876799"/>
              <a:ext cx="0" cy="35908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3812A5-6DB3-9649-A0F6-0747D3DF7527}"/>
                </a:ext>
              </a:extLst>
            </p:cNvPr>
            <p:cNvSpPr txBox="1"/>
            <p:nvPr/>
          </p:nvSpPr>
          <p:spPr>
            <a:xfrm>
              <a:off x="8060343" y="2441832"/>
              <a:ext cx="80133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……</a:t>
              </a:r>
              <a:endParaRPr kumimoji="0" lang="ko-Kore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463E4F-28EF-A14E-AC0C-2E714A34A00F}"/>
                </a:ext>
              </a:extLst>
            </p:cNvPr>
            <p:cNvSpPr txBox="1"/>
            <p:nvPr/>
          </p:nvSpPr>
          <p:spPr>
            <a:xfrm>
              <a:off x="8037046" y="3893256"/>
              <a:ext cx="80133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……</a:t>
              </a:r>
              <a:endParaRPr kumimoji="0" lang="ko-Kore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8325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425EF-81A7-3D43-9F9E-BC0F37BD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4800" dirty="0" err="1"/>
              <a:t>lec</a:t>
            </a:r>
            <a:r>
              <a:rPr kumimoji="1" lang="en-US" altLang="ko-Kore-KR" sz="4800" dirty="0"/>
              <a:t> 9-2 Backpropagation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FC1A1-8FB7-384D-AFD7-907A426F3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EC37F-7958-AD4D-B37E-437A6718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5" y="2399297"/>
            <a:ext cx="11755915" cy="55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853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108ED-1DB5-C642-866B-58E4095F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5400" dirty="0" err="1"/>
              <a:t>lec</a:t>
            </a:r>
            <a:r>
              <a:rPr kumimoji="1" lang="en-US" altLang="ko-Kore-KR" sz="5400" dirty="0"/>
              <a:t> 9-2 Backpropagation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B6B0A-6E02-8341-8297-689BA82B8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  </a:t>
            </a:r>
            <a:endParaRPr kumimoji="1"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BA47A7-9CB6-8F4B-A632-1E19F4D21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78" y="2658979"/>
            <a:ext cx="7192662" cy="5399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48A4B4-F596-8B45-B13C-A0CB3C8FF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695029"/>
            <a:ext cx="5724240" cy="1192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523DC9-6F23-1240-92DE-0AE9E919E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53" y="2658979"/>
            <a:ext cx="2032000" cy="609600"/>
          </a:xfrm>
          <a:prstGeom prst="rect">
            <a:avLst/>
          </a:prstGeom>
        </p:spPr>
      </p:pic>
      <p:pic>
        <p:nvPicPr>
          <p:cNvPr id="11" name="그림 10" descr="시계이(가) 표시된 사진&#10;&#10;자동 생성된 설명">
            <a:extLst>
              <a:ext uri="{FF2B5EF4-FFF2-40B4-BE49-F238E27FC236}">
                <a16:creationId xmlns:a16="http://schemas.microsoft.com/office/drawing/2014/main" id="{72EF0B67-3D71-2744-ACA2-8321C259E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376" y="2741108"/>
            <a:ext cx="1765300" cy="558800"/>
          </a:xfrm>
          <a:prstGeom prst="rect">
            <a:avLst/>
          </a:prstGeom>
        </p:spPr>
      </p:pic>
      <p:pic>
        <p:nvPicPr>
          <p:cNvPr id="13" name="그림 12" descr="시계이(가) 표시된 사진&#10;&#10;자동 생성된 설명">
            <a:extLst>
              <a:ext uri="{FF2B5EF4-FFF2-40B4-BE49-F238E27FC236}">
                <a16:creationId xmlns:a16="http://schemas.microsoft.com/office/drawing/2014/main" id="{1DD32389-4CFE-5842-B9A5-77C5B8538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01" y="4356100"/>
            <a:ext cx="1470886" cy="9137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35F578-4D8A-A64A-B93F-FD08C1466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22703"/>
            <a:ext cx="4171668" cy="19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390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8AF92-CCE5-6A4F-9C04-837BC81F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4800" dirty="0" err="1"/>
              <a:t>lec</a:t>
            </a:r>
            <a:r>
              <a:rPr kumimoji="1" lang="en-US" altLang="ko-Kore-KR" sz="4800" dirty="0"/>
              <a:t> 9-2 Backpropagation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2F5F4-1B70-A24D-A1A2-5672C4EDB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D880446-CA9B-7A4B-9426-1EF79657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" y="2574423"/>
            <a:ext cx="12393895" cy="543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68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73E8A-1554-024C-99A2-D477EDE5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5400" dirty="0" err="1"/>
              <a:t>lec</a:t>
            </a:r>
            <a:r>
              <a:rPr kumimoji="1" lang="en-US" altLang="ko-Kore-KR" sz="5400" dirty="0"/>
              <a:t> 9-2 Backpropagation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54712-3A9B-2C44-8F57-6AEA67755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 descr="창문, 그리기이(가) 표시된 사진&#10;&#10;자동 생성된 설명">
            <a:extLst>
              <a:ext uri="{FF2B5EF4-FFF2-40B4-BE49-F238E27FC236}">
                <a16:creationId xmlns:a16="http://schemas.microsoft.com/office/drawing/2014/main" id="{2BE54D5B-9132-2D45-A781-8287C487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38" y="2024182"/>
            <a:ext cx="10797551" cy="61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14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46A3E-D9CB-184F-B9D4-1FC22C20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10-1 </a:t>
            </a:r>
            <a:r>
              <a:rPr kumimoji="1" lang="en-US" altLang="ko-Kore-KR" dirty="0" err="1"/>
              <a:t>ReLu</a:t>
            </a:r>
            <a:r>
              <a:rPr kumimoji="1" lang="en-US" altLang="ko-Kore-KR" dirty="0"/>
              <a:t>: Better non-linearity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F1A73-D23B-D646-9A44-0D2DA0B88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Vanishing gradient (NN winter2 : 1986-2006) </a:t>
            </a:r>
            <a:endParaRPr kumimoji="1" lang="ko-Kore-KR" altLang="en-US" b="0" dirty="0"/>
          </a:p>
        </p:txBody>
      </p:sp>
      <p:pic>
        <p:nvPicPr>
          <p:cNvPr id="7" name="그림 6" descr="테이블, 안경, 행, 자르기이(가) 표시된 사진&#10;&#10;자동 생성된 설명">
            <a:extLst>
              <a:ext uri="{FF2B5EF4-FFF2-40B4-BE49-F238E27FC236}">
                <a16:creationId xmlns:a16="http://schemas.microsoft.com/office/drawing/2014/main" id="{D17C8354-59AE-4044-B9E4-054240332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9" y="3930649"/>
            <a:ext cx="11995339" cy="26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15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1DAF-1348-184A-99CB-529A01F4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10-1 </a:t>
            </a:r>
            <a:r>
              <a:rPr kumimoji="1" lang="en-US" altLang="ko-Kore-KR" dirty="0" err="1"/>
              <a:t>ReLu</a:t>
            </a:r>
            <a:r>
              <a:rPr kumimoji="1" lang="en-US" altLang="ko-Kore-KR" dirty="0"/>
              <a:t>: Better non-linearity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20415-9640-5C4A-83AA-C0D30114C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Geoffrey Hinton’s summary of findings up to today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49D2A6-0520-E749-8A13-3B8FC8D3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9" y="3200399"/>
            <a:ext cx="11129817" cy="33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349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C848-FBAC-6D4E-93E3-B93F9FBD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10-1 </a:t>
            </a:r>
            <a:r>
              <a:rPr kumimoji="1" lang="en-US" altLang="ko-Kore-KR" dirty="0" err="1"/>
              <a:t>ReLu</a:t>
            </a:r>
            <a:r>
              <a:rPr kumimoji="1" lang="en-US" altLang="ko-Kore-KR" dirty="0"/>
              <a:t>: Better non-linearity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061CB-CFED-DF4A-8345-9E372F586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7D3BBEA-49F7-234D-8805-52B61C6E5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65" y="2173431"/>
            <a:ext cx="10839880" cy="63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83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3640-E179-274C-9A72-631C0934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10-1 </a:t>
            </a:r>
            <a:r>
              <a:rPr kumimoji="1" lang="en-US" altLang="ko-Kore-KR" dirty="0" err="1"/>
              <a:t>ReLU</a:t>
            </a:r>
            <a:r>
              <a:rPr kumimoji="1" lang="en-US" altLang="ko-Kore-KR" dirty="0"/>
              <a:t>: Better non-linearity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D5F6F-50C6-C34A-B672-698BF360F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Works very well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CC3E4-F4C2-F24B-9C8E-13B40685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59" y="2709140"/>
            <a:ext cx="10594686" cy="59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19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18117</TotalTime>
  <Words>523</Words>
  <Application>Microsoft Macintosh PowerPoint</Application>
  <PresentationFormat>사용자 지정</PresentationFormat>
  <Paragraphs>94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모두를 위한 딥러닝</vt:lpstr>
      <vt:lpstr>lec 9-2 Backpropagation</vt:lpstr>
      <vt:lpstr>lec 9-2 Backpropagation</vt:lpstr>
      <vt:lpstr>lec 9-2 Backpropagation</vt:lpstr>
      <vt:lpstr>lec 9-2 Backpropagation</vt:lpstr>
      <vt:lpstr>lec 10-1 ReLu: Better non-linearity</vt:lpstr>
      <vt:lpstr>lec 10-1 ReLu: Better non-linearity</vt:lpstr>
      <vt:lpstr>lec 10-1 ReLu: Better non-linearity</vt:lpstr>
      <vt:lpstr>lec 10-1 ReLU: Better non-linearity</vt:lpstr>
      <vt:lpstr>lec 10-2 Weight initialization</vt:lpstr>
      <vt:lpstr>lec 10-2 Weight initialization</vt:lpstr>
      <vt:lpstr>lec 10-2 Weight initialization</vt:lpstr>
      <vt:lpstr>lec 10-2 Weight initialization</vt:lpstr>
      <vt:lpstr>lec 10-2 Weight initialization</vt:lpstr>
      <vt:lpstr>lec 10-3 NN dropout and model ensemble</vt:lpstr>
      <vt:lpstr>lec 10-3 NN dropout and model ensemble</vt:lpstr>
      <vt:lpstr>lec 10-3 NN dropout and model ensemble</vt:lpstr>
      <vt:lpstr>lec 10-3 NN dropout and model ensemble</vt:lpstr>
      <vt:lpstr>lec 10-3 NN dropout and model ensemble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 영조</cp:lastModifiedBy>
  <cp:revision>504</cp:revision>
  <cp:lastPrinted>2020-07-22T05:44:20Z</cp:lastPrinted>
  <dcterms:modified xsi:type="dcterms:W3CDTF">2020-08-06T01:51:34Z</dcterms:modified>
</cp:coreProperties>
</file>