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300" r:id="rId4"/>
    <p:sldId id="303" r:id="rId5"/>
    <p:sldId id="301" r:id="rId6"/>
    <p:sldId id="302" r:id="rId7"/>
    <p:sldId id="304" r:id="rId8"/>
    <p:sldId id="320" r:id="rId9"/>
    <p:sldId id="305" r:id="rId10"/>
    <p:sldId id="306" r:id="rId11"/>
    <p:sldId id="307" r:id="rId12"/>
    <p:sldId id="308" r:id="rId13"/>
    <p:sldId id="318" r:id="rId14"/>
    <p:sldId id="312" r:id="rId15"/>
    <p:sldId id="309" r:id="rId16"/>
    <p:sldId id="310" r:id="rId17"/>
    <p:sldId id="313" r:id="rId18"/>
    <p:sldId id="314" r:id="rId19"/>
    <p:sldId id="315" r:id="rId20"/>
    <p:sldId id="316" r:id="rId21"/>
    <p:sldId id="292" r:id="rId22"/>
    <p:sldId id="299" r:id="rId23"/>
    <p:sldId id="259" r:id="rId24"/>
    <p:sldId id="260" r:id="rId25"/>
    <p:sldId id="311" r:id="rId26"/>
    <p:sldId id="317" r:id="rId27"/>
    <p:sldId id="319" r:id="rId28"/>
    <p:sldId id="321" r:id="rId29"/>
  </p:sldIdLst>
  <p:sldSz cx="243713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900" b="1" i="0" u="none" strike="noStrike" cap="none" spc="0" normalizeH="0" baseline="0">
        <a:ln>
          <a:noFill/>
        </a:ln>
        <a:solidFill>
          <a:schemeClr val="accent2">
            <a:lumOff val="-6745"/>
          </a:schemeClr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914216" algn="ctr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900" b="1" i="0" u="none" strike="noStrike" cap="none" spc="0" normalizeH="0" baseline="0">
        <a:ln>
          <a:noFill/>
        </a:ln>
        <a:solidFill>
          <a:schemeClr val="accent2">
            <a:lumOff val="-6745"/>
          </a:schemeClr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1828433" algn="ctr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900" b="1" i="0" u="none" strike="noStrike" cap="none" spc="0" normalizeH="0" baseline="0">
        <a:ln>
          <a:noFill/>
        </a:ln>
        <a:solidFill>
          <a:schemeClr val="accent2">
            <a:lumOff val="-6745"/>
          </a:schemeClr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2742651" algn="ctr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900" b="1" i="0" u="none" strike="noStrike" cap="none" spc="0" normalizeH="0" baseline="0">
        <a:ln>
          <a:noFill/>
        </a:ln>
        <a:solidFill>
          <a:schemeClr val="accent2">
            <a:lumOff val="-6745"/>
          </a:schemeClr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3656867" algn="ctr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900" b="1" i="0" u="none" strike="noStrike" cap="none" spc="0" normalizeH="0" baseline="0">
        <a:ln>
          <a:noFill/>
        </a:ln>
        <a:solidFill>
          <a:schemeClr val="accent2">
            <a:lumOff val="-6745"/>
          </a:schemeClr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4571086" algn="ctr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900" b="1" i="0" u="none" strike="noStrike" cap="none" spc="0" normalizeH="0" baseline="0">
        <a:ln>
          <a:noFill/>
        </a:ln>
        <a:solidFill>
          <a:schemeClr val="accent2">
            <a:lumOff val="-6745"/>
          </a:schemeClr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5485303" algn="ctr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900" b="1" i="0" u="none" strike="noStrike" cap="none" spc="0" normalizeH="0" baseline="0">
        <a:ln>
          <a:noFill/>
        </a:ln>
        <a:solidFill>
          <a:schemeClr val="accent2">
            <a:lumOff val="-6745"/>
          </a:schemeClr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6399519" algn="ctr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900" b="1" i="0" u="none" strike="noStrike" cap="none" spc="0" normalizeH="0" baseline="0">
        <a:ln>
          <a:noFill/>
        </a:ln>
        <a:solidFill>
          <a:schemeClr val="accent2">
            <a:lumOff val="-6745"/>
          </a:schemeClr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7313737" algn="ctr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900" b="1" i="0" u="none" strike="noStrike" cap="none" spc="0" normalizeH="0" baseline="0">
        <a:ln>
          <a:noFill/>
        </a:ln>
        <a:solidFill>
          <a:schemeClr val="accent2">
            <a:lumOff val="-6745"/>
          </a:schemeClr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1598" userDrawn="1">
          <p15:clr>
            <a:srgbClr val="A4A3A4"/>
          </p15:clr>
        </p15:guide>
        <p15:guide id="2" pos="76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737572"/>
        </a:fontRef>
        <a:srgbClr val="737572"/>
      </a:tcTxStyle>
      <a:tcStyle>
        <a:tcBdr>
          <a:left>
            <a:ln w="12700" cap="flat">
              <a:solidFill>
                <a:srgbClr val="737572"/>
              </a:solidFill>
              <a:prstDash val="solid"/>
              <a:round/>
            </a:ln>
          </a:left>
          <a:right>
            <a:ln w="12700" cap="flat">
              <a:solidFill>
                <a:srgbClr val="737572"/>
              </a:solidFill>
              <a:prstDash val="solid"/>
              <a:round/>
            </a:ln>
          </a:right>
          <a:top>
            <a:ln w="12700" cap="flat">
              <a:solidFill>
                <a:srgbClr val="737572"/>
              </a:solidFill>
              <a:prstDash val="solid"/>
              <a:round/>
            </a:ln>
          </a:top>
          <a:bottom>
            <a:ln w="12700" cap="flat">
              <a:solidFill>
                <a:srgbClr val="737572"/>
              </a:solidFill>
              <a:prstDash val="solid"/>
              <a:round/>
            </a:ln>
          </a:bottom>
          <a:insideH>
            <a:ln w="12700" cap="flat">
              <a:solidFill>
                <a:srgbClr val="737572"/>
              </a:solidFill>
              <a:prstDash val="solid"/>
              <a:round/>
            </a:ln>
          </a:insideH>
          <a:insideV>
            <a:ln w="12700" cap="flat">
              <a:solidFill>
                <a:srgbClr val="737572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737572"/>
        </a:fontRef>
        <a:srgbClr val="737572"/>
      </a:tcTxStyle>
      <a:tcStyle>
        <a:tcBdr>
          <a:left>
            <a:ln w="12700" cap="flat">
              <a:solidFill>
                <a:srgbClr val="737572"/>
              </a:solidFill>
              <a:prstDash val="solid"/>
              <a:round/>
            </a:ln>
          </a:left>
          <a:right>
            <a:ln w="12700" cap="flat">
              <a:solidFill>
                <a:srgbClr val="737572"/>
              </a:solidFill>
              <a:prstDash val="solid"/>
              <a:round/>
            </a:ln>
          </a:right>
          <a:top>
            <a:ln w="12700" cap="flat">
              <a:solidFill>
                <a:srgbClr val="737572"/>
              </a:solidFill>
              <a:prstDash val="solid"/>
              <a:round/>
            </a:ln>
          </a:top>
          <a:bottom>
            <a:ln w="12700" cap="flat">
              <a:solidFill>
                <a:srgbClr val="737572"/>
              </a:solidFill>
              <a:prstDash val="solid"/>
              <a:round/>
            </a:ln>
          </a:bottom>
          <a:insideH>
            <a:ln w="12700" cap="flat">
              <a:solidFill>
                <a:srgbClr val="737572"/>
              </a:solidFill>
              <a:prstDash val="solid"/>
              <a:round/>
            </a:ln>
          </a:insideH>
          <a:insideV>
            <a:ln w="12700" cap="flat">
              <a:solidFill>
                <a:srgbClr val="737572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737572"/>
        </a:fontRef>
        <a:srgbClr val="737572"/>
      </a:tcTxStyle>
      <a:tcStyle>
        <a:tcBdr>
          <a:left>
            <a:ln w="12700" cap="flat">
              <a:solidFill>
                <a:srgbClr val="737572"/>
              </a:solidFill>
              <a:prstDash val="solid"/>
              <a:round/>
            </a:ln>
          </a:left>
          <a:right>
            <a:ln w="12700" cap="flat">
              <a:solidFill>
                <a:srgbClr val="737572"/>
              </a:solidFill>
              <a:prstDash val="solid"/>
              <a:round/>
            </a:ln>
          </a:right>
          <a:top>
            <a:ln w="12700" cap="flat">
              <a:solidFill>
                <a:srgbClr val="737572"/>
              </a:solidFill>
              <a:prstDash val="solid"/>
              <a:round/>
            </a:ln>
          </a:top>
          <a:bottom>
            <a:ln w="12700" cap="flat">
              <a:solidFill>
                <a:srgbClr val="737572"/>
              </a:solidFill>
              <a:prstDash val="solid"/>
              <a:round/>
            </a:ln>
          </a:bottom>
          <a:insideH>
            <a:ln w="12700" cap="flat">
              <a:solidFill>
                <a:srgbClr val="737572"/>
              </a:solidFill>
              <a:prstDash val="solid"/>
              <a:round/>
            </a:ln>
          </a:insideH>
          <a:insideV>
            <a:ln w="12700" cap="flat">
              <a:solidFill>
                <a:srgbClr val="737572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737572"/>
        </a:fontRef>
        <a:srgbClr val="737572"/>
      </a:tcTxStyle>
      <a:tcStyle>
        <a:tcBdr>
          <a:left>
            <a:ln w="12700" cap="flat">
              <a:solidFill>
                <a:srgbClr val="737572"/>
              </a:solidFill>
              <a:prstDash val="solid"/>
              <a:round/>
            </a:ln>
          </a:left>
          <a:right>
            <a:ln w="12700" cap="flat">
              <a:solidFill>
                <a:srgbClr val="737572"/>
              </a:solidFill>
              <a:prstDash val="solid"/>
              <a:round/>
            </a:ln>
          </a:right>
          <a:top>
            <a:ln w="12700" cap="flat">
              <a:solidFill>
                <a:srgbClr val="737572"/>
              </a:solidFill>
              <a:prstDash val="solid"/>
              <a:round/>
            </a:ln>
          </a:top>
          <a:bottom>
            <a:ln w="12700" cap="flat">
              <a:solidFill>
                <a:srgbClr val="737572"/>
              </a:solidFill>
              <a:prstDash val="solid"/>
              <a:round/>
            </a:ln>
          </a:bottom>
          <a:insideH>
            <a:ln w="12700" cap="flat">
              <a:solidFill>
                <a:srgbClr val="737572"/>
              </a:solidFill>
              <a:prstDash val="solid"/>
              <a:round/>
            </a:ln>
          </a:insideH>
          <a:insideV>
            <a:ln w="12700" cap="flat">
              <a:solidFill>
                <a:srgbClr val="737572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737572"/>
        </a:fontRef>
        <a:srgbClr val="73757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4E4"/>
          </a:solidFill>
        </a:fill>
      </a:tcStyle>
    </a:wholeTbl>
    <a:band2H>
      <a:tcTxStyle/>
      <a:tcStyle>
        <a:tcBdr/>
        <a:fill>
          <a:solidFill>
            <a:srgbClr val="E6EBF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737572"/>
        </a:fontRef>
        <a:srgbClr val="73757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EEE2"/>
          </a:solidFill>
        </a:fill>
      </a:tcStyle>
    </a:wholeTbl>
    <a:band2H>
      <a:tcTxStyle/>
      <a:tcStyle>
        <a:tcBdr/>
        <a:fill>
          <a:solidFill>
            <a:srgbClr val="E7F7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737572"/>
        </a:fontRef>
        <a:srgbClr val="73757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EBEE"/>
          </a:solidFill>
        </a:fill>
      </a:tcStyle>
    </a:wholeTbl>
    <a:band2H>
      <a:tcTxStyle/>
      <a:tcStyle>
        <a:tcBdr/>
        <a:fill>
          <a:solidFill>
            <a:srgbClr val="F5F5F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737572"/>
        </a:fontRef>
        <a:srgbClr val="73757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737572"/>
        </a:fontRef>
        <a:srgbClr val="73757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737572"/>
              </a:solidFill>
              <a:prstDash val="solid"/>
              <a:round/>
            </a:ln>
          </a:top>
          <a:bottom>
            <a:ln w="25400" cap="flat">
              <a:solidFill>
                <a:srgbClr val="73757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37572"/>
              </a:solidFill>
              <a:prstDash val="solid"/>
              <a:round/>
            </a:ln>
          </a:top>
          <a:bottom>
            <a:ln w="25400" cap="flat">
              <a:solidFill>
                <a:srgbClr val="73757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737572"/>
        </a:fontRef>
        <a:srgbClr val="73757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5D4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37572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37572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3757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14" autoAdjust="0"/>
    <p:restoredTop sz="71204" autoAdjust="0"/>
  </p:normalViewPr>
  <p:slideViewPr>
    <p:cSldViewPr snapToGrid="0">
      <p:cViewPr varScale="1">
        <p:scale>
          <a:sx n="43" d="100"/>
          <a:sy n="43" d="100"/>
        </p:scale>
        <p:origin x="1014" y="54"/>
      </p:cViewPr>
      <p:guideLst>
        <p:guide orient="horz" pos="1598"/>
        <p:guide pos="76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914216" latinLnBrk="0">
      <a:defRPr sz="2400">
        <a:latin typeface="+mn-lt"/>
        <a:ea typeface="+mn-ea"/>
        <a:cs typeface="+mn-cs"/>
        <a:sym typeface="Helvetica"/>
      </a:defRPr>
    </a:lvl1pPr>
    <a:lvl2pPr indent="228600" defTabSz="914216" latinLnBrk="0">
      <a:defRPr sz="2400">
        <a:latin typeface="+mn-lt"/>
        <a:ea typeface="+mn-ea"/>
        <a:cs typeface="+mn-cs"/>
        <a:sym typeface="Helvetica"/>
      </a:defRPr>
    </a:lvl2pPr>
    <a:lvl3pPr indent="457200" defTabSz="914216" latinLnBrk="0">
      <a:defRPr sz="2400">
        <a:latin typeface="+mn-lt"/>
        <a:ea typeface="+mn-ea"/>
        <a:cs typeface="+mn-cs"/>
        <a:sym typeface="Helvetica"/>
      </a:defRPr>
    </a:lvl3pPr>
    <a:lvl4pPr indent="685800" defTabSz="914216" latinLnBrk="0">
      <a:defRPr sz="2400">
        <a:latin typeface="+mn-lt"/>
        <a:ea typeface="+mn-ea"/>
        <a:cs typeface="+mn-cs"/>
        <a:sym typeface="Helvetica"/>
      </a:defRPr>
    </a:lvl4pPr>
    <a:lvl5pPr indent="914400" defTabSz="914216" latinLnBrk="0">
      <a:defRPr sz="2400">
        <a:latin typeface="+mn-lt"/>
        <a:ea typeface="+mn-ea"/>
        <a:cs typeface="+mn-cs"/>
        <a:sym typeface="Helvetica"/>
      </a:defRPr>
    </a:lvl5pPr>
    <a:lvl6pPr indent="1143000" defTabSz="914216" latinLnBrk="0">
      <a:defRPr sz="2400">
        <a:latin typeface="+mn-lt"/>
        <a:ea typeface="+mn-ea"/>
        <a:cs typeface="+mn-cs"/>
        <a:sym typeface="Helvetica"/>
      </a:defRPr>
    </a:lvl6pPr>
    <a:lvl7pPr indent="1371600" defTabSz="914216" latinLnBrk="0">
      <a:defRPr sz="2400">
        <a:latin typeface="+mn-lt"/>
        <a:ea typeface="+mn-ea"/>
        <a:cs typeface="+mn-cs"/>
        <a:sym typeface="Helvetica"/>
      </a:defRPr>
    </a:lvl7pPr>
    <a:lvl8pPr indent="1600200" defTabSz="914216" latinLnBrk="0">
      <a:defRPr sz="2400">
        <a:latin typeface="+mn-lt"/>
        <a:ea typeface="+mn-ea"/>
        <a:cs typeface="+mn-cs"/>
        <a:sym typeface="Helvetica"/>
      </a:defRPr>
    </a:lvl8pPr>
    <a:lvl9pPr indent="1828800" defTabSz="914216" latinLnBrk="0">
      <a:defRPr sz="2400">
        <a:latin typeface="+mn-lt"/>
        <a:ea typeface="+mn-ea"/>
        <a:cs typeface="+mn-cs"/>
        <a:sym typeface="Helvetica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ensibilityit.tistory.com/508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12.6980v8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github.com/yjucho1/articles/blob/master/fromGANtoWGAN/readme.md" TargetMode="External"/><Relationship Id="rId4" Type="http://schemas.openxmlformats.org/officeDocument/2006/relationships/hyperlink" Target="http://www.cs.toronto.edu/~tijmen/csc321/slides/lecture_slides_lec6.pdf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81263" indent="-481263">
              <a:buSzPct val="100000"/>
              <a:buChar char="-"/>
              <a:defRPr sz="1800"/>
            </a:pPr>
            <a:r>
              <a:rPr lang="en-US" dirty="0"/>
              <a:t>Wasserstein GAN </a:t>
            </a:r>
            <a:r>
              <a:rPr lang="ko-KR" altLang="en-US" dirty="0"/>
              <a:t>을 개선해서 </a:t>
            </a:r>
            <a:r>
              <a:rPr lang="en-US" altLang="ko-KR" dirty="0"/>
              <a:t>EEG GAN</a:t>
            </a:r>
            <a:r>
              <a:rPr lang="ko-KR" altLang="en-US" dirty="0"/>
              <a:t>을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 marL="481263" indent="-481263">
              <a:buSzPct val="100000"/>
              <a:buChar char="-"/>
              <a:defRPr sz="1800"/>
            </a:pPr>
            <a:r>
              <a:rPr lang="en-US" dirty="0" err="1"/>
              <a:t>Merics</a:t>
            </a:r>
            <a:r>
              <a:rPr lang="ko-KR" altLang="en-US" dirty="0"/>
              <a:t>들을 통해서 제안한 </a:t>
            </a:r>
            <a:r>
              <a:rPr lang="en-US" altLang="ko-KR" dirty="0"/>
              <a:t>EEG-GAN </a:t>
            </a:r>
            <a:r>
              <a:rPr lang="ko-KR" altLang="en-US" dirty="0"/>
              <a:t>이 자연스러운 </a:t>
            </a:r>
            <a:r>
              <a:rPr lang="en-US" altLang="ko-KR" dirty="0"/>
              <a:t>EEG samples </a:t>
            </a:r>
            <a:r>
              <a:rPr lang="ko-KR" altLang="en-US" dirty="0"/>
              <a:t>를 생성한 것을 보여줌</a:t>
            </a:r>
            <a:endParaRPr lang="en-US" altLang="ko-KR" dirty="0"/>
          </a:p>
          <a:p>
            <a:pPr marL="481263" indent="-481263">
              <a:buSzPct val="100000"/>
              <a:buChar char="-"/>
              <a:defRPr sz="1800"/>
            </a:pPr>
            <a:r>
              <a:rPr lang="ko-KR" altLang="en-US" dirty="0" err="1"/>
              <a:t>신경과학쪽</a:t>
            </a:r>
            <a:r>
              <a:rPr lang="ko-KR" altLang="en-US" dirty="0"/>
              <a:t> 분야에서 데이터를 늘리고</a:t>
            </a:r>
            <a:r>
              <a:rPr lang="en-US" altLang="ko-KR" dirty="0"/>
              <a:t>, artifact</a:t>
            </a:r>
            <a:r>
              <a:rPr lang="ko-KR" altLang="en-US" dirty="0"/>
              <a:t>가 많이 </a:t>
            </a:r>
            <a:r>
              <a:rPr lang="ko-KR" altLang="en-US" dirty="0" err="1"/>
              <a:t>끼어있는</a:t>
            </a:r>
            <a:r>
              <a:rPr lang="ko-KR" altLang="en-US" dirty="0"/>
              <a:t> 데이터를 복구하는 데 도움이 될 것이다 라고 주장하고 있음</a:t>
            </a:r>
            <a:endParaRPr lang="en-US" altLang="ko-KR" dirty="0"/>
          </a:p>
          <a:p>
            <a:pPr marL="481263" indent="-481263">
              <a:buSzPct val="100000"/>
              <a:buChar char="-"/>
              <a:defRPr sz="1800"/>
            </a:pPr>
            <a:endParaRPr lang="en-US" altLang="ko-KR" dirty="0"/>
          </a:p>
          <a:p>
            <a:pPr marL="481263" indent="-481263">
              <a:buSzPct val="100000"/>
              <a:buChar char="-"/>
              <a:defRPr sz="1800"/>
            </a:pPr>
            <a:r>
              <a:rPr lang="ko-KR" altLang="en-US" dirty="0"/>
              <a:t>나의 목적</a:t>
            </a:r>
            <a:endParaRPr lang="en-US" altLang="ko-KR" dirty="0"/>
          </a:p>
          <a:p>
            <a:pPr marL="481263" lvl="3" indent="-481263">
              <a:buSzPct val="100000"/>
              <a:buChar char="-"/>
              <a:defRPr sz="1800"/>
            </a:pPr>
            <a:r>
              <a:rPr lang="en-US" altLang="ko-KR" dirty="0"/>
              <a:t>EEG Data</a:t>
            </a:r>
            <a:r>
              <a:rPr lang="ko-KR" altLang="en-US" dirty="0"/>
              <a:t>에서 데이터의 </a:t>
            </a:r>
            <a:r>
              <a:rPr lang="ko-KR" altLang="en-US" dirty="0" err="1"/>
              <a:t>발란스가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만</a:t>
            </a:r>
            <a:r>
              <a:rPr lang="en-US" altLang="ko-KR" dirty="0"/>
              <a:t>:1 </a:t>
            </a:r>
            <a:r>
              <a:rPr lang="ko-KR" altLang="en-US" dirty="0"/>
              <a:t>이기 때문에 데이터 불균형을 해결하기 위해 데이터 증가를 시키고 싶다는 목적 </a:t>
            </a:r>
            <a:endParaRPr lang="en-US" altLang="ko-KR" dirty="0"/>
          </a:p>
          <a:p>
            <a:pPr marL="481263" lvl="3" indent="-481263">
              <a:buSzPct val="100000"/>
              <a:buChar char="-"/>
              <a:defRPr sz="1800"/>
            </a:pPr>
            <a:endParaRPr lang="en-US" altLang="ko-K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98782" marR="0" lvl="0" indent="-198782" algn="l" defTabSz="91421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1700"/>
            </a:pPr>
            <a:r>
              <a:rPr lang="en-US" dirty="0"/>
              <a:t>Proposed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r>
              <a:rPr lang="ko-KR" altLang="en-US" dirty="0"/>
              <a:t>에서는 </a:t>
            </a:r>
            <a:r>
              <a:rPr lang="en-US" altLang="ko-KR" dirty="0"/>
              <a:t>critic</a:t>
            </a:r>
            <a:r>
              <a:rPr lang="ko-KR" altLang="en-US" dirty="0"/>
              <a:t>의 로스의 </a:t>
            </a:r>
            <a:r>
              <a:rPr lang="en-US" altLang="ko-KR" dirty="0"/>
              <a:t>penalty </a:t>
            </a:r>
            <a:r>
              <a:rPr lang="ko-KR" altLang="en-US" dirty="0"/>
              <a:t>를 </a:t>
            </a:r>
            <a:r>
              <a:rPr lang="en-US" altLang="ko-KR" dirty="0"/>
              <a:t>one – sided penalty </a:t>
            </a:r>
            <a:r>
              <a:rPr lang="ko-KR" altLang="en-US" dirty="0"/>
              <a:t>로 주고 두 분포사이의 거리가 이미 가까우면 조금만 </a:t>
            </a:r>
            <a:r>
              <a:rPr lang="ko-KR" altLang="en-US" dirty="0" err="1"/>
              <a:t>패널티를</a:t>
            </a:r>
            <a:r>
              <a:rPr lang="ko-KR" altLang="en-US" dirty="0"/>
              <a:t> 주도록 학습했다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4712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98782" marR="0" lvl="0" indent="-198782" algn="l" defTabSz="91421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1700"/>
            </a:pPr>
            <a:r>
              <a:rPr lang="en-US" dirty="0" err="1"/>
              <a:t>Upsampling</a:t>
            </a:r>
            <a:r>
              <a:rPr lang="ko-KR" altLang="en-US" dirty="0"/>
              <a:t>은 </a:t>
            </a:r>
            <a:r>
              <a:rPr lang="en-US" altLang="ko-KR" dirty="0"/>
              <a:t>artifact</a:t>
            </a:r>
            <a:r>
              <a:rPr lang="ko-KR" altLang="en-US" dirty="0"/>
              <a:t>를 생성해내는데</a:t>
            </a:r>
            <a:r>
              <a:rPr lang="en-US" altLang="ko-KR" dirty="0"/>
              <a:t>, </a:t>
            </a:r>
            <a:r>
              <a:rPr lang="ko-KR" altLang="en-US" dirty="0"/>
              <a:t>디테일을 살리기 위해서는 </a:t>
            </a:r>
            <a:r>
              <a:rPr lang="ko-KR" altLang="en-US" dirty="0" err="1"/>
              <a:t>업샘플링을</a:t>
            </a:r>
            <a:r>
              <a:rPr lang="ko-KR" altLang="en-US" dirty="0"/>
              <a:t> 통한 </a:t>
            </a:r>
            <a:r>
              <a:rPr lang="en-US" altLang="ko-KR" dirty="0"/>
              <a:t>artifact </a:t>
            </a:r>
            <a:r>
              <a:rPr lang="ko-KR" altLang="en-US" dirty="0"/>
              <a:t>생성이 필요하다</a:t>
            </a:r>
            <a:r>
              <a:rPr lang="en-US" altLang="ko-KR" dirty="0"/>
              <a:t>. </a:t>
            </a:r>
          </a:p>
          <a:p>
            <a:pPr marL="198782" marR="0" lvl="0" indent="-198782" algn="l" defTabSz="91421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1700"/>
            </a:pPr>
            <a:endParaRPr lang="en-US" altLang="ko-KR" dirty="0"/>
          </a:p>
          <a:p>
            <a:pPr marL="198782" marR="0" lvl="0" indent="-198782" algn="l" defTabSz="91421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1700"/>
            </a:pPr>
            <a:r>
              <a:rPr lang="en-US" dirty="0"/>
              <a:t>EEG data</a:t>
            </a:r>
            <a:r>
              <a:rPr lang="ko-KR" altLang="en-US" dirty="0"/>
              <a:t>에서 </a:t>
            </a:r>
            <a:r>
              <a:rPr lang="en-US" altLang="ko-KR" dirty="0"/>
              <a:t>generator</a:t>
            </a:r>
            <a:r>
              <a:rPr lang="ko-KR" altLang="en-US" dirty="0"/>
              <a:t>의 복잡한 구성은 필요로 하지 않는다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6414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98782" marR="0" lvl="0" indent="-198782" algn="l" defTabSz="91421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3377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98782" marR="0" lvl="0" indent="-198782" algn="l" defTabSz="91421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1700"/>
            </a:pPr>
            <a:r>
              <a:rPr lang="en-US" dirty="0"/>
              <a:t>NN </a:t>
            </a:r>
            <a:r>
              <a:rPr lang="en-US" dirty="0" err="1"/>
              <a:t>upsampling</a:t>
            </a:r>
            <a:r>
              <a:rPr lang="ko-KR" altLang="en-US" dirty="0"/>
              <a:t>을 이용하면 </a:t>
            </a:r>
            <a:r>
              <a:rPr lang="en-US" altLang="ko-KR" dirty="0"/>
              <a:t>high-frequency artifact</a:t>
            </a:r>
            <a:r>
              <a:rPr lang="ko-KR" altLang="en-US" dirty="0"/>
              <a:t>가 잘 생성되는데 그것이 바람직하다</a:t>
            </a:r>
            <a:r>
              <a:rPr lang="en-US" altLang="ko-KR" dirty="0"/>
              <a:t>. </a:t>
            </a:r>
          </a:p>
          <a:p>
            <a:pPr marL="198782" marR="0" lvl="0" indent="-198782" algn="l" defTabSz="91421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1700"/>
            </a:pPr>
            <a:r>
              <a:rPr lang="ko-KR" altLang="en-US" dirty="0"/>
              <a:t>왜냐면 </a:t>
            </a:r>
            <a:r>
              <a:rPr lang="en-US" altLang="ko-KR" dirty="0" err="1"/>
              <a:t>upsampling</a:t>
            </a:r>
            <a:r>
              <a:rPr lang="ko-KR" altLang="en-US" dirty="0"/>
              <a:t>과정에서 </a:t>
            </a:r>
            <a:r>
              <a:rPr lang="en-US" altLang="ko-KR" dirty="0"/>
              <a:t>high frequency </a:t>
            </a:r>
            <a:r>
              <a:rPr lang="ko-KR" altLang="en-US" dirty="0"/>
              <a:t>대역의 </a:t>
            </a:r>
            <a:r>
              <a:rPr lang="en-US" altLang="ko-KR" dirty="0"/>
              <a:t>artifact</a:t>
            </a:r>
            <a:r>
              <a:rPr lang="ko-KR" altLang="en-US" dirty="0"/>
              <a:t>들이 생성되기를 바라기 때문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0010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98782" marR="0" lvl="0" indent="-198782" algn="l" defTabSz="91421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1700"/>
            </a:pPr>
            <a:r>
              <a:rPr lang="en-US" dirty="0"/>
              <a:t>Inception score = </a:t>
            </a:r>
            <a:r>
              <a:rPr lang="ko-KR" altLang="en-US" dirty="0"/>
              <a:t>최소 </a:t>
            </a:r>
            <a:r>
              <a:rPr lang="en-US" altLang="ko-KR" dirty="0"/>
              <a:t>1 </a:t>
            </a:r>
            <a:r>
              <a:rPr lang="ko-KR" altLang="en-US" dirty="0"/>
              <a:t>최대 </a:t>
            </a:r>
            <a:r>
              <a:rPr lang="en-US" altLang="ko-KR" dirty="0"/>
              <a:t>number of classes </a:t>
            </a:r>
          </a:p>
          <a:p>
            <a:pPr marL="198782" marR="0" lvl="0" indent="-198782" algn="l" defTabSz="91421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1700"/>
            </a:pPr>
            <a:r>
              <a:rPr lang="en-US" altLang="ko-KR" dirty="0"/>
              <a:t>Inception score</a:t>
            </a:r>
            <a:r>
              <a:rPr lang="ko-KR" altLang="en-US" dirty="0"/>
              <a:t>는 구글의 </a:t>
            </a:r>
            <a:r>
              <a:rPr lang="ko-KR" altLang="en-US" dirty="0" err="1"/>
              <a:t>인셉션</a:t>
            </a:r>
            <a:r>
              <a:rPr lang="ko-KR" altLang="en-US" dirty="0"/>
              <a:t> 이미지 분류 모델에 생성된 이미지를 넣어 나오는 값을 바탕으로 평가 </a:t>
            </a:r>
            <a:endParaRPr lang="en-US" altLang="ko-KR" dirty="0"/>
          </a:p>
          <a:p>
            <a:pPr marL="198782" marR="0" lvl="0" indent="-198782" algn="l" defTabSz="91421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1700"/>
            </a:pPr>
            <a:r>
              <a:rPr lang="en-US" dirty="0"/>
              <a:t>Real data </a:t>
            </a:r>
            <a:r>
              <a:rPr lang="ko-KR" altLang="en-US" dirty="0"/>
              <a:t>와 </a:t>
            </a:r>
            <a:r>
              <a:rPr lang="en-US" altLang="ko-KR" dirty="0"/>
              <a:t>fake data</a:t>
            </a:r>
            <a:r>
              <a:rPr lang="ko-KR" altLang="en-US" dirty="0"/>
              <a:t>의 </a:t>
            </a:r>
            <a:r>
              <a:rPr lang="en-US" altLang="ko-KR" dirty="0"/>
              <a:t>feature space</a:t>
            </a:r>
            <a:r>
              <a:rPr lang="ko-KR" altLang="en-US" dirty="0"/>
              <a:t>상에서의 거리 </a:t>
            </a:r>
            <a:endParaRPr lang="en-US" altLang="ko-KR" dirty="0"/>
          </a:p>
          <a:p>
            <a:pPr marL="198782" marR="0" lvl="0" indent="-198782" algn="l" defTabSz="91421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1700"/>
            </a:pPr>
            <a:r>
              <a:rPr lang="en-US" dirty="0"/>
              <a:t>Inception network</a:t>
            </a:r>
            <a:r>
              <a:rPr lang="ko-KR" altLang="en-US" dirty="0"/>
              <a:t>를 이용해서 </a:t>
            </a:r>
            <a:r>
              <a:rPr lang="en-US" altLang="ko-KR" dirty="0"/>
              <a:t>real data</a:t>
            </a:r>
            <a:r>
              <a:rPr lang="ko-KR" altLang="en-US" dirty="0"/>
              <a:t>와 </a:t>
            </a:r>
            <a:r>
              <a:rPr lang="en-US" altLang="ko-KR" dirty="0"/>
              <a:t>fake data</a:t>
            </a:r>
            <a:r>
              <a:rPr lang="ko-KR" altLang="en-US" dirty="0"/>
              <a:t>의 </a:t>
            </a:r>
            <a:r>
              <a:rPr lang="en-US" altLang="ko-KR" dirty="0" err="1"/>
              <a:t>featur</a:t>
            </a:r>
            <a:r>
              <a:rPr lang="ko-KR" altLang="en-US" dirty="0"/>
              <a:t>를 추출한 뒤</a:t>
            </a:r>
            <a:r>
              <a:rPr lang="en-US" altLang="ko-KR" dirty="0"/>
              <a:t>, </a:t>
            </a:r>
            <a:r>
              <a:rPr lang="ko-KR" altLang="en-US" dirty="0"/>
              <a:t>두 </a:t>
            </a:r>
            <a:endParaRPr lang="en-US" altLang="ko-KR" dirty="0"/>
          </a:p>
          <a:p>
            <a:pPr marL="198782" marR="0" lvl="0" indent="-198782" algn="l" defTabSz="91421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1700"/>
            </a:pPr>
            <a:r>
              <a:rPr lang="ko-KR" altLang="en-US" dirty="0"/>
              <a:t>집합의 </a:t>
            </a:r>
            <a:r>
              <a:rPr lang="en-US" altLang="ko-KR" dirty="0"/>
              <a:t>feature</a:t>
            </a:r>
            <a:r>
              <a:rPr lang="ko-KR" altLang="en-US" dirty="0"/>
              <a:t>의 </a:t>
            </a:r>
            <a:r>
              <a:rPr lang="en-US" altLang="ko-KR" dirty="0"/>
              <a:t>mean</a:t>
            </a:r>
            <a:r>
              <a:rPr lang="ko-KR" altLang="en-US" dirty="0"/>
              <a:t>과 </a:t>
            </a:r>
            <a:r>
              <a:rPr lang="en-US" altLang="ko-KR" dirty="0"/>
              <a:t>covariance(</a:t>
            </a:r>
            <a:r>
              <a:rPr lang="en-US" altLang="ko-KR" dirty="0" err="1"/>
              <a:t>m_r</a:t>
            </a:r>
            <a:r>
              <a:rPr lang="en-US" altLang="ko-KR" dirty="0"/>
              <a:t>, </a:t>
            </a:r>
            <a:r>
              <a:rPr lang="en-US" altLang="ko-KR" dirty="0" err="1"/>
              <a:t>C_r</a:t>
            </a:r>
            <a:r>
              <a:rPr lang="en-US" altLang="ko-KR" dirty="0"/>
              <a:t>), (</a:t>
            </a:r>
            <a:r>
              <a:rPr lang="en-US" altLang="ko-KR" dirty="0" err="1"/>
              <a:t>m_f</a:t>
            </a:r>
            <a:r>
              <a:rPr lang="en-US" altLang="ko-KR" dirty="0"/>
              <a:t>, </a:t>
            </a:r>
            <a:r>
              <a:rPr lang="en-US" altLang="ko-KR" dirty="0" err="1"/>
              <a:t>C_f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err="1"/>
              <a:t>구한뒤</a:t>
            </a:r>
            <a:r>
              <a:rPr lang="ko-KR" altLang="en-US" dirty="0"/>
              <a:t> 각 값을 이용하여 거리를 계산 </a:t>
            </a:r>
            <a:r>
              <a:rPr lang="en-US" altLang="ko-KR" dirty="0"/>
              <a:t>tr = trace(</a:t>
            </a:r>
            <a:r>
              <a:rPr lang="ko-KR" altLang="en-US" dirty="0" err="1"/>
              <a:t>대각합</a:t>
            </a:r>
            <a:r>
              <a:rPr lang="en-US" altLang="ko-KR" dirty="0"/>
              <a:t>)</a:t>
            </a:r>
          </a:p>
          <a:p>
            <a:pPr marL="198782" marR="0" lvl="0" indent="-198782" algn="l" defTabSz="91421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698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98782" marR="0" lvl="0" indent="-198782" algn="l" defTabSz="91421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1700"/>
            </a:pPr>
            <a:r>
              <a:rPr lang="ko-KR" altLang="en-US" dirty="0"/>
              <a:t>결론은 </a:t>
            </a:r>
            <a:r>
              <a:rPr lang="en-US" altLang="ko-KR" dirty="0"/>
              <a:t>CONV-CUB</a:t>
            </a:r>
            <a:r>
              <a:rPr lang="ko-KR" altLang="en-US" dirty="0"/>
              <a:t>가 제일 </a:t>
            </a:r>
            <a:r>
              <a:rPr lang="ko-KR" altLang="en-US" dirty="0" err="1"/>
              <a:t>안좋은</a:t>
            </a:r>
            <a:r>
              <a:rPr lang="ko-KR" altLang="en-US" dirty="0"/>
              <a:t> 성능을 보였다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8370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98782" marR="0" lvl="0" indent="-198782" algn="l" defTabSz="91421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2867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98782" marR="0" lvl="0" indent="-198782" algn="l" defTabSz="91421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2518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98782" marR="0" lvl="0" indent="-198782" algn="l" defTabSz="91421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1700"/>
            </a:pPr>
            <a:r>
              <a:rPr lang="ko-KR" altLang="en-US" dirty="0"/>
              <a:t>여러 개의 </a:t>
            </a:r>
            <a:r>
              <a:rPr lang="en-US" altLang="ko-KR" dirty="0"/>
              <a:t>metric</a:t>
            </a:r>
            <a:r>
              <a:rPr lang="ko-KR" altLang="en-US" dirty="0"/>
              <a:t>의 조합으로 평가를 </a:t>
            </a:r>
            <a:r>
              <a:rPr lang="ko-KR" altLang="en-US" dirty="0" err="1"/>
              <a:t>하는것이</a:t>
            </a:r>
            <a:r>
              <a:rPr lang="ko-KR" altLang="en-US" dirty="0"/>
              <a:t> 바람직하다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2736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98782" marR="0" lvl="0" indent="-198782" algn="l" defTabSz="91421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1700"/>
            </a:pPr>
            <a:r>
              <a:rPr lang="ko-KR" altLang="en-US" dirty="0"/>
              <a:t>멀티 채널 실험도 진행</a:t>
            </a:r>
            <a:endParaRPr lang="en-US" altLang="ko-KR" dirty="0"/>
          </a:p>
          <a:p>
            <a:pPr marL="198782" marR="0" lvl="0" indent="-198782" algn="l" defTabSz="91421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1700"/>
            </a:pPr>
            <a:r>
              <a:rPr lang="en-US" dirty="0"/>
              <a:t>Convolution size </a:t>
            </a:r>
            <a:r>
              <a:rPr lang="ko-KR" altLang="en-US" dirty="0"/>
              <a:t>에 따라서 주파수 대역에 많은 영향을 주기 때문에 어떤 모델에서 어떤 영향을 주는지에 대해서 이해</a:t>
            </a:r>
            <a:endParaRPr lang="en-US" altLang="ko-KR" dirty="0"/>
          </a:p>
          <a:p>
            <a:pPr marL="198782" marR="0" lvl="0" indent="-198782" algn="l" defTabSz="91421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1700"/>
            </a:pPr>
            <a:r>
              <a:rPr lang="ko-KR" altLang="en-US" dirty="0"/>
              <a:t>메디컬 분야에서 여러가지 뇌파 신호를 다룬 데이터를 가지고 실험 중에 있음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8028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12511" indent="-412511">
              <a:buSzPct val="100000"/>
              <a:buChar char="-"/>
              <a:defRPr sz="2000"/>
            </a:pPr>
            <a:r>
              <a:rPr lang="en-US" dirty="0"/>
              <a:t>Vanilla GAN</a:t>
            </a:r>
            <a:r>
              <a:rPr lang="ko-KR" altLang="en-US" dirty="0"/>
              <a:t>은 불안정성과 낮은 해상도의 이미지로만 학습이 된다는 제한이 있었지만</a:t>
            </a:r>
            <a:r>
              <a:rPr lang="en-US" altLang="ko-KR" dirty="0"/>
              <a:t> </a:t>
            </a:r>
            <a:r>
              <a:rPr lang="ko-KR" altLang="en-US" dirty="0"/>
              <a:t>점차 </a:t>
            </a:r>
            <a:r>
              <a:rPr lang="en-US" altLang="ko-KR" dirty="0"/>
              <a:t>GAN</a:t>
            </a:r>
            <a:r>
              <a:rPr lang="ko-KR" altLang="en-US" dirty="0"/>
              <a:t>에 대한 연구가 진행되면서 안정성이 점차 나아지고 학습할 수 있는 해상도도 높아지고 있다</a:t>
            </a:r>
            <a:r>
              <a:rPr lang="en-US" altLang="ko-KR" dirty="0"/>
              <a:t>.</a:t>
            </a:r>
          </a:p>
          <a:p>
            <a:pPr marL="412511" indent="-412511">
              <a:buSzPct val="100000"/>
              <a:buChar char="-"/>
              <a:defRPr sz="2000"/>
            </a:pPr>
            <a:r>
              <a:rPr lang="en-US" altLang="ko-KR" dirty="0"/>
              <a:t>GAN</a:t>
            </a:r>
            <a:r>
              <a:rPr lang="ko-KR" altLang="en-US" dirty="0"/>
              <a:t>은 원래 </a:t>
            </a:r>
            <a:r>
              <a:rPr lang="en-US" altLang="ko-KR" dirty="0"/>
              <a:t>image</a:t>
            </a:r>
            <a:r>
              <a:rPr lang="ko-KR" altLang="en-US" dirty="0"/>
              <a:t>위주로 연구가 진행이 되었고</a:t>
            </a:r>
            <a:r>
              <a:rPr lang="en-US" altLang="ko-KR" dirty="0"/>
              <a:t>, </a:t>
            </a:r>
            <a:r>
              <a:rPr lang="ko-KR" altLang="en-US" dirty="0"/>
              <a:t>극 소수의 </a:t>
            </a:r>
            <a:r>
              <a:rPr lang="en-US" altLang="ko-KR" dirty="0"/>
              <a:t>time series</a:t>
            </a:r>
            <a:r>
              <a:rPr lang="ko-KR" altLang="en-US" dirty="0"/>
              <a:t>데이터가 연구 되었다</a:t>
            </a:r>
            <a:r>
              <a:rPr lang="en-US" altLang="ko-KR" dirty="0"/>
              <a:t>. </a:t>
            </a:r>
            <a:r>
              <a:rPr lang="ko-KR" altLang="en-US" dirty="0"/>
              <a:t>예를 들면</a:t>
            </a:r>
            <a:r>
              <a:rPr lang="en-US" altLang="ko-KR" dirty="0"/>
              <a:t>, artificial audio </a:t>
            </a:r>
            <a:r>
              <a:rPr lang="ko-KR" altLang="en-US" dirty="0" err="1"/>
              <a:t>같은것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/>
              <a:t>작곡</a:t>
            </a:r>
            <a:r>
              <a:rPr lang="en-US" altLang="ko-KR" dirty="0"/>
              <a:t>??? </a:t>
            </a:r>
            <a:r>
              <a:rPr lang="ko-KR" altLang="en-US" dirty="0"/>
              <a:t>느낌</a:t>
            </a:r>
            <a:r>
              <a:rPr lang="en-US" altLang="ko-KR" dirty="0"/>
              <a:t>?)</a:t>
            </a:r>
          </a:p>
          <a:p>
            <a:pPr marL="412511" indent="-412511">
              <a:buSzPct val="100000"/>
              <a:buChar char="-"/>
              <a:defRPr sz="2000"/>
            </a:pPr>
            <a:r>
              <a:rPr lang="ko-KR" altLang="en-US" dirty="0"/>
              <a:t>이제까지 </a:t>
            </a:r>
            <a:r>
              <a:rPr lang="en-US" altLang="ko-KR" dirty="0"/>
              <a:t>GAN</a:t>
            </a:r>
            <a:r>
              <a:rPr lang="ko-KR" altLang="en-US" dirty="0"/>
              <a:t>으로 </a:t>
            </a:r>
            <a:r>
              <a:rPr lang="en-US" altLang="ko-KR" dirty="0"/>
              <a:t>EEG </a:t>
            </a:r>
            <a:r>
              <a:rPr lang="ko-KR" altLang="en-US" dirty="0"/>
              <a:t>신호를 생성한적은 없다</a:t>
            </a:r>
            <a:r>
              <a:rPr lang="en-US" altLang="ko-KR" dirty="0"/>
              <a:t>.  (autoregressive </a:t>
            </a:r>
            <a:r>
              <a:rPr lang="ko-KR" altLang="en-US" dirty="0"/>
              <a:t>모델로는 된 적이 있지만</a:t>
            </a:r>
            <a:r>
              <a:rPr lang="en-US" altLang="ko-KR" dirty="0"/>
              <a:t>?)</a:t>
            </a:r>
          </a:p>
          <a:p>
            <a:pPr marL="412511" indent="-412511">
              <a:buSzPct val="100000"/>
              <a:buChar char="-"/>
              <a:defRPr sz="2000"/>
            </a:pPr>
            <a:r>
              <a:rPr lang="en-US" altLang="ko-KR" dirty="0"/>
              <a:t>WGAN</a:t>
            </a:r>
            <a:r>
              <a:rPr lang="ko-KR" altLang="en-US" dirty="0"/>
              <a:t>을 개선해서 </a:t>
            </a:r>
            <a:r>
              <a:rPr lang="en-US" altLang="ko-KR" dirty="0"/>
              <a:t>naturalistic</a:t>
            </a:r>
            <a:r>
              <a:rPr lang="ko-KR" altLang="en-US" dirty="0"/>
              <a:t>한 </a:t>
            </a:r>
            <a:r>
              <a:rPr lang="en-US" altLang="ko-KR" dirty="0"/>
              <a:t>EEG data</a:t>
            </a:r>
            <a:r>
              <a:rPr lang="ko-KR" altLang="en-US" dirty="0"/>
              <a:t>를 만들어냈다</a:t>
            </a:r>
            <a:r>
              <a:rPr lang="en-US" altLang="ko-KR" dirty="0"/>
              <a:t>.</a:t>
            </a:r>
          </a:p>
          <a:p>
            <a:pPr marL="412511" indent="-412511">
              <a:buSzPct val="100000"/>
              <a:buChar char="-"/>
              <a:defRPr sz="2000"/>
            </a:pPr>
            <a:endParaRPr lang="en-US" altLang="ko-KR" dirty="0"/>
          </a:p>
          <a:p>
            <a:pPr marL="412511" indent="-412511">
              <a:buSzPct val="100000"/>
              <a:buChar char="-"/>
              <a:defRPr sz="20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0672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12511" indent="-412511">
              <a:buSzPct val="100000"/>
              <a:buChar char="-"/>
              <a:defRPr sz="2000"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12511" indent="-412511">
              <a:buSzPct val="100000"/>
              <a:buChar char="-"/>
              <a:defRPr sz="1900"/>
            </a:lvl1pPr>
          </a:lstStyle>
          <a:p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12511" indent="-412511">
              <a:buSzPct val="100000"/>
              <a:buChar char="-"/>
              <a:defRPr sz="1900"/>
            </a:lvl1pPr>
          </a:lstStyle>
          <a:p>
            <a:r>
              <a:rPr lang="en-US" altLang="ko-KR" dirty="0">
                <a:hlinkClick r:id="rId3"/>
              </a:rPr>
              <a:t>PGGAN</a:t>
            </a:r>
            <a:r>
              <a:rPr lang="ko-KR" altLang="en-US" dirty="0">
                <a:hlinkClick r:id="rId3"/>
              </a:rPr>
              <a:t> </a:t>
            </a:r>
            <a:r>
              <a:rPr lang="en-US" altLang="ko-KR" dirty="0">
                <a:hlinkClick r:id="rId3"/>
              </a:rPr>
              <a:t>=</a:t>
            </a:r>
            <a:r>
              <a:rPr lang="ko-KR" altLang="en-US" dirty="0">
                <a:hlinkClick r:id="rId3"/>
              </a:rPr>
              <a:t> </a:t>
            </a:r>
            <a:r>
              <a:rPr lang="en-US" altLang="ko-KR" dirty="0">
                <a:hlinkClick r:id="rId3"/>
              </a:rPr>
              <a:t>https://sensibilityit.tistory.com/508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74905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095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98782" indent="-198782">
              <a:buSzPct val="100000"/>
              <a:buChar char="-"/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2717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98782" indent="-198782">
              <a:buSzPct val="100000"/>
              <a:buChar char="-"/>
              <a:defRPr sz="1700"/>
            </a:pPr>
            <a:r>
              <a:rPr lang="en-US" dirty="0"/>
              <a:t>Mode collapsing</a:t>
            </a:r>
          </a:p>
          <a:p>
            <a:pPr marL="198782" lvl="1" indent="-198782">
              <a:buSzPct val="100000"/>
              <a:buChar char="-"/>
              <a:defRPr sz="1700"/>
            </a:pPr>
            <a:r>
              <a:rPr lang="ko-KR" altLang="en-US" dirty="0"/>
              <a:t>우리가 학습시키려는 모형이 실제 데이터의 분포를 모두 커버하지 못하고 다양성을 잃어버리는 현상</a:t>
            </a:r>
            <a:endParaRPr lang="en-US" altLang="ko-KR" dirty="0"/>
          </a:p>
          <a:p>
            <a:pPr marL="198782" lvl="1" indent="-198782">
              <a:buSzPct val="100000"/>
              <a:buChar char="-"/>
              <a:defRPr sz="1700"/>
            </a:pPr>
            <a:r>
              <a:rPr lang="en-US" altLang="ko-KR" dirty="0"/>
              <a:t>G</a:t>
            </a:r>
            <a:r>
              <a:rPr lang="ko-KR" altLang="en-US" dirty="0"/>
              <a:t>가 항상 동일한 아웃풋을 만들어낼 수 도</a:t>
            </a:r>
            <a:r>
              <a:rPr lang="en-US" altLang="ko-KR" dirty="0"/>
              <a:t>… </a:t>
            </a:r>
            <a:r>
              <a:rPr lang="ko-KR" altLang="en-US" dirty="0"/>
              <a:t>있음 </a:t>
            </a:r>
            <a:endParaRPr lang="en-US" altLang="ko-KR" dirty="0"/>
          </a:p>
          <a:p>
            <a:pPr marL="198782" lvl="1" indent="-198782">
              <a:buSzPct val="100000"/>
              <a:buChar char="-"/>
              <a:defRPr sz="1700"/>
            </a:pPr>
            <a:r>
              <a:rPr lang="ko-KR" altLang="en-US" dirty="0"/>
              <a:t>실제 데이터의 복잡한 분포를 학습하는데 실패하고 극단적으로 낮은 다양성을 갖는 작은 공간 안에 갇혀 있는 것 </a:t>
            </a:r>
            <a:endParaRPr lang="en-US" altLang="ko-KR" dirty="0"/>
          </a:p>
          <a:p>
            <a:pPr marL="198782" lvl="1" indent="-198782">
              <a:buSzPct val="100000"/>
              <a:buChar char="-"/>
              <a:defRPr sz="1700"/>
            </a:pPr>
            <a:r>
              <a:rPr lang="ko-KR" altLang="en-US" dirty="0"/>
              <a:t>그저 손실</a:t>
            </a:r>
            <a:r>
              <a:rPr lang="en-US" altLang="ko-KR" dirty="0"/>
              <a:t>(loss)</a:t>
            </a:r>
            <a:r>
              <a:rPr lang="ko-KR" altLang="en-US" dirty="0"/>
              <a:t>만을 줄이려고 학습을 하기 때문에 </a:t>
            </a:r>
            <a:r>
              <a:rPr lang="en-US" altLang="ko-KR" dirty="0"/>
              <a:t>G</a:t>
            </a:r>
            <a:r>
              <a:rPr lang="ko-KR" altLang="en-US" dirty="0"/>
              <a:t>가 전체 데이터 분포를 찾지 못하고</a:t>
            </a:r>
            <a:r>
              <a:rPr lang="en-US" altLang="ko-KR" dirty="0"/>
              <a:t>, </a:t>
            </a:r>
            <a:r>
              <a:rPr lang="ko-KR" altLang="en-US" dirty="0"/>
              <a:t>아래 그림처럼 한번에 하나의 </a:t>
            </a:r>
            <a:r>
              <a:rPr lang="en-US" altLang="ko-KR" dirty="0"/>
              <a:t>mode</a:t>
            </a:r>
            <a:r>
              <a:rPr lang="ko-KR" altLang="en-US" dirty="0"/>
              <a:t>에만 강하게 몰리게 되는 현상 </a:t>
            </a:r>
            <a:endParaRPr lang="en-US" altLang="ko-KR" dirty="0"/>
          </a:p>
          <a:p>
            <a:pPr marL="198782" lvl="1" indent="-198782">
              <a:buSzPct val="100000"/>
              <a:buChar char="-"/>
              <a:defRPr sz="1700"/>
            </a:pPr>
            <a:r>
              <a:rPr lang="en-US" altLang="ko-KR" dirty="0"/>
              <a:t>Mode collapsing </a:t>
            </a:r>
            <a:r>
              <a:rPr lang="ko-KR" altLang="en-US" dirty="0"/>
              <a:t>해결방안</a:t>
            </a:r>
            <a:endParaRPr lang="en-US" altLang="ko-KR" dirty="0"/>
          </a:p>
          <a:p>
            <a:pPr marL="198782" lvl="1" indent="-198782">
              <a:buSzPct val="100000"/>
              <a:buChar char="-"/>
              <a:defRPr sz="1700"/>
            </a:pPr>
            <a:r>
              <a:rPr lang="ko-KR" altLang="en-US" dirty="0"/>
              <a:t>모델이 전체 데이터 분포의 경계를 골고루 학습하고 기억할 수 있도록 해야함</a:t>
            </a:r>
            <a:r>
              <a:rPr lang="en-US" altLang="ko-KR" dirty="0"/>
              <a:t>.</a:t>
            </a:r>
          </a:p>
          <a:p>
            <a:pPr marL="0" lvl="1" indent="0">
              <a:buSzPct val="100000"/>
              <a:buNone/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0188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50000"/>
              </a:lnSpc>
              <a:buSzPct val="100000"/>
              <a:buFontTx/>
              <a:buChar char="-"/>
              <a:defRPr sz="1700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SzPct val="100000"/>
              <a:buFontTx/>
              <a:buChar char="-"/>
              <a:defRPr sz="1700"/>
            </a:pPr>
            <a:r>
              <a:rPr lang="ko-KR" altLang="en-US" dirty="0"/>
              <a:t>왼쪽의 그림에서 봤을 때</a:t>
            </a:r>
            <a:r>
              <a:rPr lang="en-US" altLang="ko-KR" dirty="0"/>
              <a:t>, real </a:t>
            </a:r>
            <a:r>
              <a:rPr lang="ko-KR" altLang="en-US" dirty="0"/>
              <a:t>과 </a:t>
            </a:r>
            <a:r>
              <a:rPr lang="en-US" altLang="ko-KR" dirty="0"/>
              <a:t>fake</a:t>
            </a:r>
            <a:r>
              <a:rPr lang="ko-KR" altLang="en-US" dirty="0"/>
              <a:t>의 분포가 있고</a:t>
            </a:r>
            <a:r>
              <a:rPr lang="en-US" altLang="ko-KR" dirty="0"/>
              <a:t>, </a:t>
            </a:r>
            <a:r>
              <a:rPr lang="ko-KR" altLang="en-US" dirty="0" err="1"/>
              <a:t>세타가</a:t>
            </a:r>
            <a:r>
              <a:rPr lang="ko-KR" altLang="en-US" dirty="0"/>
              <a:t> </a:t>
            </a:r>
            <a:r>
              <a:rPr lang="en-US" altLang="ko-KR" dirty="0"/>
              <a:t>real</a:t>
            </a:r>
            <a:r>
              <a:rPr lang="ko-KR" altLang="en-US" dirty="0"/>
              <a:t>에 가까워 질수록 오른쪽의 </a:t>
            </a:r>
            <a:r>
              <a:rPr lang="en-US" altLang="ko-KR" dirty="0"/>
              <a:t>distance</a:t>
            </a:r>
            <a:r>
              <a:rPr lang="ko-KR" altLang="en-US" dirty="0"/>
              <a:t>가 줄어드는 것을 볼 수 있다</a:t>
            </a:r>
            <a:r>
              <a:rPr lang="en-US" altLang="ko-KR" dirty="0"/>
              <a:t>. </a:t>
            </a:r>
            <a:r>
              <a:rPr lang="en-US" dirty="0"/>
              <a:t> </a:t>
            </a:r>
          </a:p>
          <a:p>
            <a:pPr marL="285750" indent="-285750">
              <a:lnSpc>
                <a:spcPct val="150000"/>
              </a:lnSpc>
              <a:buSzPct val="100000"/>
              <a:buFontTx/>
              <a:buChar char="-"/>
              <a:defRPr sz="1700"/>
            </a:pPr>
            <a:r>
              <a:rPr lang="ko-KR" altLang="en-US" dirty="0" err="1"/>
              <a:t>세타가</a:t>
            </a:r>
            <a:r>
              <a:rPr lang="ko-KR" altLang="en-US" dirty="0"/>
              <a:t> 멀어지면 그에 비례하는 </a:t>
            </a:r>
            <a:r>
              <a:rPr lang="en-US" altLang="ko-KR" dirty="0"/>
              <a:t>loss</a:t>
            </a:r>
            <a:r>
              <a:rPr lang="ko-KR" altLang="en-US" dirty="0"/>
              <a:t>를 갖는다</a:t>
            </a:r>
            <a:r>
              <a:rPr lang="en-US" altLang="ko-KR" dirty="0"/>
              <a:t>. </a:t>
            </a:r>
            <a:endParaRPr lang="en-US" dirty="0"/>
          </a:p>
          <a:p>
            <a:pPr marL="285750" indent="-285750">
              <a:lnSpc>
                <a:spcPct val="150000"/>
              </a:lnSpc>
              <a:buSzPct val="100000"/>
              <a:buFontTx/>
              <a:buChar char="-"/>
              <a:defRPr sz="1700"/>
            </a:pPr>
            <a:r>
              <a:rPr lang="ko-KR" altLang="en-US" dirty="0"/>
              <a:t>반면 </a:t>
            </a:r>
            <a:r>
              <a:rPr lang="en-US" altLang="ko-KR" dirty="0"/>
              <a:t>JS</a:t>
            </a:r>
            <a:r>
              <a:rPr lang="ko-KR" altLang="en-US" dirty="0"/>
              <a:t>에서는 </a:t>
            </a:r>
            <a:r>
              <a:rPr lang="ko-KR" altLang="en-US" dirty="0" err="1"/>
              <a:t>세타가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튀기 때문에 값이 </a:t>
            </a:r>
            <a:r>
              <a:rPr lang="ko-KR" altLang="en-US" dirty="0" err="1"/>
              <a:t>연속적이지않고</a:t>
            </a:r>
            <a:r>
              <a:rPr lang="en-US" altLang="ko-KR" dirty="0"/>
              <a:t>, </a:t>
            </a:r>
            <a:r>
              <a:rPr lang="ko-KR" altLang="en-US" dirty="0"/>
              <a:t>같은 일정한 값만 나오는 것을 볼 수 있다</a:t>
            </a:r>
            <a:r>
              <a:rPr lang="en-US" altLang="ko-KR" dirty="0"/>
              <a:t>.</a:t>
            </a:r>
          </a:p>
          <a:p>
            <a:pPr marL="285750" indent="-285750" algn="l">
              <a:buSzPct val="100000"/>
              <a:buFontTx/>
              <a:buChar char="-"/>
              <a:defRPr sz="2000"/>
            </a:pPr>
            <a:r>
              <a:rPr lang="ko-KR" altLang="en-US" sz="1800" b="0" dirty="0"/>
              <a:t>여기서</a:t>
            </a:r>
            <a:r>
              <a:rPr lang="en-US" altLang="ko-KR" sz="1800" b="0" dirty="0"/>
              <a:t> Wasserstein metric</a:t>
            </a:r>
            <a:r>
              <a:rPr lang="ko-KR" altLang="en-US" sz="1800" b="0" dirty="0"/>
              <a:t>만 연속적인 값으로 측정되며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이러한 성질은 </a:t>
            </a:r>
            <a:r>
              <a:rPr lang="ko-KR" altLang="en-US" sz="1800" b="0" dirty="0" err="1"/>
              <a:t>그래디언</a:t>
            </a:r>
            <a:r>
              <a:rPr lang="ko-KR" altLang="en-US" sz="1800" b="0" dirty="0"/>
              <a:t> </a:t>
            </a:r>
            <a:r>
              <a:rPr lang="ko-KR" altLang="en-US" sz="1800" b="0" dirty="0" err="1"/>
              <a:t>디센트를</a:t>
            </a:r>
            <a:r>
              <a:rPr lang="ko-KR" altLang="en-US" sz="1800" b="0" dirty="0"/>
              <a:t> 사용하여 안정적인 학습을 하는데 큰 도움이 된다</a:t>
            </a:r>
            <a:r>
              <a:rPr lang="en-US" altLang="ko-KR" sz="1800" b="0" dirty="0"/>
              <a:t>.</a:t>
            </a:r>
          </a:p>
          <a:p>
            <a:pPr marL="171450" indent="-171450" algn="l">
              <a:buSzPct val="100000"/>
              <a:buFontTx/>
              <a:buChar char="-"/>
              <a:defRPr sz="2000"/>
            </a:pPr>
            <a:r>
              <a:rPr lang="en-US" altLang="ko-KR" sz="1800" b="0" dirty="0"/>
              <a:t>  </a:t>
            </a:r>
            <a:r>
              <a:rPr lang="ko-KR" altLang="en-US" sz="1800" b="0" dirty="0"/>
              <a:t>이렇게 두 분포가 겹치지 않을 대</a:t>
            </a:r>
            <a:r>
              <a:rPr lang="en-US" altLang="ko-KR" sz="1800" b="0" dirty="0"/>
              <a:t>, Wasserstein </a:t>
            </a:r>
            <a:r>
              <a:rPr lang="en-US" altLang="ko-KR" sz="1800" b="0" dirty="0" err="1"/>
              <a:t>ditance</a:t>
            </a:r>
            <a:r>
              <a:rPr lang="ko-KR" altLang="en-US" sz="1800" b="0" dirty="0"/>
              <a:t>는 여전히 </a:t>
            </a:r>
            <a:r>
              <a:rPr lang="ko-KR" altLang="en-US" sz="1800" b="0" dirty="0" err="1"/>
              <a:t>의미있는</a:t>
            </a:r>
            <a:r>
              <a:rPr lang="ko-KR" altLang="en-US" sz="1800" b="0" dirty="0"/>
              <a:t> 값과 연속적으로 미분이 가능할 수 있게 표현이 된다</a:t>
            </a:r>
            <a:r>
              <a:rPr lang="en-US" altLang="ko-KR" sz="1800" b="0" dirty="0"/>
              <a:t>. </a:t>
            </a:r>
            <a:endParaRPr lang="en-US" altLang="ko-KR" sz="800" dirty="0"/>
          </a:p>
          <a:p>
            <a:pPr marL="285750" indent="-285750">
              <a:lnSpc>
                <a:spcPct val="150000"/>
              </a:lnSpc>
              <a:buSzPct val="100000"/>
              <a:buFontTx/>
              <a:buChar char="-"/>
              <a:defRPr sz="1700"/>
            </a:pPr>
            <a:r>
              <a:rPr lang="en-US" altLang="ko-KR" dirty="0"/>
              <a:t> JS</a:t>
            </a:r>
            <a:r>
              <a:rPr lang="ko-KR" altLang="en-US" dirty="0"/>
              <a:t>에서는 변화를 포착해내지 못하는 단점이 있다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SzPct val="100000"/>
              <a:buFontTx/>
              <a:buChar char="-"/>
              <a:defRPr sz="1700"/>
            </a:pPr>
            <a:endParaRPr lang="en-US" dirty="0"/>
          </a:p>
          <a:p>
            <a:pPr marL="285750" indent="-285750">
              <a:lnSpc>
                <a:spcPct val="150000"/>
              </a:lnSpc>
              <a:buSzPct val="100000"/>
              <a:buFontTx/>
              <a:buChar char="-"/>
              <a:defRPr sz="1700"/>
            </a:pPr>
            <a:r>
              <a:rPr lang="ko-KR" altLang="en-US" sz="1700" b="0" i="0" dirty="0">
                <a:effectLst/>
                <a:latin typeface="+mn-lt"/>
                <a:ea typeface="+mn-ea"/>
                <a:cs typeface="+mn-cs"/>
                <a:sym typeface="Helvetica"/>
              </a:rPr>
              <a:t>좌측이 </a:t>
            </a:r>
            <a:r>
              <a:rPr lang="en-US" altLang="ko-KR" sz="1700" b="0" i="0" dirty="0">
                <a:effectLst/>
                <a:latin typeface="+mn-lt"/>
                <a:ea typeface="+mn-ea"/>
                <a:cs typeface="+mn-cs"/>
                <a:sym typeface="Helvetica"/>
              </a:rPr>
              <a:t>WGAN</a:t>
            </a:r>
            <a:r>
              <a:rPr lang="ko-KR" altLang="en-US" sz="1700" b="0" i="0" dirty="0">
                <a:effectLst/>
                <a:latin typeface="+mn-lt"/>
                <a:ea typeface="+mn-ea"/>
                <a:cs typeface="+mn-cs"/>
                <a:sym typeface="Helvetica"/>
              </a:rPr>
              <a:t>에서 제안한 방법입니다</a:t>
            </a:r>
            <a:r>
              <a:rPr lang="en-US" altLang="ko-KR" sz="1700" b="0" i="0" dirty="0">
                <a:effectLst/>
                <a:latin typeface="+mn-lt"/>
                <a:ea typeface="+mn-ea"/>
                <a:cs typeface="+mn-cs"/>
                <a:sym typeface="Helvetica"/>
              </a:rPr>
              <a:t>. </a:t>
            </a:r>
            <a:r>
              <a:rPr lang="en-US" altLang="ko-KR" sz="1700" b="0" i="0" u="none" strike="noStrike" dirty="0">
                <a:effectLst/>
                <a:latin typeface="+mn-lt"/>
                <a:ea typeface="+mn-ea"/>
                <a:cs typeface="+mn-cs"/>
                <a:sym typeface="Helvetica"/>
              </a:rPr>
              <a:t>θ</a:t>
            </a:r>
            <a:r>
              <a:rPr lang="ko-KR" altLang="en-US" sz="1700" b="0" i="0" dirty="0">
                <a:effectLst/>
                <a:latin typeface="+mn-lt"/>
                <a:ea typeface="+mn-ea"/>
                <a:cs typeface="+mn-cs"/>
                <a:sym typeface="Helvetica"/>
              </a:rPr>
              <a:t>가 정답에서 멀어지면 그에 비례하는 </a:t>
            </a:r>
            <a:r>
              <a:rPr lang="en-US" altLang="ko-KR" sz="1700" b="0" i="0" dirty="0">
                <a:effectLst/>
                <a:latin typeface="+mn-lt"/>
                <a:ea typeface="+mn-ea"/>
                <a:cs typeface="+mn-cs"/>
                <a:sym typeface="Helvetica"/>
              </a:rPr>
              <a:t>loss</a:t>
            </a:r>
            <a:r>
              <a:rPr lang="ko-KR" altLang="en-US" sz="1700" b="0" i="0" dirty="0">
                <a:effectLst/>
                <a:latin typeface="+mn-lt"/>
                <a:ea typeface="+mn-ea"/>
                <a:cs typeface="+mn-cs"/>
                <a:sym typeface="Helvetica"/>
              </a:rPr>
              <a:t>를 갖습니다</a:t>
            </a:r>
            <a:r>
              <a:rPr lang="en-US" altLang="ko-KR" sz="1700" b="0" i="0" dirty="0">
                <a:effectLst/>
                <a:latin typeface="+mn-lt"/>
                <a:ea typeface="+mn-ea"/>
                <a:cs typeface="+mn-cs"/>
                <a:sym typeface="Helvetica"/>
              </a:rPr>
              <a:t>. </a:t>
            </a:r>
            <a:r>
              <a:rPr lang="ko-KR" altLang="en-US" sz="1700" b="0" i="0" dirty="0">
                <a:effectLst/>
                <a:latin typeface="+mn-lt"/>
                <a:ea typeface="+mn-ea"/>
                <a:cs typeface="+mn-cs"/>
                <a:sym typeface="Helvetica"/>
              </a:rPr>
              <a:t>반면 우측은 그렇지 않죠</a:t>
            </a:r>
            <a:r>
              <a:rPr lang="en-US" altLang="ko-KR" sz="1700" b="0" i="0" dirty="0">
                <a:effectLst/>
                <a:latin typeface="+mn-lt"/>
                <a:ea typeface="+mn-ea"/>
                <a:cs typeface="+mn-cs"/>
                <a:sym typeface="Helvetica"/>
              </a:rPr>
              <a:t>. </a:t>
            </a:r>
            <a:r>
              <a:rPr lang="ko-KR" altLang="en-US" sz="1700" b="0" i="0" dirty="0">
                <a:effectLst/>
                <a:latin typeface="+mn-lt"/>
                <a:ea typeface="+mn-ea"/>
                <a:cs typeface="+mn-cs"/>
                <a:sym typeface="Helvetica"/>
              </a:rPr>
              <a:t>이렇게 해야 최적 </a:t>
            </a:r>
            <a:r>
              <a:rPr lang="en-US" altLang="ko-KR" sz="1700" b="0" i="0" dirty="0">
                <a:effectLst/>
                <a:latin typeface="+mn-lt"/>
                <a:ea typeface="+mn-ea"/>
                <a:cs typeface="+mn-cs"/>
                <a:sym typeface="Helvetica"/>
              </a:rPr>
              <a:t>hyperparameter</a:t>
            </a:r>
            <a:r>
              <a:rPr lang="ko-KR" altLang="en-US" sz="1700" b="0" i="0" dirty="0">
                <a:effectLst/>
                <a:latin typeface="+mn-lt"/>
                <a:ea typeface="+mn-ea"/>
                <a:cs typeface="+mn-cs"/>
                <a:sym typeface="Helvetica"/>
              </a:rPr>
              <a:t>가 </a:t>
            </a:r>
            <a:r>
              <a:rPr lang="ko-KR" altLang="en-US" sz="1700" b="0" i="0" dirty="0" err="1">
                <a:effectLst/>
                <a:latin typeface="+mn-lt"/>
                <a:ea typeface="+mn-ea"/>
                <a:cs typeface="+mn-cs"/>
                <a:sym typeface="Helvetica"/>
              </a:rPr>
              <a:t>아닌곳에</a:t>
            </a:r>
            <a:r>
              <a:rPr lang="ko-KR" altLang="en-US" sz="1700" b="0" i="0" dirty="0">
                <a:effectLst/>
                <a:latin typeface="+mn-lt"/>
                <a:ea typeface="+mn-ea"/>
                <a:cs typeface="+mn-cs"/>
                <a:sym typeface="Helvetica"/>
              </a:rPr>
              <a:t> 있을 때 </a:t>
            </a:r>
            <a:r>
              <a:rPr lang="ko-KR" altLang="en-US" sz="1700" b="0" i="0" dirty="0" err="1">
                <a:effectLst/>
                <a:latin typeface="+mn-lt"/>
                <a:ea typeface="+mn-ea"/>
                <a:cs typeface="+mn-cs"/>
                <a:sym typeface="Helvetica"/>
              </a:rPr>
              <a:t>최적값으로</a:t>
            </a:r>
            <a:r>
              <a:rPr lang="ko-KR" altLang="en-US" sz="1700" b="0" i="0" dirty="0">
                <a:effectLst/>
                <a:latin typeface="+mn-lt"/>
                <a:ea typeface="+mn-ea"/>
                <a:cs typeface="+mn-cs"/>
                <a:sym typeface="Helvetica"/>
              </a:rPr>
              <a:t> 수렴하겠죠</a:t>
            </a:r>
            <a:r>
              <a:rPr lang="en-US" altLang="ko-KR" sz="1700" b="0" i="0" dirty="0">
                <a:effectLst/>
                <a:latin typeface="+mn-lt"/>
                <a:ea typeface="+mn-ea"/>
                <a:cs typeface="+mn-cs"/>
                <a:sym typeface="Helvetica"/>
              </a:rPr>
              <a:t>. </a:t>
            </a:r>
            <a:r>
              <a:rPr lang="ko-KR" altLang="en-US" sz="1700" b="0" i="0" dirty="0">
                <a:effectLst/>
                <a:latin typeface="+mn-lt"/>
                <a:ea typeface="+mn-ea"/>
                <a:cs typeface="+mn-cs"/>
                <a:sym typeface="Helvetica"/>
              </a:rPr>
              <a:t>이를 수학적으로 </a:t>
            </a:r>
            <a:r>
              <a:rPr lang="ko-KR" altLang="en-US" sz="1700" b="0" i="0" dirty="0" err="1">
                <a:effectLst/>
                <a:latin typeface="+mn-lt"/>
                <a:ea typeface="+mn-ea"/>
                <a:cs typeface="+mn-cs"/>
                <a:sym typeface="Helvetica"/>
              </a:rPr>
              <a:t>표현한것이</a:t>
            </a:r>
            <a:r>
              <a:rPr lang="ko-KR" altLang="en-US" sz="1700" b="0" i="0" dirty="0">
                <a:effectLst/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lang="en-US" altLang="ko-KR" sz="1700" b="0" i="0" dirty="0">
                <a:effectLst/>
                <a:latin typeface="+mn-lt"/>
                <a:ea typeface="+mn-ea"/>
                <a:cs typeface="+mn-cs"/>
                <a:sym typeface="Helvetica"/>
              </a:rPr>
              <a:t>Lipschitz continuity</a:t>
            </a:r>
            <a:r>
              <a:rPr lang="ko-KR" altLang="en-US" sz="1700" b="0" i="0" dirty="0">
                <a:effectLst/>
                <a:latin typeface="+mn-lt"/>
                <a:ea typeface="+mn-ea"/>
                <a:cs typeface="+mn-cs"/>
                <a:sym typeface="Helvetica"/>
              </a:rPr>
              <a:t>입니다</a:t>
            </a:r>
            <a:r>
              <a:rPr lang="en-US" altLang="ko-KR" sz="1700" b="0" i="0" dirty="0">
                <a:effectLst/>
                <a:latin typeface="+mn-lt"/>
                <a:ea typeface="+mn-ea"/>
                <a:cs typeface="+mn-cs"/>
                <a:sym typeface="Helvetica"/>
              </a:rPr>
              <a:t>. </a:t>
            </a:r>
            <a:r>
              <a:rPr lang="ko-KR" altLang="en-US" sz="1700" b="0" i="0" dirty="0">
                <a:effectLst/>
                <a:latin typeface="+mn-lt"/>
                <a:ea typeface="+mn-ea"/>
                <a:cs typeface="+mn-cs"/>
                <a:sym typeface="Helvetica"/>
              </a:rPr>
              <a:t>쉽게 이야기하면 함수가 미분이 가능하고 </a:t>
            </a:r>
            <a:r>
              <a:rPr lang="ko-KR" altLang="en-US" sz="1700" b="0" i="0" dirty="0" err="1">
                <a:effectLst/>
                <a:latin typeface="+mn-lt"/>
                <a:ea typeface="+mn-ea"/>
                <a:cs typeface="+mn-cs"/>
                <a:sym typeface="Helvetica"/>
              </a:rPr>
              <a:t>미분값</a:t>
            </a:r>
            <a:r>
              <a:rPr lang="en-US" altLang="ko-KR" sz="1700" b="0" i="0" dirty="0">
                <a:effectLst/>
                <a:latin typeface="+mn-lt"/>
                <a:ea typeface="+mn-ea"/>
                <a:cs typeface="+mn-cs"/>
                <a:sym typeface="Helvetica"/>
              </a:rPr>
              <a:t>(</a:t>
            </a:r>
            <a:r>
              <a:rPr lang="ko-KR" altLang="en-US" sz="1700" b="0" i="0" dirty="0">
                <a:effectLst/>
                <a:latin typeface="+mn-lt"/>
                <a:ea typeface="+mn-ea"/>
                <a:cs typeface="+mn-cs"/>
                <a:sym typeface="Helvetica"/>
              </a:rPr>
              <a:t>의 절대값</a:t>
            </a:r>
            <a:r>
              <a:rPr lang="en-US" altLang="ko-KR" sz="1700" b="0" i="0" dirty="0">
                <a:effectLst/>
                <a:latin typeface="+mn-lt"/>
                <a:ea typeface="+mn-ea"/>
                <a:cs typeface="+mn-cs"/>
                <a:sym typeface="Helvetica"/>
              </a:rPr>
              <a:t>)</a:t>
            </a:r>
            <a:r>
              <a:rPr lang="ko-KR" altLang="en-US" sz="1700" b="0" i="0" dirty="0">
                <a:effectLst/>
                <a:latin typeface="+mn-lt"/>
                <a:ea typeface="+mn-ea"/>
                <a:cs typeface="+mn-cs"/>
                <a:sym typeface="Helvetica"/>
              </a:rPr>
              <a:t>의 범위가 어느정도 이하로 제한된다는 의미입니다</a:t>
            </a:r>
            <a:r>
              <a:rPr lang="en-US" altLang="ko-KR" sz="1700" b="0" i="0" dirty="0">
                <a:effectLst/>
                <a:latin typeface="+mn-lt"/>
                <a:ea typeface="+mn-ea"/>
                <a:cs typeface="+mn-cs"/>
                <a:sym typeface="Helvetica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72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98782" indent="-198782">
              <a:buSzPct val="100000"/>
              <a:buChar char="-"/>
              <a:defRPr sz="1700"/>
            </a:pPr>
            <a:r>
              <a:rPr lang="en-US" altLang="ko-KR" dirty="0"/>
              <a:t>Wasserstein </a:t>
            </a:r>
            <a:r>
              <a:rPr lang="en-US" altLang="ko-KR" dirty="0" err="1"/>
              <a:t>gan</a:t>
            </a:r>
            <a:r>
              <a:rPr lang="en-US" altLang="ko-KR" dirty="0"/>
              <a:t> </a:t>
            </a:r>
            <a:r>
              <a:rPr lang="ko-KR" altLang="en-US" dirty="0"/>
              <a:t>에서는 </a:t>
            </a:r>
            <a:r>
              <a:rPr lang="en-US" altLang="ko-KR" dirty="0"/>
              <a:t>critic</a:t>
            </a:r>
            <a:r>
              <a:rPr lang="ko-KR" altLang="en-US" dirty="0"/>
              <a:t>이 </a:t>
            </a:r>
            <a:r>
              <a:rPr lang="en-US" altLang="ko-KR" dirty="0"/>
              <a:t>||f||</a:t>
            </a:r>
            <a:r>
              <a:rPr lang="ko-KR" altLang="en-US" dirty="0"/>
              <a:t> </a:t>
            </a:r>
            <a:r>
              <a:rPr lang="en-US" altLang="ko-KR" dirty="0"/>
              <a:t>&lt;=</a:t>
            </a:r>
            <a:r>
              <a:rPr lang="ko-KR" altLang="en-US" dirty="0"/>
              <a:t> </a:t>
            </a:r>
            <a:r>
              <a:rPr lang="en-US" altLang="ko-KR" dirty="0"/>
              <a:t>k</a:t>
            </a:r>
            <a:r>
              <a:rPr lang="ko-KR" altLang="en-US" dirty="0"/>
              <a:t> 를 </a:t>
            </a:r>
            <a:r>
              <a:rPr lang="ko-KR" altLang="en-US" dirty="0" err="1"/>
              <a:t>만족해야한다</a:t>
            </a:r>
            <a:r>
              <a:rPr lang="en-US" altLang="ko-KR" dirty="0"/>
              <a:t>. </a:t>
            </a:r>
          </a:p>
          <a:p>
            <a:pPr marL="198782" indent="-198782">
              <a:buSzPct val="100000"/>
              <a:buChar char="-"/>
              <a:defRPr sz="1700"/>
            </a:pPr>
            <a:r>
              <a:rPr lang="ko-KR" altLang="en-US" dirty="0"/>
              <a:t>밑의 식을 만족하면 </a:t>
            </a:r>
            <a:r>
              <a:rPr lang="en-US" altLang="ko-KR" dirty="0"/>
              <a:t>k</a:t>
            </a:r>
            <a:r>
              <a:rPr lang="ko-KR" altLang="en-US" dirty="0" err="1"/>
              <a:t>립시츠</a:t>
            </a:r>
            <a:r>
              <a:rPr lang="ko-KR" altLang="en-US" dirty="0"/>
              <a:t> 함수를 따른다는 </a:t>
            </a:r>
            <a:r>
              <a:rPr lang="ko-KR" altLang="en-US" dirty="0" err="1"/>
              <a:t>의미고</a:t>
            </a:r>
            <a:r>
              <a:rPr lang="en-US" altLang="ko-KR" dirty="0"/>
              <a:t>, k</a:t>
            </a:r>
            <a:r>
              <a:rPr lang="ko-KR" altLang="en-US" dirty="0"/>
              <a:t>는 </a:t>
            </a:r>
            <a:r>
              <a:rPr lang="ko-KR" altLang="en-US" dirty="0" err="1"/>
              <a:t>립시츠</a:t>
            </a:r>
            <a:r>
              <a:rPr lang="ko-KR" altLang="en-US" dirty="0"/>
              <a:t> 상수이다</a:t>
            </a:r>
            <a:r>
              <a:rPr lang="en-US" altLang="ko-KR" dirty="0"/>
              <a:t>. </a:t>
            </a:r>
            <a:r>
              <a:rPr lang="ko-KR" altLang="en-US" dirty="0"/>
              <a:t>기울기를 의미한다</a:t>
            </a:r>
            <a:r>
              <a:rPr lang="en-US" altLang="ko-KR" dirty="0"/>
              <a:t>. (</a:t>
            </a:r>
            <a:r>
              <a:rPr lang="ko-KR" altLang="en-US" dirty="0"/>
              <a:t>기울기 제한</a:t>
            </a:r>
            <a:r>
              <a:rPr lang="en-US" altLang="ko-KR" dirty="0"/>
              <a:t>)</a:t>
            </a:r>
          </a:p>
          <a:p>
            <a:pPr marL="198782" indent="-198782">
              <a:buSzPct val="100000"/>
              <a:buChar char="-"/>
              <a:defRPr sz="1700"/>
            </a:pPr>
            <a:r>
              <a:rPr lang="en-US" altLang="ko-KR" dirty="0" err="1"/>
              <a:t>Wgan</a:t>
            </a:r>
            <a:r>
              <a:rPr lang="ko-KR" altLang="en-US" dirty="0"/>
              <a:t>에서 </a:t>
            </a:r>
            <a:r>
              <a:rPr lang="en-US" altLang="ko-KR" dirty="0"/>
              <a:t>D</a:t>
            </a:r>
            <a:r>
              <a:rPr lang="ko-KR" altLang="en-US" dirty="0"/>
              <a:t>는 진짜 데이터와 </a:t>
            </a:r>
            <a:r>
              <a:rPr lang="en-US" altLang="ko-KR" dirty="0"/>
              <a:t>generator</a:t>
            </a:r>
            <a:r>
              <a:rPr lang="ko-KR" altLang="en-US" dirty="0"/>
              <a:t>가 생성한 가짜 데이터를 식별하는 기준치가 아닌 </a:t>
            </a:r>
            <a:r>
              <a:rPr lang="en-US" altLang="ko-KR" dirty="0"/>
              <a:t>Wasserstein distance</a:t>
            </a:r>
            <a:r>
              <a:rPr lang="ko-KR" altLang="en-US" dirty="0"/>
              <a:t>를 계산하기 위해 사용되는 </a:t>
            </a:r>
            <a:r>
              <a:rPr lang="ko-KR" altLang="en-US" dirty="0" err="1"/>
              <a:t>립시츠</a:t>
            </a:r>
            <a:r>
              <a:rPr lang="ko-KR" altLang="en-US" dirty="0"/>
              <a:t> </a:t>
            </a:r>
            <a:r>
              <a:rPr lang="en-US" altLang="ko-KR" dirty="0"/>
              <a:t>function f</a:t>
            </a:r>
            <a:r>
              <a:rPr lang="ko-KR" altLang="en-US" dirty="0"/>
              <a:t>를 학습하게 된다</a:t>
            </a:r>
            <a:r>
              <a:rPr lang="en-US" altLang="ko-KR" dirty="0"/>
              <a:t>. </a:t>
            </a:r>
          </a:p>
          <a:p>
            <a:pPr marL="198782" indent="-198782">
              <a:buSzPct val="100000"/>
              <a:buChar char="-"/>
              <a:defRPr sz="1700"/>
            </a:pPr>
            <a:r>
              <a:rPr lang="ko-KR" altLang="en-US" dirty="0"/>
              <a:t>여기서 </a:t>
            </a:r>
            <a:r>
              <a:rPr lang="ko-KR" altLang="en-US" dirty="0" err="1"/>
              <a:t>중요한건</a:t>
            </a:r>
            <a:r>
              <a:rPr lang="ko-KR" altLang="en-US" dirty="0"/>
              <a:t> 이 모든 것이 잘 작동되기 위해 </a:t>
            </a:r>
            <a:r>
              <a:rPr lang="ko-KR" altLang="en-US" dirty="0" err="1"/>
              <a:t>립시츠</a:t>
            </a:r>
            <a:r>
              <a:rPr lang="ko-KR" altLang="en-US" dirty="0"/>
              <a:t> 연속성을 유지하도록 </a:t>
            </a:r>
            <a:r>
              <a:rPr lang="ko-KR" altLang="en-US" dirty="0" err="1"/>
              <a:t>하는것인</a:t>
            </a:r>
            <a:r>
              <a:rPr lang="ko-KR" altLang="en-US" dirty="0"/>
              <a:t> 데</a:t>
            </a:r>
            <a:r>
              <a:rPr lang="en-US" altLang="ko-KR" dirty="0"/>
              <a:t>, </a:t>
            </a:r>
            <a:r>
              <a:rPr lang="ko-KR" altLang="en-US" dirty="0"/>
              <a:t>이 연속성을 유지하기 위해 </a:t>
            </a:r>
            <a:r>
              <a:rPr lang="ko-KR" altLang="en-US" dirty="0" err="1"/>
              <a:t>그래디언트를</a:t>
            </a:r>
            <a:r>
              <a:rPr lang="ko-KR" altLang="en-US" dirty="0"/>
              <a:t> </a:t>
            </a:r>
            <a:r>
              <a:rPr lang="ko-KR" altLang="en-US" dirty="0" err="1"/>
              <a:t>제한해야되고</a:t>
            </a:r>
            <a:r>
              <a:rPr lang="en-US" altLang="ko-KR" dirty="0"/>
              <a:t>, </a:t>
            </a:r>
            <a:r>
              <a:rPr lang="ko-KR" altLang="en-US" dirty="0" err="1"/>
              <a:t>그래디언트</a:t>
            </a:r>
            <a:r>
              <a:rPr lang="ko-KR" altLang="en-US" dirty="0"/>
              <a:t> 제한을 위해 </a:t>
            </a:r>
            <a:r>
              <a:rPr lang="en-US" altLang="ko-KR" dirty="0"/>
              <a:t>w</a:t>
            </a:r>
            <a:r>
              <a:rPr lang="ko-KR" altLang="en-US" dirty="0"/>
              <a:t>를 제한하는 방법을 이용한다</a:t>
            </a:r>
            <a:r>
              <a:rPr lang="en-US" altLang="ko-KR" dirty="0"/>
              <a:t>. </a:t>
            </a:r>
          </a:p>
          <a:p>
            <a:pPr marL="198782" indent="-198782">
              <a:buSzPct val="100000"/>
              <a:buChar char="-"/>
              <a:defRPr sz="1700"/>
            </a:pPr>
            <a:endParaRPr lang="en-US" altLang="ko-KR" dirty="0"/>
          </a:p>
          <a:p>
            <a:r>
              <a:rPr lang="en-US" altLang="ko-KR" sz="2400" b="0" i="0" dirty="0">
                <a:effectLst/>
                <a:latin typeface="+mn-lt"/>
                <a:ea typeface="+mn-ea"/>
                <a:cs typeface="+mn-cs"/>
                <a:sym typeface="Helvetica"/>
              </a:rPr>
              <a:t>- </a:t>
            </a:r>
            <a:r>
              <a:rPr lang="ko-KR" altLang="en-US" sz="2400" b="0" i="0" dirty="0">
                <a:effectLst/>
                <a:latin typeface="+mn-lt"/>
                <a:ea typeface="+mn-ea"/>
                <a:cs typeface="+mn-cs"/>
                <a:sym typeface="Helvetica"/>
              </a:rPr>
              <a:t>손실함수가 업데이트된 후</a:t>
            </a:r>
            <a:r>
              <a:rPr lang="en-US" altLang="ko-KR" sz="2400" b="0" i="0" dirty="0">
                <a:effectLst/>
                <a:latin typeface="+mn-lt"/>
                <a:ea typeface="+mn-ea"/>
                <a:cs typeface="+mn-cs"/>
                <a:sym typeface="Helvetica"/>
              </a:rPr>
              <a:t>, </a:t>
            </a:r>
            <a:r>
              <a:rPr lang="ko-KR" altLang="en-US" sz="2400" b="0" i="0" dirty="0">
                <a:effectLst/>
                <a:latin typeface="+mn-lt"/>
                <a:ea typeface="+mn-ea"/>
                <a:cs typeface="+mn-cs"/>
                <a:sym typeface="Helvetica"/>
              </a:rPr>
              <a:t>가중치는 고정된 작은 범위 </a:t>
            </a:r>
            <a:r>
              <a:rPr lang="en-US" altLang="ko-KR" sz="2400" b="0" i="0" dirty="0">
                <a:effectLst/>
                <a:latin typeface="+mn-lt"/>
                <a:ea typeface="+mn-ea"/>
                <a:cs typeface="+mn-cs"/>
                <a:sym typeface="Helvetica"/>
              </a:rPr>
              <a:t>[-c, c]</a:t>
            </a:r>
            <a:r>
              <a:rPr lang="ko-KR" altLang="en-US" sz="2400" b="0" i="0" dirty="0" err="1">
                <a:effectLst/>
                <a:latin typeface="+mn-lt"/>
                <a:ea typeface="+mn-ea"/>
                <a:cs typeface="+mn-cs"/>
                <a:sym typeface="Helvetica"/>
              </a:rPr>
              <a:t>사이값으로</a:t>
            </a:r>
            <a:r>
              <a:rPr lang="ko-KR" altLang="en-US" sz="2400" b="0" i="0" dirty="0">
                <a:effectLst/>
                <a:latin typeface="+mn-lt"/>
                <a:ea typeface="+mn-ea"/>
                <a:cs typeface="+mn-cs"/>
                <a:sym typeface="Helvetica"/>
              </a:rPr>
              <a:t> 고정됩니다</a:t>
            </a:r>
            <a:r>
              <a:rPr lang="en-US" altLang="ko-KR" sz="2400" b="0" i="0" dirty="0">
                <a:effectLst/>
                <a:latin typeface="+mn-lt"/>
                <a:ea typeface="+mn-ea"/>
                <a:cs typeface="+mn-cs"/>
                <a:sym typeface="Helvetica"/>
              </a:rPr>
              <a:t>.</a:t>
            </a:r>
          </a:p>
          <a:p>
            <a:r>
              <a:rPr lang="en-US" altLang="ko-KR" sz="2400" b="0" i="0" dirty="0">
                <a:effectLst/>
                <a:latin typeface="+mn-lt"/>
                <a:ea typeface="+mn-ea"/>
                <a:cs typeface="+mn-cs"/>
                <a:sym typeface="Helvetica"/>
              </a:rPr>
              <a:t>- Wasserstein distance</a:t>
            </a:r>
            <a:r>
              <a:rPr lang="ko-KR" altLang="en-US" sz="2400" b="0" i="0" dirty="0">
                <a:effectLst/>
                <a:latin typeface="+mn-lt"/>
                <a:ea typeface="+mn-ea"/>
                <a:cs typeface="+mn-cs"/>
                <a:sym typeface="Helvetica"/>
              </a:rPr>
              <a:t>로 부터 유도된 새로운 손실함수를 사용합니다</a:t>
            </a:r>
            <a:r>
              <a:rPr lang="en-US" altLang="ko-KR" sz="2400" b="0" i="0" dirty="0">
                <a:effectLst/>
                <a:latin typeface="+mn-lt"/>
                <a:ea typeface="+mn-ea"/>
                <a:cs typeface="+mn-cs"/>
                <a:sym typeface="Helvetica"/>
              </a:rPr>
              <a:t>. (</a:t>
            </a:r>
            <a:r>
              <a:rPr lang="ko-KR" altLang="en-US" sz="2400" b="0" i="0" dirty="0">
                <a:effectLst/>
                <a:latin typeface="+mn-lt"/>
                <a:ea typeface="+mn-ea"/>
                <a:cs typeface="+mn-cs"/>
                <a:sym typeface="Helvetica"/>
              </a:rPr>
              <a:t>로그 형태가 더이상 아닙니다</a:t>
            </a:r>
            <a:r>
              <a:rPr lang="en-US" altLang="ko-KR" sz="2400" b="0" i="0" dirty="0">
                <a:effectLst/>
                <a:latin typeface="+mn-lt"/>
                <a:ea typeface="+mn-ea"/>
                <a:cs typeface="+mn-cs"/>
                <a:sym typeface="Helvetica"/>
              </a:rPr>
              <a:t>) discriminator</a:t>
            </a:r>
            <a:r>
              <a:rPr lang="ko-KR" altLang="en-US" sz="2400" b="0" i="0" dirty="0">
                <a:effectLst/>
                <a:latin typeface="+mn-lt"/>
                <a:ea typeface="+mn-ea"/>
                <a:cs typeface="+mn-cs"/>
                <a:sym typeface="Helvetica"/>
              </a:rPr>
              <a:t>는 직접적인 식별자 역할을 하지 않고 실제 데이터 분포와 생성자의 분포 간에 거리를 추정하는 것을 도와주게 됩니다</a:t>
            </a:r>
            <a:r>
              <a:rPr lang="en-US" altLang="ko-KR" sz="2400" b="0" i="0" dirty="0">
                <a:effectLst/>
                <a:latin typeface="+mn-lt"/>
                <a:ea typeface="+mn-ea"/>
                <a:cs typeface="+mn-cs"/>
                <a:sym typeface="Helvetica"/>
              </a:rPr>
              <a:t>.</a:t>
            </a:r>
          </a:p>
          <a:p>
            <a:r>
              <a:rPr lang="en-US" altLang="ko-KR" sz="2400" b="0" i="0" dirty="0">
                <a:effectLst/>
                <a:latin typeface="+mn-lt"/>
                <a:ea typeface="+mn-ea"/>
                <a:cs typeface="+mn-cs"/>
                <a:sym typeface="Helvetica"/>
              </a:rPr>
              <a:t>- </a:t>
            </a:r>
            <a:r>
              <a:rPr lang="ko-KR" altLang="en-US" sz="2400" b="0" i="0" dirty="0">
                <a:effectLst/>
                <a:latin typeface="+mn-lt"/>
                <a:ea typeface="+mn-ea"/>
                <a:cs typeface="+mn-cs"/>
                <a:sym typeface="Helvetica"/>
              </a:rPr>
              <a:t>논문의 저자는 </a:t>
            </a:r>
            <a:r>
              <a:rPr lang="en-US" altLang="ko-KR" sz="2400" b="0" i="0" u="none" strike="noStrike" dirty="0">
                <a:effectLst/>
                <a:latin typeface="+mn-lt"/>
                <a:ea typeface="+mn-ea"/>
                <a:cs typeface="+mn-cs"/>
                <a:sym typeface="Helvetica"/>
                <a:hlinkClick r:id="rId3"/>
              </a:rPr>
              <a:t>Adam</a:t>
            </a:r>
            <a:r>
              <a:rPr lang="ko-KR" altLang="en-US" sz="2400" b="0" i="0" dirty="0">
                <a:effectLst/>
                <a:latin typeface="+mn-lt"/>
                <a:ea typeface="+mn-ea"/>
                <a:cs typeface="+mn-cs"/>
                <a:sym typeface="Helvetica"/>
              </a:rPr>
              <a:t>과 같은 모멘텀 기반의 </a:t>
            </a:r>
            <a:r>
              <a:rPr lang="ko-KR" altLang="en-US" sz="2400" b="0" i="0" dirty="0" err="1">
                <a:effectLst/>
                <a:latin typeface="+mn-lt"/>
                <a:ea typeface="+mn-ea"/>
                <a:cs typeface="+mn-cs"/>
                <a:sym typeface="Helvetica"/>
              </a:rPr>
              <a:t>옵티마이저를</a:t>
            </a:r>
            <a:r>
              <a:rPr lang="ko-KR" altLang="en-US" sz="2400" b="0" i="0" dirty="0">
                <a:effectLst/>
                <a:latin typeface="+mn-lt"/>
                <a:ea typeface="+mn-ea"/>
                <a:cs typeface="+mn-cs"/>
                <a:sym typeface="Helvetica"/>
              </a:rPr>
              <a:t> 사용하는 것이 학습과정에서 불안정성을 야기하기 때문에</a:t>
            </a:r>
            <a:r>
              <a:rPr lang="en-US" altLang="ko-KR" sz="2400" b="0" i="0" dirty="0">
                <a:effectLst/>
                <a:latin typeface="+mn-lt"/>
                <a:ea typeface="+mn-ea"/>
                <a:cs typeface="+mn-cs"/>
                <a:sym typeface="Helvetica"/>
              </a:rPr>
              <a:t>, </a:t>
            </a:r>
            <a:r>
              <a:rPr lang="ko-KR" altLang="en-US" sz="2400" b="0" i="0" dirty="0">
                <a:effectLst/>
                <a:latin typeface="+mn-lt"/>
                <a:ea typeface="+mn-ea"/>
                <a:cs typeface="+mn-cs"/>
                <a:sym typeface="Helvetica"/>
              </a:rPr>
              <a:t>실험적으로 </a:t>
            </a:r>
            <a:r>
              <a:rPr lang="en-US" altLang="ko-KR" sz="2400" b="0" i="0" u="none" strike="noStrike" dirty="0" err="1">
                <a:effectLst/>
                <a:latin typeface="+mn-lt"/>
                <a:ea typeface="+mn-ea"/>
                <a:cs typeface="+mn-cs"/>
                <a:sym typeface="Helvetica"/>
                <a:hlinkClick r:id="rId4"/>
              </a:rPr>
              <a:t>RMSProp</a:t>
            </a:r>
            <a:r>
              <a:rPr lang="ko-KR" altLang="en-US" sz="2400" b="0" i="0" dirty="0">
                <a:effectLst/>
                <a:latin typeface="+mn-lt"/>
                <a:ea typeface="+mn-ea"/>
                <a:cs typeface="+mn-cs"/>
                <a:sym typeface="Helvetica"/>
              </a:rPr>
              <a:t> </a:t>
            </a:r>
            <a:r>
              <a:rPr lang="ko-KR" altLang="en-US" sz="2400" b="0" i="0" dirty="0" err="1">
                <a:effectLst/>
                <a:latin typeface="+mn-lt"/>
                <a:ea typeface="+mn-ea"/>
                <a:cs typeface="+mn-cs"/>
                <a:sym typeface="Helvetica"/>
              </a:rPr>
              <a:t>옵티마이저를</a:t>
            </a:r>
            <a:r>
              <a:rPr lang="ko-KR" altLang="en-US" sz="2400" b="0" i="0" dirty="0">
                <a:effectLst/>
                <a:latin typeface="+mn-lt"/>
                <a:ea typeface="+mn-ea"/>
                <a:cs typeface="+mn-cs"/>
                <a:sym typeface="Helvetica"/>
              </a:rPr>
              <a:t> 사용하는 것을 추천하였습니다</a:t>
            </a:r>
            <a:r>
              <a:rPr lang="en-US" altLang="ko-KR" sz="2400" b="0" i="0" dirty="0">
                <a:effectLst/>
                <a:latin typeface="+mn-lt"/>
                <a:ea typeface="+mn-ea"/>
                <a:cs typeface="+mn-cs"/>
                <a:sym typeface="Helvetica"/>
              </a:rPr>
              <a:t>. (</a:t>
            </a:r>
            <a:r>
              <a:rPr lang="ko-KR" altLang="en-US" sz="2400" b="0" i="0" dirty="0">
                <a:effectLst/>
                <a:latin typeface="+mn-lt"/>
                <a:ea typeface="+mn-ea"/>
                <a:cs typeface="+mn-cs"/>
                <a:sym typeface="Helvetica"/>
              </a:rPr>
              <a:t>이 부분에 대해서는 명확한 이론적 설명을 하지 않았습니다</a:t>
            </a:r>
            <a:r>
              <a:rPr lang="en-US" altLang="ko-KR" sz="2400" b="0" i="0" dirty="0">
                <a:effectLst/>
                <a:latin typeface="+mn-lt"/>
                <a:ea typeface="+mn-ea"/>
                <a:cs typeface="+mn-cs"/>
                <a:sym typeface="Helvetica"/>
              </a:rPr>
              <a:t>)</a:t>
            </a:r>
          </a:p>
          <a:p>
            <a:pPr marL="0" indent="0">
              <a:buSzPct val="100000"/>
              <a:buNone/>
              <a:defRPr sz="1700"/>
            </a:pPr>
            <a:endParaRPr lang="en-US" altLang="ko-KR" dirty="0"/>
          </a:p>
          <a:p>
            <a:pPr marL="198782" indent="-198782">
              <a:buSzPct val="100000"/>
              <a:buChar char="-"/>
              <a:defRPr sz="1700"/>
            </a:pPr>
            <a:r>
              <a:rPr lang="en-US" dirty="0"/>
              <a:t>WGAN-clipping</a:t>
            </a:r>
            <a:r>
              <a:rPr lang="ko-KR" altLang="en-US" dirty="0"/>
              <a:t>은 </a:t>
            </a:r>
            <a:r>
              <a:rPr lang="en-US" altLang="ko-KR" dirty="0"/>
              <a:t>Lipschitz constraint</a:t>
            </a:r>
            <a:r>
              <a:rPr lang="ko-KR" altLang="en-US" dirty="0"/>
              <a:t>를 강제하는 방법이다</a:t>
            </a:r>
            <a:r>
              <a:rPr lang="en-US" altLang="ko-KR" dirty="0"/>
              <a:t>! - &gt; </a:t>
            </a:r>
            <a:r>
              <a:rPr lang="ko-KR" altLang="en-US" dirty="0"/>
              <a:t>여전히 학습이 불안정하거나 가중치 고정후 수렴속도가 </a:t>
            </a:r>
            <a:r>
              <a:rPr lang="ko-KR" altLang="en-US" dirty="0" err="1"/>
              <a:t>느려지거나</a:t>
            </a:r>
            <a:r>
              <a:rPr lang="ko-KR" altLang="en-US" dirty="0"/>
              <a:t> </a:t>
            </a:r>
            <a:r>
              <a:rPr lang="ko-KR" altLang="en-US" dirty="0" err="1"/>
              <a:t>그래디언트가</a:t>
            </a:r>
            <a:r>
              <a:rPr lang="ko-KR" altLang="en-US" dirty="0"/>
              <a:t> 사라</a:t>
            </a:r>
            <a:r>
              <a:rPr lang="en-US" altLang="ko-KR" dirty="0"/>
              <a:t>(</a:t>
            </a:r>
            <a:r>
              <a:rPr lang="ko-KR" altLang="en-US" dirty="0"/>
              <a:t>고정 범위가 너무 크면</a:t>
            </a:r>
            <a:r>
              <a:rPr lang="en-US" altLang="ko-KR" dirty="0"/>
              <a:t>) </a:t>
            </a:r>
            <a:r>
              <a:rPr lang="ko-KR" altLang="en-US" dirty="0"/>
              <a:t>지는 문제가 생길 수 있다</a:t>
            </a:r>
            <a:r>
              <a:rPr lang="en-US" altLang="ko-KR" dirty="0"/>
              <a:t>. </a:t>
            </a:r>
          </a:p>
          <a:p>
            <a:pPr marL="198782" indent="-198782">
              <a:buSzPct val="100000"/>
              <a:buChar char="-"/>
              <a:defRPr sz="1700"/>
            </a:pPr>
            <a:endParaRPr lang="en-US" altLang="ko-KR" dirty="0"/>
          </a:p>
          <a:p>
            <a:pPr marL="198782" indent="-198782">
              <a:buSzPct val="100000"/>
              <a:buChar char="-"/>
              <a:defRPr sz="1700"/>
            </a:pPr>
            <a:r>
              <a:rPr lang="en-US" altLang="ko-KR" dirty="0">
                <a:hlinkClick r:id="rId5"/>
              </a:rPr>
              <a:t>https://github.com/yjucho1/articles/blob/master/fromGANtoWGAN/readme.md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2588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98782" indent="-198782">
              <a:buSzPct val="100000"/>
              <a:buChar char="-"/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4756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98782" marR="0" lvl="0" indent="-198782" algn="l" defTabSz="91421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1700"/>
            </a:pPr>
            <a:r>
              <a:rPr lang="en-US" altLang="ko-KR" dirty="0"/>
              <a:t>WGAN </a:t>
            </a:r>
            <a:r>
              <a:rPr lang="ko-KR" altLang="en-US" dirty="0"/>
              <a:t>에서 </a:t>
            </a:r>
            <a:r>
              <a:rPr lang="en-US" altLang="ko-KR" dirty="0"/>
              <a:t>weight clipping</a:t>
            </a:r>
            <a:r>
              <a:rPr lang="ko-KR" altLang="en-US" dirty="0"/>
              <a:t>이 최적화에 문제를 발생시킨다는 것을 발견하고</a:t>
            </a:r>
            <a:r>
              <a:rPr lang="en-US" altLang="ko-KR" dirty="0"/>
              <a:t>, </a:t>
            </a:r>
            <a:endParaRPr lang="en-US" altLang="ko-KR" b="0" dirty="0"/>
          </a:p>
          <a:p>
            <a:pPr marL="198782" indent="-198782">
              <a:buSzPct val="100000"/>
              <a:buChar char="-"/>
              <a:defRPr sz="1700"/>
            </a:pPr>
            <a:r>
              <a:rPr lang="en-US" dirty="0"/>
              <a:t>Weight clipping</a:t>
            </a:r>
            <a:r>
              <a:rPr lang="ko-KR" altLang="en-US" dirty="0"/>
              <a:t>할 때</a:t>
            </a:r>
            <a:r>
              <a:rPr lang="en-US" altLang="ko-KR" dirty="0"/>
              <a:t>, c</a:t>
            </a:r>
            <a:r>
              <a:rPr lang="ko-KR" altLang="en-US" dirty="0"/>
              <a:t> 의 값을 잘못 조정하면 </a:t>
            </a:r>
            <a:r>
              <a:rPr lang="en-US" altLang="ko-KR" dirty="0"/>
              <a:t>gradient </a:t>
            </a:r>
            <a:r>
              <a:rPr lang="ko-KR" altLang="en-US" dirty="0"/>
              <a:t>가 </a:t>
            </a:r>
            <a:r>
              <a:rPr lang="en-US" altLang="ko-KR" dirty="0"/>
              <a:t>vanishing </a:t>
            </a:r>
            <a:r>
              <a:rPr lang="ko-KR" altLang="en-US" dirty="0"/>
              <a:t>하거나 발산하는 문제가 있다</a:t>
            </a:r>
            <a:r>
              <a:rPr lang="en-US" altLang="ko-KR" dirty="0"/>
              <a:t>. </a:t>
            </a:r>
          </a:p>
          <a:p>
            <a:pPr marL="198782" indent="-198782">
              <a:buSzPct val="100000"/>
              <a:buChar char="-"/>
              <a:defRPr sz="1700"/>
            </a:pPr>
            <a:r>
              <a:rPr lang="en-US" dirty="0"/>
              <a:t>C</a:t>
            </a:r>
            <a:r>
              <a:rPr lang="ko-KR" altLang="en-US" dirty="0"/>
              <a:t>를 잘 </a:t>
            </a:r>
            <a:r>
              <a:rPr lang="ko-KR" altLang="en-US" dirty="0" err="1"/>
              <a:t>조절한느</a:t>
            </a:r>
            <a:r>
              <a:rPr lang="ko-KR" altLang="en-US" dirty="0"/>
              <a:t> 것이 중요하다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9988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98782" marR="0" lvl="0" indent="-198782" algn="l" defTabSz="91421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1700"/>
            </a:pPr>
            <a:r>
              <a:rPr lang="en-US" dirty="0"/>
              <a:t>Penalty </a:t>
            </a:r>
            <a:r>
              <a:rPr lang="ko-KR" altLang="en-US" dirty="0"/>
              <a:t>에서 </a:t>
            </a:r>
            <a:r>
              <a:rPr lang="en-US" altLang="ko-KR" dirty="0"/>
              <a:t>gradient norm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을 향하도록 </a:t>
            </a:r>
            <a:r>
              <a:rPr lang="en-US" altLang="ko-KR" dirty="0"/>
              <a:t>penalty </a:t>
            </a:r>
            <a:r>
              <a:rPr lang="ko-KR" altLang="en-US" dirty="0"/>
              <a:t>를 준다</a:t>
            </a:r>
            <a:r>
              <a:rPr lang="en-US" altLang="ko-KR" dirty="0"/>
              <a:t>. </a:t>
            </a:r>
          </a:p>
          <a:p>
            <a:pPr marL="198782" marR="0" lvl="0" indent="-198782" algn="l" defTabSz="91421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1700"/>
            </a:pPr>
            <a:r>
              <a:rPr lang="ko-KR" altLang="en-US" dirty="0"/>
              <a:t>왜냐하면 </a:t>
            </a:r>
            <a:r>
              <a:rPr lang="en-US" altLang="ko-KR" dirty="0" err="1"/>
              <a:t>criti</a:t>
            </a:r>
            <a:r>
              <a:rPr lang="ko-KR" altLang="en-US" dirty="0"/>
              <a:t>이 </a:t>
            </a:r>
            <a:r>
              <a:rPr lang="en-US" altLang="ko-KR" dirty="0" err="1"/>
              <a:t>P_r</a:t>
            </a:r>
            <a:r>
              <a:rPr lang="en-US" altLang="ko-KR" dirty="0"/>
              <a:t>, </a:t>
            </a:r>
            <a:r>
              <a:rPr lang="en-US" altLang="ko-KR" dirty="0" err="1"/>
              <a:t>P_g</a:t>
            </a:r>
            <a:r>
              <a:rPr lang="ko-KR" altLang="en-US" dirty="0"/>
              <a:t>로 부터의 점들을 연결하는 </a:t>
            </a:r>
            <a:r>
              <a:rPr lang="en-US" altLang="ko-KR" dirty="0"/>
              <a:t>gradient norm 1</a:t>
            </a:r>
            <a:r>
              <a:rPr lang="ko-KR" altLang="en-US" dirty="0"/>
              <a:t>의 직선을 보유하고 있다는 사실로부터 동기부여가 된 것이다</a:t>
            </a:r>
            <a:r>
              <a:rPr lang="en-US" altLang="ko-KR" dirty="0"/>
              <a:t>. </a:t>
            </a:r>
          </a:p>
          <a:p>
            <a:pPr marL="198782" marR="0" lvl="0" indent="-198782" algn="l" defTabSz="91421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1700"/>
            </a:pPr>
            <a:endParaRPr lang="en-US" altLang="ko-KR" dirty="0"/>
          </a:p>
          <a:p>
            <a:pPr marL="198782" marR="0" lvl="0" indent="-198782" algn="l" defTabSz="91421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1700"/>
            </a:pPr>
            <a:r>
              <a:rPr lang="en-US" dirty="0"/>
              <a:t>Lambda</a:t>
            </a:r>
            <a:r>
              <a:rPr lang="ko-KR" altLang="en-US" dirty="0"/>
              <a:t>값은 </a:t>
            </a:r>
            <a:r>
              <a:rPr lang="en-US" altLang="ko-KR" dirty="0"/>
              <a:t>10</a:t>
            </a:r>
            <a:r>
              <a:rPr lang="ko-KR" altLang="en-US" dirty="0"/>
              <a:t>을 사용했다</a:t>
            </a:r>
            <a:r>
              <a:rPr lang="en-US" altLang="ko-KR" dirty="0"/>
              <a:t>. (</a:t>
            </a:r>
            <a:r>
              <a:rPr lang="ko-KR" altLang="en-US" dirty="0"/>
              <a:t>실험에서 증명 되었기 때문</a:t>
            </a:r>
            <a:r>
              <a:rPr lang="en-US" altLang="ko-KR" dirty="0"/>
              <a:t>)</a:t>
            </a:r>
          </a:p>
          <a:p>
            <a:pPr marL="198782" marR="0" lvl="0" indent="-198782" algn="l" defTabSz="91421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3001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YEONSU"/>
          <p:cNvSpPr txBox="1"/>
          <p:nvPr/>
        </p:nvSpPr>
        <p:spPr>
          <a:xfrm>
            <a:off x="746544" y="12949139"/>
            <a:ext cx="141151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r>
              <a:t>YEONSU</a:t>
            </a:r>
          </a:p>
        </p:txBody>
      </p:sp>
      <p:sp>
        <p:nvSpPr>
          <p:cNvPr id="24" name="선"/>
          <p:cNvSpPr/>
          <p:nvPr/>
        </p:nvSpPr>
        <p:spPr>
          <a:xfrm>
            <a:off x="2071021" y="13191709"/>
            <a:ext cx="20712757" cy="1"/>
          </a:xfrm>
          <a:prstGeom prst="line">
            <a:avLst/>
          </a:prstGeom>
          <a:ln w="1270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 algn="l">
              <a:defRPr sz="3600" b="0">
                <a:solidFill>
                  <a:srgbClr val="737572"/>
                </a:solidFill>
              </a:defRPr>
            </a:pPr>
            <a:endParaRPr/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6" name="원"/>
          <p:cNvSpPr/>
          <p:nvPr/>
        </p:nvSpPr>
        <p:spPr>
          <a:xfrm>
            <a:off x="22704604" y="794906"/>
            <a:ext cx="687535" cy="687535"/>
          </a:xfrm>
          <a:prstGeom prst="ellipse">
            <a:avLst/>
          </a:prstGeom>
          <a:ln w="12700">
            <a:solidFill>
              <a:srgbClr val="737572"/>
            </a:solidFill>
            <a:miter/>
          </a:ln>
        </p:spPr>
        <p:txBody>
          <a:bodyPr lIns="45719" rIns="45719" anchor="ctr"/>
          <a:lstStyle/>
          <a:p>
            <a:pPr>
              <a:defRPr sz="4400" b="0">
                <a:solidFill>
                  <a:srgbClr val="737572"/>
                </a:solidFill>
              </a:defRPr>
            </a:pPr>
            <a:endParaRPr/>
          </a:p>
        </p:txBody>
      </p:sp>
      <p:sp>
        <p:nvSpPr>
          <p:cNvPr id="27" name="텍스트"/>
          <p:cNvSpPr txBox="1"/>
          <p:nvPr/>
        </p:nvSpPr>
        <p:spPr>
          <a:xfrm>
            <a:off x="11423753" y="738195"/>
            <a:ext cx="1653096" cy="802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4700"/>
            </a:pPr>
            <a:endParaRPr/>
          </a:p>
        </p:txBody>
      </p:sp>
      <p:sp>
        <p:nvSpPr>
          <p:cNvPr id="28" name="텍스트"/>
          <p:cNvSpPr txBox="1"/>
          <p:nvPr/>
        </p:nvSpPr>
        <p:spPr>
          <a:xfrm>
            <a:off x="18892" y="3345351"/>
            <a:ext cx="24333517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544052" lvl="3" indent="-401052">
              <a:buSzPct val="100000"/>
              <a:buChar char="-"/>
              <a:defRPr sz="4000"/>
            </a:pPr>
            <a:r>
              <a:t>		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복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YEONSU"/>
          <p:cNvSpPr txBox="1"/>
          <p:nvPr/>
        </p:nvSpPr>
        <p:spPr>
          <a:xfrm>
            <a:off x="746544" y="12949139"/>
            <a:ext cx="141151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r>
              <a:t>YEONSU</a:t>
            </a:r>
          </a:p>
        </p:txBody>
      </p:sp>
      <p:sp>
        <p:nvSpPr>
          <p:cNvPr id="36" name="선"/>
          <p:cNvSpPr/>
          <p:nvPr/>
        </p:nvSpPr>
        <p:spPr>
          <a:xfrm>
            <a:off x="2071021" y="13191709"/>
            <a:ext cx="20712757" cy="1"/>
          </a:xfrm>
          <a:prstGeom prst="line">
            <a:avLst/>
          </a:prstGeom>
          <a:ln w="1270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 algn="l">
              <a:defRPr sz="3600" b="0">
                <a:solidFill>
                  <a:srgbClr val="737572"/>
                </a:solidFill>
              </a:defRPr>
            </a:pPr>
            <a:endParaRPr/>
          </a:p>
        </p:txBody>
      </p:sp>
      <p:sp>
        <p:nvSpPr>
          <p:cNvPr id="3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8" name="원"/>
          <p:cNvSpPr/>
          <p:nvPr/>
        </p:nvSpPr>
        <p:spPr>
          <a:xfrm>
            <a:off x="22704604" y="794906"/>
            <a:ext cx="687535" cy="687535"/>
          </a:xfrm>
          <a:prstGeom prst="ellipse">
            <a:avLst/>
          </a:prstGeom>
          <a:ln w="12700">
            <a:solidFill>
              <a:srgbClr val="737572"/>
            </a:solidFill>
            <a:miter/>
          </a:ln>
        </p:spPr>
        <p:txBody>
          <a:bodyPr lIns="45719" rIns="45719" anchor="ctr"/>
          <a:lstStyle/>
          <a:p>
            <a:pPr>
              <a:defRPr sz="4400" b="0">
                <a:solidFill>
                  <a:srgbClr val="737572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EONSU"/>
          <p:cNvSpPr txBox="1"/>
          <p:nvPr/>
        </p:nvSpPr>
        <p:spPr>
          <a:xfrm>
            <a:off x="746544" y="12949139"/>
            <a:ext cx="141151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r>
              <a:t>YEONSU</a:t>
            </a:r>
          </a:p>
        </p:txBody>
      </p:sp>
      <p:sp>
        <p:nvSpPr>
          <p:cNvPr id="3" name="선"/>
          <p:cNvSpPr/>
          <p:nvPr/>
        </p:nvSpPr>
        <p:spPr>
          <a:xfrm>
            <a:off x="2071021" y="13191709"/>
            <a:ext cx="20712757" cy="1"/>
          </a:xfrm>
          <a:prstGeom prst="line">
            <a:avLst/>
          </a:prstGeom>
          <a:ln w="1270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 algn="l">
              <a:defRPr sz="3600" b="0">
                <a:solidFill>
                  <a:srgbClr val="737572"/>
                </a:solidFill>
              </a:defRPr>
            </a:pPr>
            <a:endParaRPr/>
          </a:p>
        </p:txBody>
      </p:sp>
      <p:sp>
        <p:nvSpPr>
          <p:cNvPr id="4" name="photo-1433838552652-f9a46b332c40.jpeg"/>
          <p:cNvSpPr/>
          <p:nvPr/>
        </p:nvSpPr>
        <p:spPr>
          <a:xfrm>
            <a:off x="-82376" y="3420090"/>
            <a:ext cx="24459852" cy="4183518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800">
              <a:defRPr sz="36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NAME : LEE. YEONSU…"/>
          <p:cNvSpPr txBox="1"/>
          <p:nvPr/>
        </p:nvSpPr>
        <p:spPr>
          <a:xfrm>
            <a:off x="410411" y="10484632"/>
            <a:ext cx="23550476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 defTabSz="584200">
              <a:spcBef>
                <a:spcPts val="3000"/>
              </a:spcBef>
              <a:defRPr sz="3300"/>
            </a:pPr>
            <a:r>
              <a:t>NAME : LEE. YEONSU   </a:t>
            </a:r>
          </a:p>
          <a:p>
            <a:pPr algn="r" defTabSz="584200">
              <a:spcBef>
                <a:spcPts val="3000"/>
              </a:spcBef>
              <a:defRPr sz="3300"/>
            </a:pPr>
            <a:r>
              <a:t>2019.10.14</a:t>
            </a:r>
          </a:p>
        </p:txBody>
      </p:sp>
      <p:sp>
        <p:nvSpPr>
          <p:cNvPr id="6" name="Dynamic Deep Neural Networks:…"/>
          <p:cNvSpPr/>
          <p:nvPr/>
        </p:nvSpPr>
        <p:spPr>
          <a:xfrm>
            <a:off x="-18877" y="3622233"/>
            <a:ext cx="24459852" cy="38046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reflection stA="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5100" b="0">
                <a:solidFill>
                  <a:srgbClr val="737572"/>
                </a:solidFill>
              </a:defRPr>
            </a:pPr>
            <a:r>
              <a:t>Dynamic Deep Neural Networks:</a:t>
            </a:r>
          </a:p>
          <a:p>
            <a:pPr>
              <a:defRPr sz="5100" b="0">
                <a:solidFill>
                  <a:srgbClr val="737572"/>
                </a:solidFill>
              </a:defRPr>
            </a:pPr>
            <a:r>
              <a:t>Optimizing Accuracy-Efficiency Trade-offs by Selective Execution</a:t>
            </a:r>
          </a:p>
          <a:p>
            <a:pPr>
              <a:defRPr sz="5100">
                <a:solidFill>
                  <a:srgbClr val="737572"/>
                </a:solidFill>
              </a:defRPr>
            </a:pPr>
            <a:r>
              <a:t>AAAI 2018</a:t>
            </a:r>
          </a:p>
        </p:txBody>
      </p:sp>
      <p:sp>
        <p:nvSpPr>
          <p:cNvPr id="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2781084" y="818651"/>
            <a:ext cx="534575" cy="551145"/>
          </a:xfrm>
          <a:prstGeom prst="rect">
            <a:avLst/>
          </a:prstGeom>
          <a:ln w="12700">
            <a:miter lim="400000"/>
          </a:ln>
        </p:spPr>
        <p:txBody>
          <a:bodyPr wrap="none" lIns="91421" tIns="91421" rIns="91421" bIns="91421">
            <a:spAutoFit/>
          </a:bodyPr>
          <a:lstStyle>
            <a:lvl1pPr>
              <a:defRPr sz="2400" b="0">
                <a:solidFill>
                  <a:srgbClr val="737572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제목 텍스트"/>
          <p:cNvSpPr txBox="1">
            <a:spLocks noGrp="1"/>
          </p:cNvSpPr>
          <p:nvPr>
            <p:ph type="title"/>
          </p:nvPr>
        </p:nvSpPr>
        <p:spPr>
          <a:xfrm>
            <a:off x="1218564" y="184149"/>
            <a:ext cx="21934171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1" tIns="91421" rIns="91421" bIns="91421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9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1218564" y="3200400"/>
            <a:ext cx="21934171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1" tIns="91421" rIns="91421" bIns="91421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737572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737572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737572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737572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737572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737572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737572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737572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737572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737572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914216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737572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1828433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737572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2742651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737572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3656867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737572"/>
          </a:solidFill>
          <a:uFillTx/>
          <a:latin typeface="+mn-lt"/>
          <a:ea typeface="+mn-ea"/>
          <a:cs typeface="+mn-cs"/>
          <a:sym typeface="Helvetica"/>
        </a:defRPr>
      </a:lvl5pPr>
      <a:lvl6pPr marL="5180563" marR="0" indent="-609478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solidFill>
            <a:srgbClr val="737572"/>
          </a:solidFill>
          <a:uFillTx/>
          <a:latin typeface="+mn-lt"/>
          <a:ea typeface="+mn-ea"/>
          <a:cs typeface="+mn-cs"/>
          <a:sym typeface="Helvetica"/>
        </a:defRPr>
      </a:lvl6pPr>
      <a:lvl7pPr marL="6094780" marR="0" indent="-609478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solidFill>
            <a:srgbClr val="737572"/>
          </a:solidFill>
          <a:uFillTx/>
          <a:latin typeface="+mn-lt"/>
          <a:ea typeface="+mn-ea"/>
          <a:cs typeface="+mn-cs"/>
          <a:sym typeface="Helvetica"/>
        </a:defRPr>
      </a:lvl7pPr>
      <a:lvl8pPr marL="7008997" marR="0" indent="-609478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solidFill>
            <a:srgbClr val="737572"/>
          </a:solidFill>
          <a:uFillTx/>
          <a:latin typeface="+mn-lt"/>
          <a:ea typeface="+mn-ea"/>
          <a:cs typeface="+mn-cs"/>
          <a:sym typeface="Helvetica"/>
        </a:defRPr>
      </a:lvl8pPr>
      <a:lvl9pPr marL="7923215" marR="0" indent="-609479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solidFill>
            <a:srgbClr val="737572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914216" algn="ct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1828433" algn="ct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2742651" algn="ct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3656867" algn="ct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4571086" algn="ct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5485303" algn="ct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6399519" algn="ct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7313737" algn="ct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4C0EE9E2-52C4-492C-910B-FA821F7BA1AB}"/>
              </a:ext>
            </a:extLst>
          </p:cNvPr>
          <p:cNvSpPr/>
          <p:nvPr/>
        </p:nvSpPr>
        <p:spPr>
          <a:xfrm>
            <a:off x="22695209" y="792265"/>
            <a:ext cx="706323" cy="668216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737572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370052C-70E9-477D-99DB-FEA230E62A19}"/>
              </a:ext>
            </a:extLst>
          </p:cNvPr>
          <p:cNvSpPr/>
          <p:nvPr/>
        </p:nvSpPr>
        <p:spPr>
          <a:xfrm>
            <a:off x="0" y="4051907"/>
            <a:ext cx="24371300" cy="3046986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4400" dirty="0">
              <a:solidFill>
                <a:srgbClr val="737572"/>
              </a:solidFill>
            </a:endParaRPr>
          </a:p>
          <a:p>
            <a:pPr lvl="2" indent="0"/>
            <a:r>
              <a:rPr lang="en-US" altLang="ko-KR" sz="5400" dirty="0">
                <a:solidFill>
                  <a:srgbClr val="737572"/>
                </a:solidFill>
                <a:latin typeface="Noto sans"/>
              </a:rPr>
              <a:t>EEG – GAN : </a:t>
            </a:r>
          </a:p>
          <a:p>
            <a:pPr marL="0" marR="0" indent="0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5400" dirty="0">
                <a:solidFill>
                  <a:srgbClr val="737572"/>
                </a:solidFill>
                <a:latin typeface="Noto sans"/>
              </a:rPr>
              <a:t>Generative adversarial networks for </a:t>
            </a:r>
            <a:r>
              <a:rPr lang="en-US" altLang="ko-KR" sz="5400" dirty="0" err="1">
                <a:solidFill>
                  <a:srgbClr val="737572"/>
                </a:solidFill>
                <a:latin typeface="Noto sans"/>
              </a:rPr>
              <a:t>electroencephalograhic</a:t>
            </a:r>
            <a:r>
              <a:rPr lang="en-US" altLang="ko-KR" sz="5400" dirty="0">
                <a:solidFill>
                  <a:srgbClr val="737572"/>
                </a:solidFill>
                <a:latin typeface="Noto sans"/>
              </a:rPr>
              <a:t>(EEG) brain signals </a:t>
            </a:r>
          </a:p>
          <a:p>
            <a:pPr marL="0" marR="0" indent="0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4000" i="0" u="none" strike="noStrike" cap="none" spc="0" normalizeH="0" baseline="0" dirty="0">
              <a:ln>
                <a:noFill/>
              </a:ln>
              <a:solidFill>
                <a:srgbClr val="737572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A279D0-763B-468C-B26C-9C9E564341A9}"/>
              </a:ext>
            </a:extLst>
          </p:cNvPr>
          <p:cNvSpPr/>
          <p:nvPr/>
        </p:nvSpPr>
        <p:spPr>
          <a:xfrm>
            <a:off x="21629077" y="11271738"/>
            <a:ext cx="2532185" cy="668216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737572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2020.04.01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737572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" name="3/38">
            <a:extLst>
              <a:ext uri="{FF2B5EF4-FFF2-40B4-BE49-F238E27FC236}">
                <a16:creationId xmlns:a16="http://schemas.microsoft.com/office/drawing/2014/main" id="{9CB67FE6-0D25-4F61-9903-557FC69C303B}"/>
              </a:ext>
            </a:extLst>
          </p:cNvPr>
          <p:cNvSpPr txBox="1"/>
          <p:nvPr/>
        </p:nvSpPr>
        <p:spPr>
          <a:xfrm>
            <a:off x="22552530" y="906086"/>
            <a:ext cx="991683" cy="44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sz="1700" b="0">
                <a:solidFill>
                  <a:srgbClr val="737572"/>
                </a:solidFill>
              </a:defRPr>
            </a:lvl1pPr>
          </a:lstStyle>
          <a:p>
            <a:r>
              <a:rPr lang="en-US" altLang="ko-KR" dirty="0"/>
              <a:t>1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Definition and Semantics of…"/>
          <p:cNvSpPr txBox="1"/>
          <p:nvPr/>
        </p:nvSpPr>
        <p:spPr>
          <a:xfrm>
            <a:off x="10152297" y="738195"/>
            <a:ext cx="4196018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dirty="0"/>
              <a:t>Method</a:t>
            </a:r>
          </a:p>
          <a:p>
            <a:pPr>
              <a:defRPr sz="4700" b="0">
                <a:solidFill>
                  <a:srgbClr val="737572"/>
                </a:solidFill>
              </a:defRPr>
            </a:pPr>
            <a:r>
              <a:rPr lang="en-US" dirty="0"/>
              <a:t>Clipping</a:t>
            </a:r>
            <a:r>
              <a:rPr lang="ko-KR" altLang="en-US" dirty="0"/>
              <a:t> </a:t>
            </a:r>
            <a:r>
              <a:rPr lang="en-US" altLang="ko-KR" dirty="0"/>
              <a:t>-&gt; GP </a:t>
            </a:r>
            <a:endParaRPr dirty="0"/>
          </a:p>
        </p:txBody>
      </p:sp>
      <p:sp>
        <p:nvSpPr>
          <p:cNvPr id="91" name="Node…"/>
          <p:cNvSpPr txBox="1"/>
          <p:nvPr/>
        </p:nvSpPr>
        <p:spPr>
          <a:xfrm>
            <a:off x="2017292" y="2748295"/>
            <a:ext cx="20820216" cy="2482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60947" indent="-360947" algn="l">
              <a:lnSpc>
                <a:spcPct val="15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r>
              <a:rPr lang="en-US" b="0" dirty="0"/>
              <a:t>Propose an alternative way to enforce the </a:t>
            </a:r>
            <a:r>
              <a:rPr lang="en-US" dirty="0"/>
              <a:t>Lipschitz constraint.</a:t>
            </a:r>
          </a:p>
          <a:p>
            <a:pPr marL="360947" indent="-360947" algn="l">
              <a:lnSpc>
                <a:spcPct val="15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r>
              <a:rPr lang="en-US" b="0" dirty="0"/>
              <a:t>We consider directly constraining the gradient norm of the critic’s output with respect to its input.</a:t>
            </a:r>
          </a:p>
          <a:p>
            <a:pPr marL="360947" indent="-360947" algn="l">
              <a:lnSpc>
                <a:spcPct val="15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r>
              <a:rPr lang="en-US" b="0" dirty="0"/>
              <a:t>WGAN GP (Gradient Penalty) gives gradient penalty in loss. </a:t>
            </a:r>
            <a:endParaRPr b="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900A8C1-539A-45F3-A91C-C50612935264}"/>
              </a:ext>
            </a:extLst>
          </p:cNvPr>
          <p:cNvGrpSpPr/>
          <p:nvPr/>
        </p:nvGrpSpPr>
        <p:grpSpPr>
          <a:xfrm>
            <a:off x="2949584" y="5671402"/>
            <a:ext cx="18063536" cy="3063075"/>
            <a:chOff x="3395634" y="6349367"/>
            <a:chExt cx="18063536" cy="30630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0ACF401A-2750-4DC4-AC27-7B007E819073}"/>
                    </a:ext>
                  </a:extLst>
                </p:cNvPr>
                <p:cNvSpPr/>
                <p:nvPr/>
              </p:nvSpPr>
              <p:spPr>
                <a:xfrm>
                  <a:off x="3395634" y="6349367"/>
                  <a:ext cx="18063536" cy="9934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 ~ 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d>
                            <m:d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~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𝑫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en-US" altLang="ko-KR" b="1" dirty="0"/>
                    <a:t>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ko-KR" i="1" dirty="0"/>
                            <m:t>λ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~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‖"/>
                                  <m:endChr m:val=""/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b="1" i="1" smtClean="0">
                                          <a:latin typeface="Cambria Math" panose="02040503050406030204" pitchFamily="18" charset="0"/>
                                        </a:rPr>
                                        <m:t>𝛁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‖"/>
                                      <m:ctrlP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a14:m>
                  <a:endParaRPr lang="en-US" altLang="ko-KR" b="1" dirty="0"/>
                </a:p>
              </p:txBody>
            </p:sp>
          </mc:Choice>
          <mc:Fallback xmlns="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0ACF401A-2750-4DC4-AC27-7B007E8190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5634" y="6349367"/>
                  <a:ext cx="18063536" cy="993477"/>
                </a:xfrm>
                <a:prstGeom prst="rect">
                  <a:avLst/>
                </a:prstGeom>
                <a:blipFill>
                  <a:blip r:embed="rId3"/>
                  <a:stretch>
                    <a:fillRect t="-12883" b="-184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왼쪽 중괄호 5">
              <a:extLst>
                <a:ext uri="{FF2B5EF4-FFF2-40B4-BE49-F238E27FC236}">
                  <a16:creationId xmlns:a16="http://schemas.microsoft.com/office/drawing/2014/main" id="{4B0DA111-4B24-438B-AC15-50781751BC34}"/>
                </a:ext>
              </a:extLst>
            </p:cNvPr>
            <p:cNvSpPr/>
            <p:nvPr/>
          </p:nvSpPr>
          <p:spPr>
            <a:xfrm rot="16200000">
              <a:off x="8491655" y="4364214"/>
              <a:ext cx="1594623" cy="7337503"/>
            </a:xfrm>
            <a:prstGeom prst="leftBrace">
              <a:avLst>
                <a:gd name="adj1" fmla="val 92250"/>
                <a:gd name="adj2" fmla="val 48480"/>
              </a:avLst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0" name="왼쪽 중괄호 9">
              <a:extLst>
                <a:ext uri="{FF2B5EF4-FFF2-40B4-BE49-F238E27FC236}">
                  <a16:creationId xmlns:a16="http://schemas.microsoft.com/office/drawing/2014/main" id="{9F747053-32EF-47E5-898B-C846684D4101}"/>
                </a:ext>
              </a:extLst>
            </p:cNvPr>
            <p:cNvSpPr/>
            <p:nvPr/>
          </p:nvSpPr>
          <p:spPr>
            <a:xfrm rot="16200000">
              <a:off x="16808007" y="4875524"/>
              <a:ext cx="1594624" cy="6422073"/>
            </a:xfrm>
            <a:prstGeom prst="leftBrace">
              <a:avLst>
                <a:gd name="adj1" fmla="val 92250"/>
                <a:gd name="adj2" fmla="val 48480"/>
              </a:avLst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0C540A-3464-4A6D-85F7-25C46361EE19}"/>
                </a:ext>
              </a:extLst>
            </p:cNvPr>
            <p:cNvSpPr txBox="1"/>
            <p:nvPr/>
          </p:nvSpPr>
          <p:spPr>
            <a:xfrm>
              <a:off x="5307982" y="8950779"/>
              <a:ext cx="7649736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82843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400" b="1" i="0" u="none" strike="noStrike" cap="none" spc="0" normalizeH="0" baseline="0" dirty="0">
                  <a:ln>
                    <a:noFill/>
                  </a:ln>
                  <a:solidFill>
                    <a:schemeClr val="accent2">
                      <a:lumOff val="-6745"/>
                    </a:schemeClr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rPr>
                <a:t>Original critic loss </a:t>
              </a:r>
              <a:endParaRPr kumimoji="0" lang="ko-KR" altLang="en-US" sz="24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Off val="-674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8FDF55-914F-4462-966E-831C9C80DCC9}"/>
                </a:ext>
              </a:extLst>
            </p:cNvPr>
            <p:cNvSpPr txBox="1"/>
            <p:nvPr/>
          </p:nvSpPr>
          <p:spPr>
            <a:xfrm>
              <a:off x="13604485" y="8924751"/>
              <a:ext cx="7649736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82843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400" b="1" i="0" u="none" strike="noStrike" cap="none" spc="0" normalizeH="0" baseline="0" dirty="0">
                  <a:ln>
                    <a:noFill/>
                  </a:ln>
                  <a:solidFill>
                    <a:schemeClr val="accent2">
                      <a:lumOff val="-6745"/>
                    </a:schemeClr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rPr>
                <a:t>Gradient penalty </a:t>
              </a:r>
              <a:endParaRPr kumimoji="0" lang="ko-KR" altLang="en-US" sz="24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Off val="-6745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2C81385-7DD1-4C50-AF18-58EF3A2B0F6A}"/>
              </a:ext>
            </a:extLst>
          </p:cNvPr>
          <p:cNvGrpSpPr/>
          <p:nvPr/>
        </p:nvGrpSpPr>
        <p:grpSpPr>
          <a:xfrm>
            <a:off x="10736169" y="10495138"/>
            <a:ext cx="11954107" cy="2482667"/>
            <a:chOff x="2394208" y="10211183"/>
            <a:chExt cx="11954107" cy="2482667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D0419C5-6A09-47D6-B6D8-B2882E3993CF}"/>
                </a:ext>
              </a:extLst>
            </p:cNvPr>
            <p:cNvGrpSpPr/>
            <p:nvPr/>
          </p:nvGrpSpPr>
          <p:grpSpPr>
            <a:xfrm>
              <a:off x="2949584" y="10482893"/>
              <a:ext cx="11048922" cy="2036359"/>
              <a:chOff x="2949584" y="10482893"/>
              <a:chExt cx="11048922" cy="203635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177E1063-8D26-4AED-9663-5722FCEBC2D2}"/>
                      </a:ext>
                    </a:extLst>
                  </p:cNvPr>
                  <p:cNvSpPr/>
                  <p:nvPr/>
                </p:nvSpPr>
                <p:spPr>
                  <a:xfrm>
                    <a:off x="2949584" y="10482893"/>
                    <a:ext cx="11048922" cy="96962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ko-KR" i="1" dirty="0"/>
                                <m:t>λ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~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𝒎𝒂𝒙</m:t>
                                  </m:r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‖"/>
                                      <m:endChr m:val=""/>
                                      <m:ctrlP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𝛁</m:t>
                                          </m:r>
                                        </m:e>
                                        <m:sub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acc>
                                        </m:sub>
                                      </m:sSub>
                                      <m:d>
                                        <m:dPr>
                                          <m:begChr m:val=""/>
                                          <m:endChr m:val="‖"/>
                                          <m:ctrlPr>
                                            <a:rPr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𝑫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en-US" altLang="ko-KR" b="1" dirty="0"/>
                  </a:p>
                </p:txBody>
              </p:sp>
            </mc:Choice>
            <mc:Fallback xmlns=""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177E1063-8D26-4AED-9663-5722FCEBC2D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9584" y="10482893"/>
                    <a:ext cx="11048922" cy="96962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직사각형 15">
                    <a:extLst>
                      <a:ext uri="{FF2B5EF4-FFF2-40B4-BE49-F238E27FC236}">
                        <a16:creationId xmlns:a16="http://schemas.microsoft.com/office/drawing/2014/main" id="{AE3BEB1C-D235-436B-A38A-13F42C3076D9}"/>
                      </a:ext>
                    </a:extLst>
                  </p:cNvPr>
                  <p:cNvSpPr/>
                  <p:nvPr/>
                </p:nvSpPr>
                <p:spPr>
                  <a:xfrm>
                    <a:off x="2949584" y="11549628"/>
                    <a:ext cx="9107173" cy="96962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ko-KR" i="1" dirty="0"/>
                                <m:t>λ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~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d>
                                    <m:dPr>
                                      <m:begChr m:val="‖"/>
                                      <m:endChr m:val="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𝛁</m:t>
                                          </m:r>
                                        </m:e>
                                        <m:sub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acc>
                                        </m:sub>
                                      </m:sSub>
                                      <m:d>
                                        <m:dPr>
                                          <m:begChr m:val=""/>
                                          <m:endChr m:val="‖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𝑫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en-US" altLang="ko-KR" b="1" dirty="0"/>
                  </a:p>
                </p:txBody>
              </p:sp>
            </mc:Choice>
            <mc:Fallback xmlns="">
              <p:sp>
                <p:nvSpPr>
                  <p:cNvPr id="16" name="직사각형 15">
                    <a:extLst>
                      <a:ext uri="{FF2B5EF4-FFF2-40B4-BE49-F238E27FC236}">
                        <a16:creationId xmlns:a16="http://schemas.microsoft.com/office/drawing/2014/main" id="{AE3BEB1C-D235-436B-A38A-13F42C3076D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9584" y="11549628"/>
                    <a:ext cx="9107173" cy="96962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B0ADF99-FD68-4BEB-B497-686047CC0A70}"/>
                </a:ext>
              </a:extLst>
            </p:cNvPr>
            <p:cNvSpPr/>
            <p:nvPr/>
          </p:nvSpPr>
          <p:spPr>
            <a:xfrm>
              <a:off x="2394208" y="10211183"/>
              <a:ext cx="11954107" cy="2482667"/>
            </a:xfrm>
            <a:prstGeom prst="rect">
              <a:avLst/>
            </a:prstGeom>
            <a:noFill/>
            <a:ln w="12700" cap="flat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82843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737572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sp>
        <p:nvSpPr>
          <p:cNvPr id="17" name="6/38">
            <a:extLst>
              <a:ext uri="{FF2B5EF4-FFF2-40B4-BE49-F238E27FC236}">
                <a16:creationId xmlns:a16="http://schemas.microsoft.com/office/drawing/2014/main" id="{4C0BE136-1B0D-47CF-B1BB-085BF69FA0DC}"/>
              </a:ext>
            </a:extLst>
          </p:cNvPr>
          <p:cNvSpPr txBox="1"/>
          <p:nvPr/>
        </p:nvSpPr>
        <p:spPr>
          <a:xfrm>
            <a:off x="22552530" y="933105"/>
            <a:ext cx="991683" cy="44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sz="1700" b="0">
                <a:solidFill>
                  <a:srgbClr val="737572"/>
                </a:solidFill>
              </a:defRPr>
            </a:lvl1pPr>
          </a:lstStyle>
          <a:p>
            <a:r>
              <a:rPr lang="en-US" altLang="ko-KR" dirty="0"/>
              <a:t>10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017173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Definition and Semantics of…"/>
          <p:cNvSpPr txBox="1"/>
          <p:nvPr/>
        </p:nvSpPr>
        <p:spPr>
          <a:xfrm>
            <a:off x="9826886" y="738195"/>
            <a:ext cx="4846839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dirty="0"/>
              <a:t>Method</a:t>
            </a:r>
          </a:p>
          <a:p>
            <a:pPr>
              <a:defRPr sz="4700" b="0">
                <a:solidFill>
                  <a:srgbClr val="737572"/>
                </a:solidFill>
              </a:defRPr>
            </a:pPr>
            <a:r>
              <a:rPr lang="en-US" dirty="0"/>
              <a:t>Proposed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Node…"/>
              <p:cNvSpPr txBox="1"/>
              <p:nvPr/>
            </p:nvSpPr>
            <p:spPr>
              <a:xfrm>
                <a:off x="2017292" y="2748295"/>
                <a:ext cx="20820216" cy="582191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 marL="360947" indent="-360947" algn="l">
                  <a:lnSpc>
                    <a:spcPct val="150000"/>
                  </a:lnSpc>
                  <a:buSzPct val="100000"/>
                  <a:buChar char="-"/>
                  <a:defRPr sz="3600">
                    <a:solidFill>
                      <a:srgbClr val="000000"/>
                    </a:solidFill>
                  </a:defRPr>
                </a:pPr>
                <a:r>
                  <a:rPr lang="en-US" altLang="ko-KR" sz="3600" b="0" dirty="0"/>
                  <a:t>We will not use the two-sided penalty P2</a:t>
                </a:r>
              </a:p>
              <a:p>
                <a:pPr marL="360947" indent="-360947" algn="l">
                  <a:lnSpc>
                    <a:spcPct val="150000"/>
                  </a:lnSpc>
                  <a:buSzPct val="100000"/>
                  <a:buChar char="-"/>
                  <a:defRPr sz="3600">
                    <a:solidFill>
                      <a:srgbClr val="000000"/>
                    </a:solidFill>
                  </a:defRPr>
                </a:pPr>
                <a:r>
                  <a:rPr lang="en-US" altLang="ko-KR" sz="3600" b="0" dirty="0"/>
                  <a:t>They did not state a specific reason to choose the two-sided penalty over the one-sided penalty, but preferred it from empirical results. </a:t>
                </a:r>
              </a:p>
              <a:p>
                <a:pPr marL="360947" indent="-360947" algn="l">
                  <a:lnSpc>
                    <a:spcPct val="150000"/>
                  </a:lnSpc>
                  <a:buSzPct val="100000"/>
                  <a:buChar char="-"/>
                  <a:defRPr sz="3600">
                    <a:solidFill>
                      <a:srgbClr val="000000"/>
                    </a:solidFill>
                  </a:defRPr>
                </a:pPr>
                <a:r>
                  <a:rPr lang="en-US" altLang="ko-KR" sz="3600" b="0" dirty="0"/>
                  <a:t>The resulting loss function for the critic Generative adversarial networks for brain signals then becomes: </a:t>
                </a:r>
                <a:r>
                  <a:rPr lang="en-US" altLang="ko-KR" sz="3600" dirty="0"/>
                  <a:t>Proposed Loss function</a:t>
                </a:r>
              </a:p>
              <a:p>
                <a:pPr marL="360947" indent="-360947" algn="l">
                  <a:lnSpc>
                    <a:spcPct val="150000"/>
                  </a:lnSpc>
                  <a:buSzPct val="100000"/>
                  <a:buChar char="-"/>
                  <a:defRPr sz="3600">
                    <a:solidFill>
                      <a:srgbClr val="000000"/>
                    </a:solidFill>
                  </a:defRPr>
                </a:pPr>
                <a:r>
                  <a:rPr lang="en-US" altLang="ko-KR" sz="3600" b="0" dirty="0"/>
                  <a:t>Instead of only weighting the penalty term with λ, we also scale it by the current critic difference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acc>
                    <m:d>
                      <m:dPr>
                        <m:ctrlPr>
                          <a:rPr lang="en-US" altLang="ko-KR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36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3600" b="1" i="1" smtClean="0">
                                <a:latin typeface="Cambria Math" panose="02040503050406030204" pitchFamily="18" charset="0"/>
                              </a:rPr>
                              <m:t>𝒕𝒉𝒆𝒕𝒂</m:t>
                            </m:r>
                          </m:sub>
                        </m:sSub>
                      </m:e>
                    </m:d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91" name="Node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292" y="2748295"/>
                <a:ext cx="20820216" cy="5821915"/>
              </a:xfrm>
              <a:prstGeom prst="rect">
                <a:avLst/>
              </a:prstGeom>
              <a:blipFill>
                <a:blip r:embed="rId3"/>
                <a:stretch>
                  <a:fillRect l="-1025" r="-64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ACF401A-2750-4DC4-AC27-7B007E819073}"/>
                  </a:ext>
                </a:extLst>
              </p:cNvPr>
              <p:cNvSpPr/>
              <p:nvPr/>
            </p:nvSpPr>
            <p:spPr>
              <a:xfrm>
                <a:off x="2716304" y="9515945"/>
                <a:ext cx="18485510" cy="954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 ~ 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𝒕𝒉𝒆𝒕𝒂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d>
                            <m:d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~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𝑫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̃"/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𝒕𝒉𝒆𝒕𝒂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ko-KR" b="1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ACF401A-2750-4DC4-AC27-7B007E819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304" y="9515945"/>
                <a:ext cx="18485510" cy="9544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5D6EABCE-B969-4774-B113-0A7AF3EB9DF7}"/>
              </a:ext>
            </a:extLst>
          </p:cNvPr>
          <p:cNvSpPr/>
          <p:nvPr/>
        </p:nvSpPr>
        <p:spPr>
          <a:xfrm>
            <a:off x="13649093" y="9389326"/>
            <a:ext cx="7292897" cy="1125651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737572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416E2E27-C72B-4F6E-9850-71797BF62ABA}"/>
              </a:ext>
            </a:extLst>
          </p:cNvPr>
          <p:cNvSpPr/>
          <p:nvPr/>
        </p:nvSpPr>
        <p:spPr>
          <a:xfrm rot="16200000">
            <a:off x="7911790" y="7643537"/>
            <a:ext cx="1594623" cy="7337503"/>
          </a:xfrm>
          <a:prstGeom prst="leftBrace">
            <a:avLst>
              <a:gd name="adj1" fmla="val 92250"/>
              <a:gd name="adj2" fmla="val 48480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E13B62-93C7-4CF7-A14B-0D369B4423F2}"/>
                  </a:ext>
                </a:extLst>
              </p:cNvPr>
              <p:cNvSpPr txBox="1"/>
              <p:nvPr/>
            </p:nvSpPr>
            <p:spPr>
              <a:xfrm>
                <a:off x="7984274" y="12243412"/>
                <a:ext cx="1003610" cy="5997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latin typeface="Cambria Math" panose="02040503050406030204" pitchFamily="18" charset="0"/>
                        </a:rPr>
                        <m:t>− </m:t>
                      </m:r>
                      <m:acc>
                        <m:accPr>
                          <m:chr m:val="̃"/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acc>
                    </m:oMath>
                  </m:oMathPara>
                </a14:m>
                <a:endParaRPr kumimoji="0" lang="ko-KR" altLang="en-US" sz="3200" b="1" i="0" u="none" strike="noStrike" cap="none" spc="0" normalizeH="0" baseline="0" dirty="0">
                  <a:ln>
                    <a:noFill/>
                  </a:ln>
                  <a:solidFill>
                    <a:schemeClr val="accent2">
                      <a:lumOff val="-6745"/>
                    </a:schemeClr>
                  </a:solidFill>
                  <a:effectLst/>
                  <a:uFillTx/>
                  <a:sym typeface="Helvetica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E13B62-93C7-4CF7-A14B-0D369B442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74" y="12243412"/>
                <a:ext cx="1003610" cy="5997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6/38">
            <a:extLst>
              <a:ext uri="{FF2B5EF4-FFF2-40B4-BE49-F238E27FC236}">
                <a16:creationId xmlns:a16="http://schemas.microsoft.com/office/drawing/2014/main" id="{746ED91F-A45D-42CD-B77E-D6AB0855AB7A}"/>
              </a:ext>
            </a:extLst>
          </p:cNvPr>
          <p:cNvSpPr txBox="1"/>
          <p:nvPr/>
        </p:nvSpPr>
        <p:spPr>
          <a:xfrm>
            <a:off x="22552530" y="933105"/>
            <a:ext cx="991683" cy="44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sz="1700" b="0">
                <a:solidFill>
                  <a:srgbClr val="737572"/>
                </a:solidFill>
              </a:defRPr>
            </a:lvl1pPr>
          </a:lstStyle>
          <a:p>
            <a:r>
              <a:rPr lang="en-US" altLang="ko-KR" dirty="0"/>
              <a:t>11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419676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Definition and Semantics of…"/>
          <p:cNvSpPr txBox="1"/>
          <p:nvPr/>
        </p:nvSpPr>
        <p:spPr>
          <a:xfrm>
            <a:off x="7177129" y="738195"/>
            <a:ext cx="10146366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dirty="0"/>
              <a:t>Training and architecture choices</a:t>
            </a:r>
          </a:p>
          <a:p>
            <a:pPr>
              <a:defRPr sz="4700" b="0">
                <a:solidFill>
                  <a:srgbClr val="737572"/>
                </a:solidFill>
              </a:defRPr>
            </a:pPr>
            <a:r>
              <a:rPr lang="en-US" dirty="0"/>
              <a:t>Network architecture </a:t>
            </a:r>
            <a:endParaRPr dirty="0"/>
          </a:p>
        </p:txBody>
      </p:sp>
      <p:sp>
        <p:nvSpPr>
          <p:cNvPr id="91" name="Node…"/>
          <p:cNvSpPr txBox="1"/>
          <p:nvPr/>
        </p:nvSpPr>
        <p:spPr>
          <a:xfrm>
            <a:off x="2017292" y="2748295"/>
            <a:ext cx="20820216" cy="1651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60947" indent="-360947" algn="l">
              <a:lnSpc>
                <a:spcPct val="15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r>
              <a:rPr lang="en-US" altLang="ko-KR" sz="3600" b="0" dirty="0"/>
              <a:t>We start at a resolution 24 time samples and increase the resolution by factor </a:t>
            </a:r>
            <a:r>
              <a:rPr lang="en-US" altLang="ko-KR" sz="3600" dirty="0"/>
              <a:t>2</a:t>
            </a:r>
            <a:r>
              <a:rPr lang="en-US" altLang="ko-KR" sz="3600" b="0" dirty="0"/>
              <a:t> over </a:t>
            </a:r>
            <a:r>
              <a:rPr lang="en-US" altLang="ko-KR" sz="3600" dirty="0"/>
              <a:t>6 </a:t>
            </a:r>
            <a:r>
              <a:rPr lang="en-US" altLang="ko-KR" sz="3600" b="0" dirty="0"/>
              <a:t>steps to arrive at 768 samples.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87106F-5835-4D88-A911-F6E11DAAD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5915" y="4548062"/>
            <a:ext cx="10724076" cy="8429743"/>
          </a:xfrm>
          <a:prstGeom prst="rect">
            <a:avLst/>
          </a:prstGeom>
        </p:spPr>
      </p:pic>
      <p:sp>
        <p:nvSpPr>
          <p:cNvPr id="6" name="Node…">
            <a:extLst>
              <a:ext uri="{FF2B5EF4-FFF2-40B4-BE49-F238E27FC236}">
                <a16:creationId xmlns:a16="http://schemas.microsoft.com/office/drawing/2014/main" id="{572671C9-6E54-4ADA-9402-772B72F121F2}"/>
              </a:ext>
            </a:extLst>
          </p:cNvPr>
          <p:cNvSpPr txBox="1"/>
          <p:nvPr/>
        </p:nvSpPr>
        <p:spPr>
          <a:xfrm>
            <a:off x="2017292" y="4211756"/>
            <a:ext cx="10410108" cy="3313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60947" indent="-360947" algn="l">
              <a:lnSpc>
                <a:spcPct val="15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r>
              <a:rPr lang="en-US" altLang="ko-KR" sz="3600" b="0" dirty="0"/>
              <a:t>Factor 2 introduced the least frequency artifacts and led to the best results.</a:t>
            </a:r>
          </a:p>
          <a:p>
            <a:pPr marL="360947" indent="-360947" algn="l">
              <a:lnSpc>
                <a:spcPct val="15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r>
              <a:rPr lang="en-US" altLang="ko-KR" sz="3600" b="0" dirty="0"/>
              <a:t>Use </a:t>
            </a:r>
            <a:r>
              <a:rPr lang="en-US" altLang="ko-KR" sz="3600" b="0" dirty="0" err="1"/>
              <a:t>Upsampling</a:t>
            </a:r>
            <a:r>
              <a:rPr lang="en-US" altLang="ko-KR" sz="3600" b="0" dirty="0"/>
              <a:t> : cubic interpolation, linear interpolation, nearest-neighbor </a:t>
            </a:r>
            <a:r>
              <a:rPr lang="en-US" altLang="ko-KR" sz="3600" b="0" dirty="0" err="1"/>
              <a:t>upsampling</a:t>
            </a:r>
            <a:endParaRPr lang="en-US" altLang="ko-KR" sz="3600" b="0" dirty="0"/>
          </a:p>
        </p:txBody>
      </p:sp>
      <p:sp>
        <p:nvSpPr>
          <p:cNvPr id="7" name="Node…">
            <a:extLst>
              <a:ext uri="{FF2B5EF4-FFF2-40B4-BE49-F238E27FC236}">
                <a16:creationId xmlns:a16="http://schemas.microsoft.com/office/drawing/2014/main" id="{39CF8A40-FD83-4B5C-9786-5A2D5672366F}"/>
              </a:ext>
            </a:extLst>
          </p:cNvPr>
          <p:cNvSpPr txBox="1"/>
          <p:nvPr/>
        </p:nvSpPr>
        <p:spPr>
          <a:xfrm>
            <a:off x="2426867" y="7508382"/>
            <a:ext cx="10410108" cy="2482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  <a:defRPr sz="3600">
                <a:solidFill>
                  <a:srgbClr val="000000"/>
                </a:solidFill>
              </a:defRPr>
            </a:pPr>
            <a:r>
              <a:rPr lang="en-US" altLang="ko-KR" sz="3600" b="0" dirty="0"/>
              <a:t>NN </a:t>
            </a:r>
            <a:r>
              <a:rPr lang="en-US" altLang="ko-KR" sz="3600" b="0" dirty="0" err="1"/>
              <a:t>upsampling</a:t>
            </a:r>
            <a:r>
              <a:rPr lang="en-US" altLang="ko-KR" sz="3600" b="0" dirty="0"/>
              <a:t> introduces strong high-frequency artifacts</a:t>
            </a:r>
          </a:p>
          <a:p>
            <a:pPr marL="571500" indent="-57150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  <a:defRPr sz="3600">
                <a:solidFill>
                  <a:srgbClr val="000000"/>
                </a:solidFill>
              </a:defRPr>
            </a:pPr>
            <a:r>
              <a:rPr lang="en-US" altLang="ko-KR" sz="3600" b="0" dirty="0"/>
              <a:t>CUB, LIN lead to much weaker artifacts</a:t>
            </a:r>
          </a:p>
        </p:txBody>
      </p:sp>
      <p:sp>
        <p:nvSpPr>
          <p:cNvPr id="8" name="6/38">
            <a:extLst>
              <a:ext uri="{FF2B5EF4-FFF2-40B4-BE49-F238E27FC236}">
                <a16:creationId xmlns:a16="http://schemas.microsoft.com/office/drawing/2014/main" id="{38D988C9-BAD3-423A-9FF3-E924356C7B04}"/>
              </a:ext>
            </a:extLst>
          </p:cNvPr>
          <p:cNvSpPr txBox="1"/>
          <p:nvPr/>
        </p:nvSpPr>
        <p:spPr>
          <a:xfrm>
            <a:off x="22552530" y="933105"/>
            <a:ext cx="991683" cy="44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sz="1700" b="0">
                <a:solidFill>
                  <a:srgbClr val="737572"/>
                </a:solidFill>
              </a:defRPr>
            </a:lvl1pPr>
          </a:lstStyle>
          <a:p>
            <a:r>
              <a:rPr lang="en-US" altLang="ko-KR" dirty="0"/>
              <a:t>12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397320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Definition and Semantics of…"/>
          <p:cNvSpPr txBox="1"/>
          <p:nvPr/>
        </p:nvSpPr>
        <p:spPr>
          <a:xfrm>
            <a:off x="7177129" y="738195"/>
            <a:ext cx="10146366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dirty="0"/>
              <a:t>Training and architecture choices</a:t>
            </a:r>
          </a:p>
          <a:p>
            <a:pPr>
              <a:defRPr sz="4700" b="0">
                <a:solidFill>
                  <a:srgbClr val="737572"/>
                </a:solidFill>
              </a:defRPr>
            </a:pPr>
            <a:r>
              <a:rPr lang="en-US" dirty="0"/>
              <a:t>Network architecture </a:t>
            </a:r>
            <a:endParaRPr dirty="0"/>
          </a:p>
        </p:txBody>
      </p:sp>
      <p:sp>
        <p:nvSpPr>
          <p:cNvPr id="91" name="Node…"/>
          <p:cNvSpPr txBox="1"/>
          <p:nvPr/>
        </p:nvSpPr>
        <p:spPr>
          <a:xfrm>
            <a:off x="2017292" y="2748295"/>
            <a:ext cx="20820216" cy="820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60947" indent="-360947" algn="l">
              <a:lnSpc>
                <a:spcPct val="15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r>
              <a:rPr lang="en-US" altLang="ko-KR" sz="3600" b="0" dirty="0" err="1"/>
              <a:t>Upsampling</a:t>
            </a:r>
            <a:r>
              <a:rPr lang="en-US" altLang="ko-KR" sz="3600" b="0" dirty="0"/>
              <a:t> Interpolation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37A7D2-BC18-4623-8330-A825CCE45686}"/>
              </a:ext>
            </a:extLst>
          </p:cNvPr>
          <p:cNvGrpSpPr/>
          <p:nvPr/>
        </p:nvGrpSpPr>
        <p:grpSpPr>
          <a:xfrm>
            <a:off x="8861275" y="5957623"/>
            <a:ext cx="14293419" cy="3728336"/>
            <a:chOff x="3236298" y="4991918"/>
            <a:chExt cx="18865419" cy="533175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F73B6383-C050-4ECF-B87F-53A2F7D07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4274" y="4991918"/>
              <a:ext cx="6878010" cy="4420217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6937F50-40AF-423E-AB04-5EBF0D34C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38789" y="5009124"/>
              <a:ext cx="11262928" cy="4498789"/>
            </a:xfrm>
            <a:prstGeom prst="rect">
              <a:avLst/>
            </a:prstGeom>
          </p:spPr>
        </p:pic>
        <p:sp>
          <p:nvSpPr>
            <p:cNvPr id="10" name="Node…">
              <a:extLst>
                <a:ext uri="{FF2B5EF4-FFF2-40B4-BE49-F238E27FC236}">
                  <a16:creationId xmlns:a16="http://schemas.microsoft.com/office/drawing/2014/main" id="{C89C9C53-42D4-4198-B862-CB3A08A442ED}"/>
                </a:ext>
              </a:extLst>
            </p:cNvPr>
            <p:cNvSpPr txBox="1"/>
            <p:nvPr/>
          </p:nvSpPr>
          <p:spPr>
            <a:xfrm>
              <a:off x="3236298" y="9502998"/>
              <a:ext cx="6878010" cy="8206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  <a:buSzPct val="100000"/>
                <a:defRPr sz="3600">
                  <a:solidFill>
                    <a:srgbClr val="000000"/>
                  </a:solidFill>
                </a:defRPr>
              </a:pPr>
              <a:r>
                <a:rPr lang="en-US" altLang="ko-KR" sz="3600" b="0" dirty="0">
                  <a:solidFill>
                    <a:schemeClr val="accent6">
                      <a:lumMod val="50000"/>
                    </a:schemeClr>
                  </a:solidFill>
                </a:rPr>
                <a:t>NN </a:t>
              </a:r>
              <a:r>
                <a:rPr lang="en-US" altLang="ko-KR" sz="3600" b="0" dirty="0" err="1">
                  <a:solidFill>
                    <a:schemeClr val="accent6">
                      <a:lumMod val="50000"/>
                    </a:schemeClr>
                  </a:solidFill>
                </a:rPr>
                <a:t>upsampling</a:t>
              </a:r>
              <a:endParaRPr lang="en-US" altLang="ko-KR" sz="3600" b="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" name="Node…">
              <a:extLst>
                <a:ext uri="{FF2B5EF4-FFF2-40B4-BE49-F238E27FC236}">
                  <a16:creationId xmlns:a16="http://schemas.microsoft.com/office/drawing/2014/main" id="{E3E8A98A-5132-4E08-829B-527347C57911}"/>
                </a:ext>
              </a:extLst>
            </p:cNvPr>
            <p:cNvSpPr txBox="1"/>
            <p:nvPr/>
          </p:nvSpPr>
          <p:spPr>
            <a:xfrm>
              <a:off x="13092837" y="9502998"/>
              <a:ext cx="6878010" cy="8206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  <a:buSzPct val="100000"/>
                <a:defRPr sz="3600">
                  <a:solidFill>
                    <a:srgbClr val="000000"/>
                  </a:solidFill>
                </a:defRPr>
              </a:pPr>
              <a:r>
                <a:rPr lang="en-US" altLang="ko-KR" sz="3600" b="0" dirty="0">
                  <a:solidFill>
                    <a:schemeClr val="accent6">
                      <a:lumMod val="50000"/>
                    </a:schemeClr>
                  </a:solidFill>
                </a:rPr>
                <a:t>interpolation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C08524B-33F1-4E3B-8420-6466134961C3}"/>
              </a:ext>
            </a:extLst>
          </p:cNvPr>
          <p:cNvGrpSpPr/>
          <p:nvPr/>
        </p:nvGrpSpPr>
        <p:grpSpPr>
          <a:xfrm>
            <a:off x="1150635" y="5902492"/>
            <a:ext cx="7034357" cy="4869585"/>
            <a:chOff x="2475599" y="3988336"/>
            <a:chExt cx="5981886" cy="314646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64FF96C-F594-49DE-97EC-6AA3808D9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75599" y="3988336"/>
              <a:ext cx="5981886" cy="2480294"/>
            </a:xfrm>
            <a:prstGeom prst="rect">
              <a:avLst/>
            </a:prstGeom>
          </p:spPr>
        </p:pic>
        <p:sp>
          <p:nvSpPr>
            <p:cNvPr id="14" name="Node…">
              <a:extLst>
                <a:ext uri="{FF2B5EF4-FFF2-40B4-BE49-F238E27FC236}">
                  <a16:creationId xmlns:a16="http://schemas.microsoft.com/office/drawing/2014/main" id="{C81D9ADB-9C03-4345-BE84-0982D3BE0721}"/>
                </a:ext>
              </a:extLst>
            </p:cNvPr>
            <p:cNvSpPr txBox="1"/>
            <p:nvPr/>
          </p:nvSpPr>
          <p:spPr>
            <a:xfrm>
              <a:off x="2652717" y="6314124"/>
              <a:ext cx="5211137" cy="8206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  <a:buSzPct val="100000"/>
                <a:defRPr sz="3600">
                  <a:solidFill>
                    <a:srgbClr val="000000"/>
                  </a:solidFill>
                </a:defRPr>
              </a:pPr>
              <a:r>
                <a:rPr lang="en-US" altLang="ko-KR" sz="3600" b="0" dirty="0" err="1">
                  <a:solidFill>
                    <a:schemeClr val="accent6">
                      <a:lumMod val="50000"/>
                    </a:schemeClr>
                  </a:solidFill>
                </a:rPr>
                <a:t>upsampling</a:t>
              </a:r>
              <a:endParaRPr lang="en-US" altLang="ko-KR" sz="3600" b="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13" name="6/38">
            <a:extLst>
              <a:ext uri="{FF2B5EF4-FFF2-40B4-BE49-F238E27FC236}">
                <a16:creationId xmlns:a16="http://schemas.microsoft.com/office/drawing/2014/main" id="{F636C1A4-EE9F-409C-A62E-D409A06EC29E}"/>
              </a:ext>
            </a:extLst>
          </p:cNvPr>
          <p:cNvSpPr txBox="1"/>
          <p:nvPr/>
        </p:nvSpPr>
        <p:spPr>
          <a:xfrm>
            <a:off x="22552530" y="933105"/>
            <a:ext cx="991683" cy="44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sz="1700" b="0">
                <a:solidFill>
                  <a:srgbClr val="737572"/>
                </a:solidFill>
              </a:defRPr>
            </a:lvl1pPr>
          </a:lstStyle>
          <a:p>
            <a:r>
              <a:rPr lang="en-US" altLang="ko-KR" dirty="0"/>
              <a:t>13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54138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Definition and Semantics of…"/>
          <p:cNvSpPr txBox="1"/>
          <p:nvPr/>
        </p:nvSpPr>
        <p:spPr>
          <a:xfrm>
            <a:off x="7177129" y="738195"/>
            <a:ext cx="10146366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dirty="0"/>
              <a:t>Training and architecture choices</a:t>
            </a:r>
          </a:p>
          <a:p>
            <a:pPr>
              <a:defRPr sz="4700" b="0">
                <a:solidFill>
                  <a:srgbClr val="737572"/>
                </a:solidFill>
              </a:defRPr>
            </a:pPr>
            <a:r>
              <a:rPr lang="en-US" dirty="0"/>
              <a:t>Network architecture </a:t>
            </a:r>
            <a:endParaRPr dirty="0"/>
          </a:p>
        </p:txBody>
      </p:sp>
      <p:sp>
        <p:nvSpPr>
          <p:cNvPr id="91" name="Node…"/>
          <p:cNvSpPr txBox="1"/>
          <p:nvPr/>
        </p:nvSpPr>
        <p:spPr>
          <a:xfrm>
            <a:off x="2017292" y="2748295"/>
            <a:ext cx="20820216" cy="1651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60947" indent="-360947" algn="l">
              <a:lnSpc>
                <a:spcPct val="15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r>
              <a:rPr lang="en-US" altLang="ko-KR" sz="3600" b="0" dirty="0"/>
              <a:t>We start at a resolution 24 time samples and increase the resolution by factor </a:t>
            </a:r>
            <a:r>
              <a:rPr lang="en-US" altLang="ko-KR" sz="3600" dirty="0"/>
              <a:t>2</a:t>
            </a:r>
            <a:r>
              <a:rPr lang="en-US" altLang="ko-KR" sz="3600" b="0" dirty="0"/>
              <a:t> over </a:t>
            </a:r>
            <a:r>
              <a:rPr lang="en-US" altLang="ko-KR" sz="3600" dirty="0"/>
              <a:t>6 </a:t>
            </a:r>
            <a:r>
              <a:rPr lang="en-US" altLang="ko-KR" sz="3600" b="0" dirty="0"/>
              <a:t>steps to arrive at 768 samples.</a:t>
            </a:r>
          </a:p>
        </p:txBody>
      </p:sp>
      <p:sp>
        <p:nvSpPr>
          <p:cNvPr id="6" name="Node…">
            <a:extLst>
              <a:ext uri="{FF2B5EF4-FFF2-40B4-BE49-F238E27FC236}">
                <a16:creationId xmlns:a16="http://schemas.microsoft.com/office/drawing/2014/main" id="{572671C9-6E54-4ADA-9402-772B72F121F2}"/>
              </a:ext>
            </a:extLst>
          </p:cNvPr>
          <p:cNvSpPr txBox="1"/>
          <p:nvPr/>
        </p:nvSpPr>
        <p:spPr>
          <a:xfrm>
            <a:off x="2017292" y="4211756"/>
            <a:ext cx="10410108" cy="3313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60947" indent="-360947" algn="l">
              <a:lnSpc>
                <a:spcPct val="15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r>
              <a:rPr lang="en-US" altLang="ko-KR" sz="3600" b="0" dirty="0"/>
              <a:t>Factor 2 introduced the least frequency artifacts and led to the best results.</a:t>
            </a:r>
          </a:p>
          <a:p>
            <a:pPr marL="360947" indent="-360947" algn="l">
              <a:lnSpc>
                <a:spcPct val="15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r>
              <a:rPr lang="en-US" altLang="ko-KR" sz="3600" b="0" dirty="0"/>
              <a:t>Use </a:t>
            </a:r>
            <a:r>
              <a:rPr lang="en-US" altLang="ko-KR" sz="3600" b="0" dirty="0" err="1"/>
              <a:t>Upsampling</a:t>
            </a:r>
            <a:r>
              <a:rPr lang="en-US" altLang="ko-KR" sz="3600" b="0" dirty="0"/>
              <a:t> : cubic interpolation, linear interpolation, nearest-neighbor </a:t>
            </a:r>
            <a:r>
              <a:rPr lang="en-US" altLang="ko-KR" sz="3600" b="0" dirty="0" err="1"/>
              <a:t>upsampling</a:t>
            </a:r>
            <a:endParaRPr lang="en-US" altLang="ko-KR" sz="3600" b="0" dirty="0"/>
          </a:p>
        </p:txBody>
      </p:sp>
      <p:sp>
        <p:nvSpPr>
          <p:cNvPr id="7" name="Node…">
            <a:extLst>
              <a:ext uri="{FF2B5EF4-FFF2-40B4-BE49-F238E27FC236}">
                <a16:creationId xmlns:a16="http://schemas.microsoft.com/office/drawing/2014/main" id="{39CF8A40-FD83-4B5C-9786-5A2D5672366F}"/>
              </a:ext>
            </a:extLst>
          </p:cNvPr>
          <p:cNvSpPr txBox="1"/>
          <p:nvPr/>
        </p:nvSpPr>
        <p:spPr>
          <a:xfrm>
            <a:off x="2426867" y="7508382"/>
            <a:ext cx="8870287" cy="3313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  <a:defRPr sz="3600">
                <a:solidFill>
                  <a:srgbClr val="000000"/>
                </a:solidFill>
              </a:defRPr>
            </a:pPr>
            <a:r>
              <a:rPr lang="en-US" altLang="ko-KR" sz="3600" dirty="0"/>
              <a:t>NN </a:t>
            </a:r>
            <a:r>
              <a:rPr lang="en-US" altLang="ko-KR" sz="3600" dirty="0" err="1"/>
              <a:t>upsampling</a:t>
            </a:r>
            <a:r>
              <a:rPr lang="en-US" altLang="ko-KR" sz="3600" dirty="0"/>
              <a:t> introduces strong high-frequency artifacts </a:t>
            </a:r>
          </a:p>
          <a:p>
            <a:pPr marL="571500" indent="-57150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  <a:defRPr sz="3600">
                <a:solidFill>
                  <a:srgbClr val="000000"/>
                </a:solidFill>
              </a:defRPr>
            </a:pPr>
            <a:r>
              <a:rPr lang="en-US" altLang="ko-KR" sz="3600" dirty="0"/>
              <a:t>CUB, LIN lead to much weaker artifacts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B094B8-53D6-45C3-9334-59B667432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0302" y="7191955"/>
            <a:ext cx="12562971" cy="5613242"/>
          </a:xfrm>
          <a:prstGeom prst="rect">
            <a:avLst/>
          </a:prstGeom>
          <a:ln w="57150">
            <a:noFill/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1F60FB5-CA87-405E-8335-60F784279BBF}"/>
              </a:ext>
            </a:extLst>
          </p:cNvPr>
          <p:cNvSpPr/>
          <p:nvPr/>
        </p:nvSpPr>
        <p:spPr>
          <a:xfrm>
            <a:off x="18084492" y="9261089"/>
            <a:ext cx="5686425" cy="3228975"/>
          </a:xfrm>
          <a:prstGeom prst="rect">
            <a:avLst/>
          </a:prstGeom>
          <a:noFill/>
          <a:ln w="5715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737572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" name="6/38">
            <a:extLst>
              <a:ext uri="{FF2B5EF4-FFF2-40B4-BE49-F238E27FC236}">
                <a16:creationId xmlns:a16="http://schemas.microsoft.com/office/drawing/2014/main" id="{CEF6C9EE-288B-4170-91B0-6F3A67CE52D6}"/>
              </a:ext>
            </a:extLst>
          </p:cNvPr>
          <p:cNvSpPr txBox="1"/>
          <p:nvPr/>
        </p:nvSpPr>
        <p:spPr>
          <a:xfrm>
            <a:off x="22552530" y="933105"/>
            <a:ext cx="991683" cy="44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sz="1700" b="0">
                <a:solidFill>
                  <a:srgbClr val="737572"/>
                </a:solidFill>
              </a:defRPr>
            </a:lvl1pPr>
          </a:lstStyle>
          <a:p>
            <a:r>
              <a:rPr lang="en-US" altLang="ko-KR" dirty="0"/>
              <a:t>14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014887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Definition and Semantics of…"/>
          <p:cNvSpPr txBox="1"/>
          <p:nvPr/>
        </p:nvSpPr>
        <p:spPr>
          <a:xfrm>
            <a:off x="9410112" y="738195"/>
            <a:ext cx="5680399" cy="1600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dirty="0"/>
              <a:t>Evaluation metrics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Node…"/>
              <p:cNvSpPr txBox="1"/>
              <p:nvPr/>
            </p:nvSpPr>
            <p:spPr>
              <a:xfrm>
                <a:off x="2017292" y="2748295"/>
                <a:ext cx="20820216" cy="798449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 marL="360947" indent="-360947" algn="l">
                  <a:lnSpc>
                    <a:spcPct val="150000"/>
                  </a:lnSpc>
                  <a:buSzPct val="100000"/>
                  <a:buChar char="-"/>
                  <a:defRPr sz="3600">
                    <a:solidFill>
                      <a:srgbClr val="000000"/>
                    </a:solidFill>
                  </a:defRPr>
                </a:pPr>
                <a:r>
                  <a:rPr lang="en-US" altLang="ko-KR" sz="3600" b="0" dirty="0"/>
                  <a:t>INCEPTION SCORE</a:t>
                </a:r>
              </a:p>
              <a:p>
                <a:pPr marL="360947" indent="-360947" algn="l">
                  <a:lnSpc>
                    <a:spcPct val="150000"/>
                  </a:lnSpc>
                  <a:buSzPct val="100000"/>
                  <a:buChar char="-"/>
                  <a:defRPr sz="3600">
                    <a:solidFill>
                      <a:srgbClr val="000000"/>
                    </a:solidFill>
                  </a:defRPr>
                </a:pPr>
                <a:r>
                  <a:rPr lang="en-US" altLang="ko-KR" sz="3600" b="0" dirty="0"/>
                  <a:t>FRECHET INCEPTION DISTANCE</a:t>
                </a:r>
              </a:p>
              <a:p>
                <a:pPr lvl="1" indent="0" algn="l">
                  <a:lnSpc>
                    <a:spcPct val="150000"/>
                  </a:lnSpc>
                  <a:buSzPct val="100000"/>
                  <a:defRPr sz="3600">
                    <a:solidFill>
                      <a:srgbClr val="000000"/>
                    </a:solidFill>
                  </a:defRPr>
                </a:pPr>
                <a:r>
                  <a:rPr lang="en-US" altLang="ko-KR" sz="3600" b="0" dirty="0"/>
                  <a:t>   &gt; real data &amp; fake data feature space distance</a:t>
                </a:r>
              </a:p>
              <a:p>
                <a:pPr lvl="1" indent="0" algn="l">
                  <a:lnSpc>
                    <a:spcPct val="150000"/>
                  </a:lnSpc>
                  <a:buSzPct val="100000"/>
                  <a:defRPr sz="3600">
                    <a:solidFill>
                      <a:srgbClr val="000000"/>
                    </a:solidFill>
                  </a:defRPr>
                </a:pPr>
                <a:r>
                  <a:rPr lang="en-US" altLang="ko-KR" sz="3600" b="0" dirty="0"/>
                  <a:t>   &gt; </a:t>
                </a:r>
                <a14:m>
                  <m:oMath xmlns:m="http://schemas.openxmlformats.org/officeDocument/2006/math"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𝐹𝐼</m:t>
                    </m:r>
                    <m:sSup>
                      <m:sSup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‖"/>
                        <m:endChr m:val=""/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</m:e>
                    </m:d>
                    <m:sSup>
                      <m:sSup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‖"/>
                            <m:ctrlP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𝑇𝑟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3600" b="0" dirty="0"/>
              </a:p>
              <a:p>
                <a:pPr marL="360947" indent="-360947" algn="l">
                  <a:lnSpc>
                    <a:spcPct val="150000"/>
                  </a:lnSpc>
                  <a:buSzPct val="100000"/>
                  <a:buChar char="-"/>
                  <a:defRPr sz="3600">
                    <a:solidFill>
                      <a:srgbClr val="000000"/>
                    </a:solidFill>
                  </a:defRPr>
                </a:pPr>
                <a:r>
                  <a:rPr lang="en-US" altLang="ko-KR" sz="3600" b="0" dirty="0"/>
                  <a:t>EUCLIDEAN DISTANCE </a:t>
                </a:r>
                <a:r>
                  <a:rPr lang="en-US" altLang="ko-KR" sz="3600" b="0" dirty="0">
                    <a:solidFill>
                      <a:srgbClr val="FF0000"/>
                    </a:solidFill>
                  </a:rPr>
                  <a:t>(??? </a:t>
                </a:r>
                <a:r>
                  <a:rPr lang="ko-KR" altLang="en-US" sz="3600" b="0" dirty="0">
                    <a:solidFill>
                      <a:srgbClr val="FF0000"/>
                    </a:solidFill>
                  </a:rPr>
                  <a:t>왜 마이너스지 </a:t>
                </a:r>
                <a:r>
                  <a:rPr lang="en-US" altLang="ko-KR" sz="3600" b="0" dirty="0">
                    <a:solidFill>
                      <a:srgbClr val="FF0000"/>
                    </a:solidFill>
                  </a:rPr>
                  <a:t>???)</a:t>
                </a:r>
              </a:p>
              <a:p>
                <a:pPr marL="360947" indent="-360947" algn="l">
                  <a:lnSpc>
                    <a:spcPct val="150000"/>
                  </a:lnSpc>
                  <a:buSzPct val="100000"/>
                  <a:buChar char="-"/>
                  <a:defRPr sz="3600">
                    <a:solidFill>
                      <a:srgbClr val="000000"/>
                    </a:solidFill>
                  </a:defRPr>
                </a:pPr>
                <a:r>
                  <a:rPr lang="en-US" altLang="ko-KR" sz="3600" b="0" dirty="0"/>
                  <a:t>SLICED WASSERSTEIN DISTANCE</a:t>
                </a:r>
              </a:p>
              <a:p>
                <a:pPr marL="360947" indent="-360947" algn="l">
                  <a:lnSpc>
                    <a:spcPct val="150000"/>
                  </a:lnSpc>
                  <a:buSzPct val="100000"/>
                  <a:buChar char="-"/>
                  <a:defRPr sz="3600">
                    <a:solidFill>
                      <a:srgbClr val="000000"/>
                    </a:solidFill>
                  </a:defRPr>
                </a:pPr>
                <a:endParaRPr lang="en-US" altLang="ko-KR" sz="3600" b="0" dirty="0"/>
              </a:p>
              <a:p>
                <a:pPr marL="360947" indent="-360947" algn="l">
                  <a:lnSpc>
                    <a:spcPct val="150000"/>
                  </a:lnSpc>
                  <a:buSzPct val="100000"/>
                  <a:buChar char="-"/>
                  <a:defRPr sz="3600">
                    <a:solidFill>
                      <a:srgbClr val="000000"/>
                    </a:solidFill>
                  </a:defRPr>
                </a:pPr>
                <a:endParaRPr lang="en-US" altLang="ko-KR" sz="3600" b="0" dirty="0"/>
              </a:p>
              <a:p>
                <a:pPr marL="360947" indent="-360947" algn="l">
                  <a:lnSpc>
                    <a:spcPct val="150000"/>
                  </a:lnSpc>
                  <a:buSzPct val="100000"/>
                  <a:buChar char="-"/>
                  <a:defRPr sz="3600">
                    <a:solidFill>
                      <a:srgbClr val="000000"/>
                    </a:solidFill>
                  </a:defRPr>
                </a:pPr>
                <a:endParaRPr lang="en-US" altLang="ko-KR" sz="3600" b="0" dirty="0"/>
              </a:p>
            </p:txBody>
          </p:sp>
        </mc:Choice>
        <mc:Fallback xmlns="">
          <p:sp>
            <p:nvSpPr>
              <p:cNvPr id="91" name="Node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292" y="2748295"/>
                <a:ext cx="20820216" cy="7984493"/>
              </a:xfrm>
              <a:prstGeom prst="rect">
                <a:avLst/>
              </a:prstGeom>
              <a:blipFill>
                <a:blip r:embed="rId3"/>
                <a:stretch>
                  <a:fillRect l="-102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9B0C00C4-49BD-449F-A222-080B4028E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235" y="8513567"/>
            <a:ext cx="10034549" cy="3642170"/>
          </a:xfrm>
          <a:prstGeom prst="rect">
            <a:avLst/>
          </a:prstGeom>
        </p:spPr>
      </p:pic>
      <p:sp>
        <p:nvSpPr>
          <p:cNvPr id="7" name="6/38">
            <a:extLst>
              <a:ext uri="{FF2B5EF4-FFF2-40B4-BE49-F238E27FC236}">
                <a16:creationId xmlns:a16="http://schemas.microsoft.com/office/drawing/2014/main" id="{C7B511A2-31E3-4BD8-A635-FED767B30DA9}"/>
              </a:ext>
            </a:extLst>
          </p:cNvPr>
          <p:cNvSpPr txBox="1"/>
          <p:nvPr/>
        </p:nvSpPr>
        <p:spPr>
          <a:xfrm>
            <a:off x="22552530" y="933105"/>
            <a:ext cx="991683" cy="44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sz="1700" b="0">
                <a:solidFill>
                  <a:srgbClr val="737572"/>
                </a:solidFill>
              </a:defRPr>
            </a:lvl1pPr>
          </a:lstStyle>
          <a:p>
            <a:r>
              <a:rPr lang="en-US" altLang="ko-KR" dirty="0"/>
              <a:t>15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08338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Definition and Semantics of…"/>
          <p:cNvSpPr txBox="1"/>
          <p:nvPr/>
        </p:nvSpPr>
        <p:spPr>
          <a:xfrm>
            <a:off x="11069221" y="738195"/>
            <a:ext cx="2362183" cy="84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91" name="Node…"/>
          <p:cNvSpPr txBox="1"/>
          <p:nvPr/>
        </p:nvSpPr>
        <p:spPr>
          <a:xfrm>
            <a:off x="2017292" y="2748295"/>
            <a:ext cx="20820216" cy="913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60947" indent="-360947" algn="l">
              <a:lnSpc>
                <a:spcPct val="15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r>
              <a:rPr lang="en-US" altLang="ko-KR" sz="3600" b="0" dirty="0"/>
              <a:t>WGAN-GP</a:t>
            </a:r>
            <a:r>
              <a:rPr lang="ko-KR" altLang="en-US" sz="3600" b="0" dirty="0"/>
              <a:t> </a:t>
            </a:r>
            <a:r>
              <a:rPr lang="en-US" altLang="ko-KR" sz="3600" b="0" dirty="0"/>
              <a:t>model collapsed (IS gave no strong evidence for the collapse of the mode but the others)</a:t>
            </a:r>
          </a:p>
          <a:p>
            <a:pPr marL="360947" indent="-360947" algn="l">
              <a:lnSpc>
                <a:spcPct val="15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r>
              <a:rPr lang="en-US" altLang="ko-KR" sz="3600" b="0" dirty="0"/>
              <a:t>Different architectures performed best for different metrics.</a:t>
            </a:r>
          </a:p>
          <a:p>
            <a:pPr marL="360947" indent="-360947" algn="l">
              <a:lnSpc>
                <a:spcPct val="15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endParaRPr lang="en-US" altLang="ko-KR" sz="3600" b="0" dirty="0"/>
          </a:p>
          <a:p>
            <a:pPr marL="360947" indent="-360947" algn="l">
              <a:lnSpc>
                <a:spcPct val="15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r>
              <a:rPr lang="en-US" altLang="ko-KR" sz="3600" b="0" dirty="0"/>
              <a:t>CONV-LIN performed best for IS </a:t>
            </a:r>
          </a:p>
          <a:p>
            <a:pPr marL="360947" indent="-360947" algn="l">
              <a:lnSpc>
                <a:spcPct val="15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r>
              <a:rPr lang="en-US" altLang="ko-KR" sz="3600" b="0" dirty="0"/>
              <a:t>AVG-NN performed best for FID</a:t>
            </a:r>
          </a:p>
          <a:p>
            <a:pPr marL="360947" indent="-360947" algn="l">
              <a:lnSpc>
                <a:spcPct val="15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r>
              <a:rPr lang="en-US" altLang="ko-KR" sz="3600" b="0" dirty="0"/>
              <a:t>AVG-NN performed best again for ED</a:t>
            </a:r>
          </a:p>
          <a:p>
            <a:pPr marL="360947" indent="-360947" algn="l">
              <a:lnSpc>
                <a:spcPct val="15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r>
              <a:rPr lang="en-US" altLang="ko-KR" sz="3600" b="0" dirty="0"/>
              <a:t>CONV-CUB performed best for SWD</a:t>
            </a:r>
          </a:p>
          <a:p>
            <a:pPr marL="360947" indent="-360947" algn="l">
              <a:lnSpc>
                <a:spcPct val="15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endParaRPr lang="en-US" altLang="ko-KR" sz="3600" b="0" dirty="0"/>
          </a:p>
          <a:p>
            <a:pPr marL="360947" indent="-360947" algn="l">
              <a:lnSpc>
                <a:spcPct val="15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endParaRPr lang="en-US" altLang="ko-KR" sz="3600" b="0" dirty="0"/>
          </a:p>
          <a:p>
            <a:pPr marL="360947" indent="-360947" algn="l">
              <a:lnSpc>
                <a:spcPct val="15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endParaRPr lang="en-US" altLang="ko-KR" sz="3600" b="0" dirty="0"/>
          </a:p>
          <a:p>
            <a:pPr marL="360947" indent="-360947" algn="l">
              <a:lnSpc>
                <a:spcPct val="15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endParaRPr lang="en-US" altLang="ko-KR" sz="3600" b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5286C3-E192-443A-8D33-D9B12B8FD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7175" y="7485061"/>
            <a:ext cx="11357814" cy="5509892"/>
          </a:xfrm>
          <a:prstGeom prst="rect">
            <a:avLst/>
          </a:prstGeom>
          <a:ln>
            <a:solidFill>
              <a:srgbClr val="002060"/>
            </a:solidFill>
          </a:ln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5E6C9882-265B-4328-82E6-DB047200A304}"/>
              </a:ext>
            </a:extLst>
          </p:cNvPr>
          <p:cNvGrpSpPr/>
          <p:nvPr/>
        </p:nvGrpSpPr>
        <p:grpSpPr>
          <a:xfrm>
            <a:off x="17414702" y="5488216"/>
            <a:ext cx="5630287" cy="1739590"/>
            <a:chOff x="8341112" y="10794381"/>
            <a:chExt cx="5630287" cy="173959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70FB54-1C0B-4FBF-965A-5C3679FDA5CA}"/>
                </a:ext>
              </a:extLst>
            </p:cNvPr>
            <p:cNvSpPr/>
            <p:nvPr/>
          </p:nvSpPr>
          <p:spPr>
            <a:xfrm>
              <a:off x="8555266" y="10897405"/>
              <a:ext cx="541613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l">
                <a:buFontTx/>
                <a:buChar char="-"/>
              </a:pPr>
              <a:r>
                <a:rPr lang="en-US" altLang="ko-KR" sz="2400" b="0" dirty="0">
                  <a:solidFill>
                    <a:srgbClr val="000000"/>
                  </a:solidFill>
                </a:rPr>
                <a:t>AVG = average pooling</a:t>
              </a:r>
            </a:p>
            <a:p>
              <a:pPr marL="342900" indent="-342900" algn="l">
                <a:buFontTx/>
                <a:buChar char="-"/>
              </a:pPr>
              <a:r>
                <a:rPr lang="en-US" altLang="ko-KR" sz="2400" b="0" dirty="0">
                  <a:solidFill>
                    <a:srgbClr val="000000"/>
                  </a:solidFill>
                </a:rPr>
                <a:t>NN = nearest-neighbor </a:t>
              </a:r>
              <a:r>
                <a:rPr lang="en-US" altLang="ko-KR" sz="2400" b="0" dirty="0" err="1">
                  <a:solidFill>
                    <a:srgbClr val="000000"/>
                  </a:solidFill>
                </a:rPr>
                <a:t>upsampling</a:t>
              </a:r>
              <a:endParaRPr lang="en-US" altLang="ko-KR" sz="2400" b="0" dirty="0">
                <a:solidFill>
                  <a:srgbClr val="000000"/>
                </a:solidFill>
              </a:endParaRPr>
            </a:p>
            <a:p>
              <a:pPr marL="342900" indent="-342900" algn="l">
                <a:buFontTx/>
                <a:buChar char="-"/>
              </a:pPr>
              <a:r>
                <a:rPr lang="en-US" altLang="ko-KR" sz="2400" b="0" dirty="0">
                  <a:solidFill>
                    <a:srgbClr val="000000"/>
                  </a:solidFill>
                </a:rPr>
                <a:t>LIN = linear interpolation</a:t>
              </a:r>
            </a:p>
            <a:p>
              <a:pPr marL="342900" indent="-342900" algn="l">
                <a:buFontTx/>
                <a:buChar char="-"/>
              </a:pPr>
              <a:r>
                <a:rPr lang="en-US" altLang="ko-KR" sz="2400" b="0" dirty="0">
                  <a:solidFill>
                    <a:srgbClr val="000000"/>
                  </a:solidFill>
                </a:rPr>
                <a:t>CUB = cubic interpolation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008FB1-D180-41B3-9852-5ABCCC27BBD0}"/>
                </a:ext>
              </a:extLst>
            </p:cNvPr>
            <p:cNvSpPr/>
            <p:nvPr/>
          </p:nvSpPr>
          <p:spPr>
            <a:xfrm>
              <a:off x="8341112" y="10794381"/>
              <a:ext cx="5630287" cy="1739590"/>
            </a:xfrm>
            <a:prstGeom prst="rect">
              <a:avLst/>
            </a:prstGeom>
            <a:noFill/>
            <a:ln w="12700" cap="flat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82843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737572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sp>
        <p:nvSpPr>
          <p:cNvPr id="11" name="6/38">
            <a:extLst>
              <a:ext uri="{FF2B5EF4-FFF2-40B4-BE49-F238E27FC236}">
                <a16:creationId xmlns:a16="http://schemas.microsoft.com/office/drawing/2014/main" id="{C6CECADA-0755-4B11-8BCD-27CDDD4ED4CE}"/>
              </a:ext>
            </a:extLst>
          </p:cNvPr>
          <p:cNvSpPr txBox="1"/>
          <p:nvPr/>
        </p:nvSpPr>
        <p:spPr>
          <a:xfrm>
            <a:off x="22552530" y="933105"/>
            <a:ext cx="991683" cy="44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sz="1700" b="0">
                <a:solidFill>
                  <a:srgbClr val="737572"/>
                </a:solidFill>
              </a:defRPr>
            </a:lvl1pPr>
          </a:lstStyle>
          <a:p>
            <a:r>
              <a:rPr lang="en-US" altLang="ko-KR" dirty="0"/>
              <a:t>16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436010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7F1958A-E6B7-4F2D-BBA2-34B438B10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346" y="5421721"/>
            <a:ext cx="21880608" cy="7527509"/>
          </a:xfrm>
          <a:prstGeom prst="rect">
            <a:avLst/>
          </a:prstGeom>
        </p:spPr>
      </p:pic>
      <p:sp>
        <p:nvSpPr>
          <p:cNvPr id="91" name="Node…"/>
          <p:cNvSpPr txBox="1"/>
          <p:nvPr/>
        </p:nvSpPr>
        <p:spPr>
          <a:xfrm>
            <a:off x="2017292" y="2748295"/>
            <a:ext cx="20820216" cy="4144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60947" indent="-360947" algn="l">
              <a:lnSpc>
                <a:spcPct val="15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r>
              <a:rPr lang="en-US" altLang="ko-KR" sz="3600" b="0" dirty="0"/>
              <a:t>AVG-NN shows a clear deviation of the generated sample distributions from real data</a:t>
            </a:r>
          </a:p>
          <a:p>
            <a:pPr marL="360947" indent="-360947" algn="l">
              <a:lnSpc>
                <a:spcPct val="15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r>
              <a:rPr lang="en-US" altLang="ko-KR" sz="3600" b="0" dirty="0"/>
              <a:t>CONV-CUB shows a very good fit.</a:t>
            </a:r>
          </a:p>
          <a:p>
            <a:pPr marL="360947" indent="-360947" algn="l">
              <a:lnSpc>
                <a:spcPct val="15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endParaRPr lang="en-US" altLang="ko-KR" sz="3600" b="0" dirty="0"/>
          </a:p>
          <a:p>
            <a:pPr marL="360947" indent="-360947" algn="l">
              <a:lnSpc>
                <a:spcPct val="15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endParaRPr lang="en-US" altLang="ko-KR" sz="3600" b="0" dirty="0"/>
          </a:p>
          <a:p>
            <a:pPr marL="360947" indent="-360947" algn="l">
              <a:lnSpc>
                <a:spcPct val="15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endParaRPr lang="en-US" altLang="ko-KR" sz="3600" b="0" dirty="0"/>
          </a:p>
        </p:txBody>
      </p:sp>
      <p:sp>
        <p:nvSpPr>
          <p:cNvPr id="12" name="Definition and Semantics of…">
            <a:extLst>
              <a:ext uri="{FF2B5EF4-FFF2-40B4-BE49-F238E27FC236}">
                <a16:creationId xmlns:a16="http://schemas.microsoft.com/office/drawing/2014/main" id="{84B4A4C4-2E88-49C8-ABC7-63DCBB50024C}"/>
              </a:ext>
            </a:extLst>
          </p:cNvPr>
          <p:cNvSpPr txBox="1"/>
          <p:nvPr/>
        </p:nvSpPr>
        <p:spPr>
          <a:xfrm>
            <a:off x="9621704" y="738195"/>
            <a:ext cx="5257207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dirty="0"/>
              <a:t>Visual inspection</a:t>
            </a:r>
          </a:p>
          <a:p>
            <a:pPr>
              <a:defRPr sz="4700" b="0">
                <a:solidFill>
                  <a:srgbClr val="737572"/>
                </a:solidFill>
              </a:defRPr>
            </a:pPr>
            <a:r>
              <a:rPr lang="en-US" dirty="0"/>
              <a:t>TIME SAMPLES</a:t>
            </a:r>
            <a:endParaRPr dirty="0"/>
          </a:p>
        </p:txBody>
      </p:sp>
      <p:sp>
        <p:nvSpPr>
          <p:cNvPr id="6" name="6/38">
            <a:extLst>
              <a:ext uri="{FF2B5EF4-FFF2-40B4-BE49-F238E27FC236}">
                <a16:creationId xmlns:a16="http://schemas.microsoft.com/office/drawing/2014/main" id="{926461C1-EB81-4D9C-98B9-D004A031A9C8}"/>
              </a:ext>
            </a:extLst>
          </p:cNvPr>
          <p:cNvSpPr txBox="1"/>
          <p:nvPr/>
        </p:nvSpPr>
        <p:spPr>
          <a:xfrm>
            <a:off x="22552530" y="933105"/>
            <a:ext cx="991683" cy="44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sz="1700" b="0">
                <a:solidFill>
                  <a:srgbClr val="737572"/>
                </a:solidFill>
              </a:defRPr>
            </a:lvl1pPr>
          </a:lstStyle>
          <a:p>
            <a:r>
              <a:rPr lang="en-US" altLang="ko-KR" dirty="0"/>
              <a:t>17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489717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Node…"/>
          <p:cNvSpPr txBox="1"/>
          <p:nvPr/>
        </p:nvSpPr>
        <p:spPr>
          <a:xfrm>
            <a:off x="1611360" y="3539174"/>
            <a:ext cx="10208475" cy="8784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60947" indent="-360947" algn="l">
              <a:lnSpc>
                <a:spcPct val="20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r>
              <a:rPr lang="en-US" altLang="ko-KR" sz="3600" b="0" dirty="0"/>
              <a:t>CONV-LIN and CONV-CUB show a good fit.</a:t>
            </a:r>
          </a:p>
          <a:p>
            <a:pPr marL="360947" indent="-360947" algn="l">
              <a:lnSpc>
                <a:spcPct val="20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r>
              <a:rPr lang="en-US" altLang="ko-KR" sz="3600" b="0" dirty="0"/>
              <a:t>CONV-LIN better fits low frequencies, whereas CON-LIN shows better fits in high frequencies.</a:t>
            </a:r>
          </a:p>
          <a:p>
            <a:pPr marL="360947" indent="-360947" algn="l">
              <a:lnSpc>
                <a:spcPct val="20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r>
              <a:rPr lang="en-US" altLang="ko-KR" sz="3600" b="0" dirty="0"/>
              <a:t>No model managed to properly fit frequencies higher than 100Hz</a:t>
            </a:r>
          </a:p>
          <a:p>
            <a:pPr marL="360947" indent="-360947" algn="l">
              <a:lnSpc>
                <a:spcPct val="20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endParaRPr lang="en-US" altLang="ko-KR" sz="3600" b="0" dirty="0"/>
          </a:p>
          <a:p>
            <a:pPr marL="360947" indent="-360947" algn="l">
              <a:lnSpc>
                <a:spcPct val="20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endParaRPr lang="en-US" altLang="ko-KR" sz="3600" b="0" dirty="0"/>
          </a:p>
          <a:p>
            <a:pPr marL="360947" indent="-360947" algn="l">
              <a:lnSpc>
                <a:spcPct val="20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endParaRPr lang="en-US" altLang="ko-KR" sz="3600" b="0" dirty="0"/>
          </a:p>
        </p:txBody>
      </p:sp>
      <p:sp>
        <p:nvSpPr>
          <p:cNvPr id="12" name="Definition and Semantics of…">
            <a:extLst>
              <a:ext uri="{FF2B5EF4-FFF2-40B4-BE49-F238E27FC236}">
                <a16:creationId xmlns:a16="http://schemas.microsoft.com/office/drawing/2014/main" id="{84B4A4C4-2E88-49C8-ABC7-63DCBB50024C}"/>
              </a:ext>
            </a:extLst>
          </p:cNvPr>
          <p:cNvSpPr txBox="1"/>
          <p:nvPr/>
        </p:nvSpPr>
        <p:spPr>
          <a:xfrm>
            <a:off x="8801769" y="738195"/>
            <a:ext cx="6897079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dirty="0"/>
              <a:t>Visual inspection</a:t>
            </a:r>
          </a:p>
          <a:p>
            <a:pPr>
              <a:defRPr sz="4700" b="0">
                <a:solidFill>
                  <a:srgbClr val="737572"/>
                </a:solidFill>
              </a:defRPr>
            </a:pPr>
            <a:r>
              <a:rPr lang="en-US" dirty="0"/>
              <a:t>FREQUENCY SPECTRA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1E1CE1E-162A-49AA-9EAE-4EF493FE1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0308" y="3734145"/>
            <a:ext cx="10992747" cy="9091605"/>
          </a:xfrm>
          <a:prstGeom prst="rect">
            <a:avLst/>
          </a:prstGeom>
        </p:spPr>
      </p:pic>
      <p:sp>
        <p:nvSpPr>
          <p:cNvPr id="6" name="6/38">
            <a:extLst>
              <a:ext uri="{FF2B5EF4-FFF2-40B4-BE49-F238E27FC236}">
                <a16:creationId xmlns:a16="http://schemas.microsoft.com/office/drawing/2014/main" id="{06475373-D707-49E8-BAD2-6BB8A6E65748}"/>
              </a:ext>
            </a:extLst>
          </p:cNvPr>
          <p:cNvSpPr txBox="1"/>
          <p:nvPr/>
        </p:nvSpPr>
        <p:spPr>
          <a:xfrm>
            <a:off x="22552530" y="933105"/>
            <a:ext cx="991683" cy="44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sz="1700" b="0">
                <a:solidFill>
                  <a:srgbClr val="737572"/>
                </a:solidFill>
              </a:defRPr>
            </a:lvl1pPr>
          </a:lstStyle>
          <a:p>
            <a:r>
              <a:rPr lang="en-US" altLang="ko-KR" dirty="0"/>
              <a:t>18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313702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Node…"/>
          <p:cNvSpPr txBox="1"/>
          <p:nvPr/>
        </p:nvSpPr>
        <p:spPr>
          <a:xfrm>
            <a:off x="1828306" y="2767649"/>
            <a:ext cx="21220065" cy="8299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60947" indent="-360947" algn="l">
              <a:lnSpc>
                <a:spcPct val="15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r>
              <a:rPr lang="en-US" altLang="ko-KR" sz="3600" b="0" dirty="0"/>
              <a:t>Inception score(IS) did not give meaningful information about the quality of signals generated by a model.</a:t>
            </a:r>
          </a:p>
          <a:p>
            <a:pPr marL="360947" indent="-360947" algn="l">
              <a:lnSpc>
                <a:spcPct val="15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r>
              <a:rPr lang="en-US" altLang="ko-KR" sz="3600" b="0" dirty="0"/>
              <a:t>Also, </a:t>
            </a:r>
            <a:r>
              <a:rPr lang="en-US" altLang="ko-KR" sz="3600" b="0" dirty="0" err="1"/>
              <a:t>Frechet</a:t>
            </a:r>
            <a:r>
              <a:rPr lang="en-US" altLang="ko-KR" sz="3600" b="0" dirty="0"/>
              <a:t> inception distances (FID) did not necessarily produce signals with spatial and spectral properties similar to the real input samples.</a:t>
            </a:r>
          </a:p>
          <a:p>
            <a:pPr marL="360947" indent="-360947" algn="l">
              <a:lnSpc>
                <a:spcPct val="15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r>
              <a:rPr lang="en-US" altLang="ko-KR" sz="3600" b="0" dirty="0"/>
              <a:t>The model expressing the most natural looking spatial and spectral distributions had the best sliced Wasserstein distance (SWD). </a:t>
            </a:r>
          </a:p>
          <a:p>
            <a:pPr marL="360947" indent="-360947" algn="l">
              <a:lnSpc>
                <a:spcPct val="15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r>
              <a:rPr lang="en-US" altLang="ko-KR" sz="3600" b="0" dirty="0"/>
              <a:t>Overall, no single metric gave sufficient information about the quality of a model</a:t>
            </a:r>
          </a:p>
          <a:p>
            <a:pPr marL="360947" indent="-360947" algn="l">
              <a:lnSpc>
                <a:spcPct val="15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r>
              <a:rPr lang="en-US" altLang="ko-KR" sz="3600" b="0" dirty="0"/>
              <a:t>Combination of FID, SWD and ED gave a good idea about its possible overall properties</a:t>
            </a:r>
          </a:p>
          <a:p>
            <a:pPr marL="360947" indent="-360947" algn="l">
              <a:lnSpc>
                <a:spcPct val="15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endParaRPr lang="en-US" altLang="ko-KR" sz="3600" b="0" dirty="0"/>
          </a:p>
          <a:p>
            <a:pPr marL="360947" indent="-360947" algn="l">
              <a:lnSpc>
                <a:spcPct val="15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endParaRPr lang="en-US" altLang="ko-KR" sz="3600" b="0" dirty="0"/>
          </a:p>
        </p:txBody>
      </p:sp>
      <p:sp>
        <p:nvSpPr>
          <p:cNvPr id="12" name="Definition and Semantics of…">
            <a:extLst>
              <a:ext uri="{FF2B5EF4-FFF2-40B4-BE49-F238E27FC236}">
                <a16:creationId xmlns:a16="http://schemas.microsoft.com/office/drawing/2014/main" id="{84B4A4C4-2E88-49C8-ABC7-63DCBB50024C}"/>
              </a:ext>
            </a:extLst>
          </p:cNvPr>
          <p:cNvSpPr txBox="1"/>
          <p:nvPr/>
        </p:nvSpPr>
        <p:spPr>
          <a:xfrm>
            <a:off x="10495340" y="738195"/>
            <a:ext cx="3509933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dirty="0"/>
              <a:t>Conclusion</a:t>
            </a:r>
          </a:p>
          <a:p>
            <a:pPr>
              <a:defRPr sz="4700" b="0">
                <a:solidFill>
                  <a:srgbClr val="737572"/>
                </a:solidFill>
              </a:defRPr>
            </a:pPr>
            <a:endParaRPr dirty="0"/>
          </a:p>
        </p:txBody>
      </p:sp>
      <p:sp>
        <p:nvSpPr>
          <p:cNvPr id="5" name="6/38">
            <a:extLst>
              <a:ext uri="{FF2B5EF4-FFF2-40B4-BE49-F238E27FC236}">
                <a16:creationId xmlns:a16="http://schemas.microsoft.com/office/drawing/2014/main" id="{3D939164-655C-4083-993C-37925B4CF830}"/>
              </a:ext>
            </a:extLst>
          </p:cNvPr>
          <p:cNvSpPr txBox="1"/>
          <p:nvPr/>
        </p:nvSpPr>
        <p:spPr>
          <a:xfrm>
            <a:off x="22552530" y="933105"/>
            <a:ext cx="991683" cy="44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sz="1700" b="0">
                <a:solidFill>
                  <a:srgbClr val="737572"/>
                </a:solidFill>
              </a:defRPr>
            </a:lvl1pPr>
          </a:lstStyle>
          <a:p>
            <a:r>
              <a:rPr lang="en-US" altLang="ko-KR" dirty="0"/>
              <a:t>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752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Abstract"/>
          <p:cNvSpPr txBox="1"/>
          <p:nvPr/>
        </p:nvSpPr>
        <p:spPr>
          <a:xfrm>
            <a:off x="11056942" y="738195"/>
            <a:ext cx="2386718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Abstract</a:t>
            </a:r>
          </a:p>
        </p:txBody>
      </p:sp>
      <p:sp>
        <p:nvSpPr>
          <p:cNvPr id="73" name="Introduce Dynamic Deep Neural Networks…"/>
          <p:cNvSpPr txBox="1"/>
          <p:nvPr/>
        </p:nvSpPr>
        <p:spPr>
          <a:xfrm>
            <a:off x="2017292" y="2745270"/>
            <a:ext cx="20820216" cy="8673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60947" indent="-360947" algn="l">
              <a:lnSpc>
                <a:spcPct val="12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r>
              <a:rPr lang="en-US" b="0" dirty="0"/>
              <a:t> Introduce </a:t>
            </a:r>
            <a:r>
              <a:rPr lang="en-US" dirty="0"/>
              <a:t>modification</a:t>
            </a:r>
            <a:r>
              <a:rPr lang="en-US" b="0" dirty="0"/>
              <a:t> to the improved training of </a:t>
            </a:r>
            <a:r>
              <a:rPr lang="en-US" dirty="0"/>
              <a:t>Wasserstein GAN</a:t>
            </a:r>
            <a:r>
              <a:rPr lang="en-US" b="0" dirty="0"/>
              <a:t>s(WGAN-GP) to stabilize training </a:t>
            </a:r>
          </a:p>
          <a:p>
            <a:pPr marL="741947" lvl="1" indent="-360947" algn="l">
              <a:lnSpc>
                <a:spcPct val="120000"/>
              </a:lnSpc>
              <a:buSzPct val="100000"/>
              <a:buChar char="•"/>
              <a:defRPr sz="3600" b="0">
                <a:solidFill>
                  <a:srgbClr val="000000"/>
                </a:solidFill>
              </a:defRPr>
            </a:pPr>
            <a:r>
              <a:rPr lang="en-US" dirty="0"/>
              <a:t>Also, investigate a range of architectural choices critical for time series generation </a:t>
            </a:r>
          </a:p>
          <a:p>
            <a:pPr marL="381000" lvl="1" indent="0" algn="l">
              <a:lnSpc>
                <a:spcPct val="120000"/>
              </a:lnSpc>
              <a:buSzPct val="100000"/>
              <a:defRPr sz="3600" b="0">
                <a:solidFill>
                  <a:srgbClr val="000000"/>
                </a:solidFill>
              </a:defRPr>
            </a:pPr>
            <a:endParaRPr lang="en-US" dirty="0"/>
          </a:p>
          <a:p>
            <a:pPr marL="360947" indent="-360947" algn="l">
              <a:lnSpc>
                <a:spcPct val="12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r>
              <a:rPr lang="en-US" altLang="ko-KR" b="0" dirty="0"/>
              <a:t> For evaluation, </a:t>
            </a:r>
          </a:p>
          <a:p>
            <a:pPr marL="741947" lvl="1" indent="-360947" algn="l">
              <a:lnSpc>
                <a:spcPct val="120000"/>
              </a:lnSpc>
              <a:buSzPct val="100000"/>
              <a:buChar char="•"/>
              <a:defRPr sz="3600" b="0">
                <a:solidFill>
                  <a:srgbClr val="000000"/>
                </a:solidFill>
              </a:defRPr>
            </a:pPr>
            <a:r>
              <a:rPr lang="en-US" altLang="ko-KR" dirty="0"/>
              <a:t>Inception score</a:t>
            </a:r>
          </a:p>
          <a:p>
            <a:pPr marL="741947" lvl="1" indent="-360947" algn="l">
              <a:lnSpc>
                <a:spcPct val="120000"/>
              </a:lnSpc>
              <a:buSzPct val="100000"/>
              <a:buChar char="•"/>
              <a:defRPr sz="3600" b="0">
                <a:solidFill>
                  <a:srgbClr val="000000"/>
                </a:solidFill>
              </a:defRPr>
            </a:pPr>
            <a:r>
              <a:rPr lang="en-US" altLang="ko-KR" dirty="0" err="1"/>
              <a:t>Frechet</a:t>
            </a:r>
            <a:r>
              <a:rPr lang="en-US" altLang="ko-KR" dirty="0"/>
              <a:t> inception distance</a:t>
            </a:r>
          </a:p>
          <a:p>
            <a:pPr marL="741947" lvl="1" indent="-360947" algn="l">
              <a:lnSpc>
                <a:spcPct val="120000"/>
              </a:lnSpc>
              <a:buSzPct val="100000"/>
              <a:buChar char="•"/>
              <a:defRPr sz="3600" b="0">
                <a:solidFill>
                  <a:srgbClr val="000000"/>
                </a:solidFill>
              </a:defRPr>
            </a:pPr>
            <a:r>
              <a:rPr lang="en-US" altLang="ko-KR" dirty="0"/>
              <a:t>Sliced Wasserstein distance </a:t>
            </a:r>
          </a:p>
          <a:p>
            <a:pPr marL="741947" lvl="1" indent="-360947" algn="l">
              <a:lnSpc>
                <a:spcPct val="120000"/>
              </a:lnSpc>
              <a:buSzPct val="100000"/>
              <a:buChar char="•"/>
              <a:defRPr sz="3600" b="0">
                <a:solidFill>
                  <a:srgbClr val="000000"/>
                </a:solidFill>
              </a:defRPr>
            </a:pPr>
            <a:r>
              <a:rPr lang="en-US" altLang="ko-KR" dirty="0"/>
              <a:t>Euclidean distance</a:t>
            </a:r>
          </a:p>
          <a:p>
            <a:pPr marL="381000" lvl="1" indent="0" algn="l">
              <a:lnSpc>
                <a:spcPct val="120000"/>
              </a:lnSpc>
              <a:buSzPct val="100000"/>
              <a:defRPr sz="3600" b="0">
                <a:solidFill>
                  <a:srgbClr val="000000"/>
                </a:solidFill>
              </a:defRPr>
            </a:pPr>
            <a:endParaRPr lang="en-US" altLang="ko-KR" dirty="0"/>
          </a:p>
          <a:p>
            <a:pPr marL="360947" lvl="2" indent="-360947" algn="l">
              <a:lnSpc>
                <a:spcPct val="120000"/>
              </a:lnSpc>
              <a:buSzPct val="100000"/>
              <a:buChar char="-"/>
              <a:defRPr sz="3600" b="0">
                <a:solidFill>
                  <a:srgbClr val="000000"/>
                </a:solidFill>
              </a:defRPr>
            </a:pPr>
            <a:r>
              <a:rPr lang="en-US" b="0" dirty="0"/>
              <a:t>It thus opens up a range of new generative scenarios in the neuroscientific and neurological context</a:t>
            </a:r>
          </a:p>
          <a:p>
            <a:pPr marL="741947" lvl="1" indent="-360947" algn="l">
              <a:lnSpc>
                <a:spcPct val="120000"/>
              </a:lnSpc>
              <a:buSzPct val="100000"/>
              <a:buChar char="•"/>
              <a:defRPr sz="3600" b="0">
                <a:solidFill>
                  <a:srgbClr val="000000"/>
                </a:solidFill>
              </a:defRPr>
            </a:pPr>
            <a:r>
              <a:rPr lang="en-US" altLang="ko-KR" b="0" dirty="0"/>
              <a:t>Data augmentation of a certain class</a:t>
            </a:r>
          </a:p>
          <a:p>
            <a:pPr marL="741947" lvl="1" indent="-360947" algn="l">
              <a:lnSpc>
                <a:spcPct val="120000"/>
              </a:lnSpc>
              <a:buSzPct val="100000"/>
              <a:buChar char="•"/>
              <a:defRPr sz="3600" b="0">
                <a:solidFill>
                  <a:srgbClr val="000000"/>
                </a:solidFill>
              </a:defRPr>
            </a:pPr>
            <a:r>
              <a:rPr lang="en-US" altLang="ko-KR" b="0" dirty="0"/>
              <a:t>EEG restoration 		</a:t>
            </a:r>
            <a:endParaRPr b="0" dirty="0"/>
          </a:p>
        </p:txBody>
      </p:sp>
      <p:sp>
        <p:nvSpPr>
          <p:cNvPr id="74" name="3/38"/>
          <p:cNvSpPr txBox="1"/>
          <p:nvPr/>
        </p:nvSpPr>
        <p:spPr>
          <a:xfrm>
            <a:off x="22552530" y="928388"/>
            <a:ext cx="991683" cy="44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sz="1700" b="0">
                <a:solidFill>
                  <a:srgbClr val="737572"/>
                </a:solidFill>
              </a:defRPr>
            </a:lvl1pPr>
          </a:lstStyle>
          <a:p>
            <a:r>
              <a:rPr lang="en-US" altLang="ko-KR" dirty="0"/>
              <a:t>2</a:t>
            </a: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Node…"/>
          <p:cNvSpPr txBox="1"/>
          <p:nvPr/>
        </p:nvSpPr>
        <p:spPr>
          <a:xfrm>
            <a:off x="1828306" y="2767649"/>
            <a:ext cx="21220065" cy="3313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60947" indent="-360947" algn="l">
              <a:lnSpc>
                <a:spcPct val="15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r>
              <a:rPr lang="en-US" altLang="ko-KR" sz="3600" b="0" dirty="0"/>
              <a:t>Training not only single channel, also multi-channel EEG recordings.</a:t>
            </a:r>
          </a:p>
          <a:p>
            <a:pPr marL="360947" indent="-360947" algn="l">
              <a:lnSpc>
                <a:spcPct val="15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r>
              <a:rPr lang="en-US" altLang="ko-KR" sz="3600" b="0" dirty="0"/>
              <a:t>Understand the impact of different design choices such as convolution size and up-down sampling.</a:t>
            </a:r>
          </a:p>
          <a:p>
            <a:pPr marL="360947" indent="-360947" algn="l">
              <a:lnSpc>
                <a:spcPct val="15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endParaRPr lang="en-US" altLang="ko-KR" sz="3600" b="0" dirty="0"/>
          </a:p>
          <a:p>
            <a:pPr marL="360947" indent="-360947" algn="l">
              <a:lnSpc>
                <a:spcPct val="15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endParaRPr lang="en-US" altLang="ko-KR" sz="3600" b="0" dirty="0"/>
          </a:p>
        </p:txBody>
      </p:sp>
      <p:sp>
        <p:nvSpPr>
          <p:cNvPr id="12" name="Definition and Semantics of…">
            <a:extLst>
              <a:ext uri="{FF2B5EF4-FFF2-40B4-BE49-F238E27FC236}">
                <a16:creationId xmlns:a16="http://schemas.microsoft.com/office/drawing/2014/main" id="{84B4A4C4-2E88-49C8-ABC7-63DCBB50024C}"/>
              </a:ext>
            </a:extLst>
          </p:cNvPr>
          <p:cNvSpPr txBox="1"/>
          <p:nvPr/>
        </p:nvSpPr>
        <p:spPr>
          <a:xfrm>
            <a:off x="10231649" y="738195"/>
            <a:ext cx="4037322" cy="84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dirty="0"/>
              <a:t>Future</a:t>
            </a:r>
            <a:r>
              <a:rPr lang="ko-KR" altLang="en-US" dirty="0"/>
              <a:t> </a:t>
            </a:r>
            <a:r>
              <a:rPr lang="en-US" altLang="ko-KR" dirty="0"/>
              <a:t>works</a:t>
            </a:r>
            <a:endParaRPr dirty="0"/>
          </a:p>
        </p:txBody>
      </p:sp>
      <p:sp>
        <p:nvSpPr>
          <p:cNvPr id="6" name="6/38">
            <a:extLst>
              <a:ext uri="{FF2B5EF4-FFF2-40B4-BE49-F238E27FC236}">
                <a16:creationId xmlns:a16="http://schemas.microsoft.com/office/drawing/2014/main" id="{82021AF9-A967-467F-9FB9-1118894A5780}"/>
              </a:ext>
            </a:extLst>
          </p:cNvPr>
          <p:cNvSpPr txBox="1"/>
          <p:nvPr/>
        </p:nvSpPr>
        <p:spPr>
          <a:xfrm>
            <a:off x="22552530" y="933105"/>
            <a:ext cx="991683" cy="44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sz="1700" b="0">
                <a:solidFill>
                  <a:srgbClr val="737572"/>
                </a:solidFill>
              </a:defRPr>
            </a:lvl1pPr>
          </a:lstStyle>
          <a:p>
            <a:r>
              <a:rPr lang="en-US" altLang="ko-KR" dirty="0"/>
              <a:t>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888521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hank you."/>
          <p:cNvSpPr txBox="1"/>
          <p:nvPr/>
        </p:nvSpPr>
        <p:spPr>
          <a:xfrm>
            <a:off x="51433" y="5342845"/>
            <a:ext cx="24268433" cy="141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700">
                <a:solidFill>
                  <a:srgbClr val="000000"/>
                </a:solidFill>
              </a:defRPr>
            </a:lvl1pPr>
          </a:lstStyle>
          <a:p>
            <a:r>
              <a:t>Thank you.</a:t>
            </a:r>
          </a:p>
        </p:txBody>
      </p:sp>
      <p:sp>
        <p:nvSpPr>
          <p:cNvPr id="4" name="6/38">
            <a:extLst>
              <a:ext uri="{FF2B5EF4-FFF2-40B4-BE49-F238E27FC236}">
                <a16:creationId xmlns:a16="http://schemas.microsoft.com/office/drawing/2014/main" id="{9F7F3697-B6AA-4121-89E0-057C7A431118}"/>
              </a:ext>
            </a:extLst>
          </p:cNvPr>
          <p:cNvSpPr txBox="1"/>
          <p:nvPr/>
        </p:nvSpPr>
        <p:spPr>
          <a:xfrm>
            <a:off x="22552530" y="933105"/>
            <a:ext cx="991683" cy="44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sz="1700" b="0">
                <a:solidFill>
                  <a:srgbClr val="737572"/>
                </a:solidFill>
              </a:defRPr>
            </a:lvl1pPr>
          </a:lstStyle>
          <a:p>
            <a:r>
              <a:rPr lang="en-US" altLang="ko-KR" dirty="0"/>
              <a:t>21</a:t>
            </a:r>
            <a:endParaRPr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37CB015-202D-42B0-BC40-0D4AE9782EF9}"/>
              </a:ext>
            </a:extLst>
          </p:cNvPr>
          <p:cNvSpPr/>
          <p:nvPr/>
        </p:nvSpPr>
        <p:spPr>
          <a:xfrm>
            <a:off x="0" y="4991720"/>
            <a:ext cx="24371300" cy="1569658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9600" b="0" i="0" u="none" strike="noStrike" cap="none" spc="0" normalizeH="0" baseline="0" dirty="0">
                <a:ln>
                  <a:noFill/>
                </a:ln>
                <a:solidFill>
                  <a:srgbClr val="737572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Back up slide</a:t>
            </a:r>
          </a:p>
        </p:txBody>
      </p:sp>
    </p:spTree>
    <p:extLst>
      <p:ext uri="{BB962C8B-B14F-4D97-AF65-F5344CB8AC3E}">
        <p14:creationId xmlns:p14="http://schemas.microsoft.com/office/powerpoint/2010/main" val="362698285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4/38"/>
          <p:cNvSpPr txBox="1"/>
          <p:nvPr/>
        </p:nvSpPr>
        <p:spPr>
          <a:xfrm>
            <a:off x="22552530" y="888501"/>
            <a:ext cx="991683" cy="436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sz="1700" b="0">
                <a:solidFill>
                  <a:srgbClr val="737572"/>
                </a:solidFill>
              </a:defRPr>
            </a:lvl1pPr>
          </a:lstStyle>
          <a:p>
            <a:r>
              <a:t>4/38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797198F-B53D-4154-A08E-9DAB92A0A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071" y="2290136"/>
            <a:ext cx="8933407" cy="986492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F557A6D-CBC1-4354-8683-79F770BEAAC4}"/>
              </a:ext>
            </a:extLst>
          </p:cNvPr>
          <p:cNvSpPr/>
          <p:nvPr/>
        </p:nvSpPr>
        <p:spPr>
          <a:xfrm>
            <a:off x="11842595" y="8021864"/>
            <a:ext cx="99317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2511" indent="-412511" algn="l">
              <a:buSzPct val="100000"/>
              <a:buChar char="-"/>
              <a:defRPr sz="2000"/>
            </a:pPr>
            <a:r>
              <a:rPr lang="en-US" altLang="ko-KR" sz="3600" b="0" dirty="0"/>
              <a:t>D</a:t>
            </a:r>
            <a:r>
              <a:rPr lang="en-US" altLang="ko-KR" sz="3600" b="0" baseline="-25000" dirty="0"/>
              <a:t>KL</a:t>
            </a:r>
            <a:r>
              <a:rPr lang="ko-KR" altLang="en-US" sz="3600" b="0" dirty="0"/>
              <a:t>는 두 분포가 서로 겹치지 않을 때는 무한대 값을 갖게 되고</a:t>
            </a:r>
            <a:r>
              <a:rPr lang="en-US" altLang="ko-KR" sz="3600" b="0" dirty="0"/>
              <a:t>, D</a:t>
            </a:r>
            <a:r>
              <a:rPr lang="en-US" altLang="ko-KR" sz="3600" b="0" baseline="-25000" dirty="0"/>
              <a:t>JS</a:t>
            </a:r>
            <a:r>
              <a:rPr lang="ko-KR" altLang="en-US" sz="3600" b="0" dirty="0"/>
              <a:t>는 </a:t>
            </a:r>
            <a:r>
              <a:rPr lang="en-US" altLang="ko-KR" sz="3600" b="0" dirty="0"/>
              <a:t>θ</a:t>
            </a:r>
            <a:r>
              <a:rPr lang="ko-KR" altLang="en-US" sz="3600" b="0" dirty="0"/>
              <a:t>가 </a:t>
            </a:r>
            <a:r>
              <a:rPr lang="en-US" altLang="ko-KR" sz="3600" b="0" dirty="0"/>
              <a:t>0</a:t>
            </a:r>
            <a:r>
              <a:rPr lang="ko-KR" altLang="en-US" sz="3600" b="0" dirty="0"/>
              <a:t>일 때 값이 갑자기 튀게 되어 </a:t>
            </a:r>
            <a:r>
              <a:rPr lang="ko-KR" altLang="en-US" sz="3600" b="0" dirty="0" err="1"/>
              <a:t>미분불가능해집니다</a:t>
            </a:r>
            <a:r>
              <a:rPr lang="en-US" altLang="ko-KR" sz="3600" b="0" dirty="0"/>
              <a:t>. </a:t>
            </a:r>
          </a:p>
          <a:p>
            <a:pPr marL="412511" indent="-412511" algn="l">
              <a:buSzPct val="100000"/>
              <a:buChar char="-"/>
              <a:defRPr sz="2000"/>
            </a:pPr>
            <a:endParaRPr lang="en-US" altLang="ko-KR" sz="3600" b="0" dirty="0"/>
          </a:p>
          <a:p>
            <a:pPr marL="412511" indent="-412511" algn="l">
              <a:buSzPct val="100000"/>
              <a:buChar char="-"/>
              <a:defRPr sz="2000"/>
            </a:pPr>
            <a:r>
              <a:rPr lang="en-US" altLang="ko-KR" sz="3600" b="0" dirty="0"/>
              <a:t>Wasserstein metric</a:t>
            </a:r>
            <a:r>
              <a:rPr lang="ko-KR" altLang="en-US" sz="3600" b="0" dirty="0"/>
              <a:t>만 연속적인 값으로 측정되며</a:t>
            </a:r>
            <a:r>
              <a:rPr lang="en-US" altLang="ko-KR" sz="3600" b="0" dirty="0"/>
              <a:t>, </a:t>
            </a:r>
            <a:r>
              <a:rPr lang="ko-KR" altLang="en-US" sz="3600" b="0" dirty="0"/>
              <a:t>이러한 성질은 </a:t>
            </a:r>
            <a:r>
              <a:rPr lang="ko-KR" altLang="en-US" sz="3600" b="0" dirty="0" err="1"/>
              <a:t>그래디언</a:t>
            </a:r>
            <a:r>
              <a:rPr lang="ko-KR" altLang="en-US" sz="3600" b="0" dirty="0"/>
              <a:t> </a:t>
            </a:r>
            <a:r>
              <a:rPr lang="ko-KR" altLang="en-US" sz="3600" b="0" dirty="0" err="1"/>
              <a:t>디센트를</a:t>
            </a:r>
            <a:r>
              <a:rPr lang="ko-KR" altLang="en-US" sz="3600" b="0" dirty="0"/>
              <a:t> 사용하여 안정적인 학습을 하는데 큰 도움이 된다</a:t>
            </a:r>
            <a:r>
              <a:rPr lang="en-US" altLang="ko-KR" sz="3600" b="0" dirty="0"/>
              <a:t>.</a:t>
            </a:r>
            <a:endParaRPr lang="en-US" altLang="ko-KR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F87F18-5F3A-4769-A741-A99CD2A42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7490" y="2290136"/>
            <a:ext cx="9716856" cy="50870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5/38"/>
          <p:cNvSpPr txBox="1"/>
          <p:nvPr/>
        </p:nvSpPr>
        <p:spPr>
          <a:xfrm>
            <a:off x="22552530" y="888501"/>
            <a:ext cx="991683" cy="436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sz="1700" b="0">
                <a:solidFill>
                  <a:srgbClr val="737572"/>
                </a:solidFill>
              </a:defRPr>
            </a:lvl1pPr>
          </a:lstStyle>
          <a:p>
            <a:r>
              <a:t>5/38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42500E-058A-46C5-8594-1F8790EC1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825" y="7598927"/>
            <a:ext cx="17659350" cy="50101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C87AEC3-60F3-4CE8-AFC2-420CE8B62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825" y="888501"/>
            <a:ext cx="16135350" cy="61912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5/38"/>
          <p:cNvSpPr txBox="1"/>
          <p:nvPr/>
        </p:nvSpPr>
        <p:spPr>
          <a:xfrm>
            <a:off x="22552530" y="888501"/>
            <a:ext cx="991683" cy="436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sz="1700" b="0">
                <a:solidFill>
                  <a:srgbClr val="737572"/>
                </a:solidFill>
              </a:defRPr>
            </a:lvl1pPr>
          </a:lstStyle>
          <a:p>
            <a:r>
              <a:t>5/38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BF47A8-F286-4B81-9FD5-62C967271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664" y="2744123"/>
            <a:ext cx="18624153" cy="78718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242500E-058A-46C5-8594-1F8790EC1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100" y="6680042"/>
            <a:ext cx="176593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9710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3FB377E-BD7B-4291-AA94-3F7B6E3E3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029" y="2670332"/>
            <a:ext cx="11738040" cy="483086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C4D81E5-A736-4732-83C6-38C72DE34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029" y="7950006"/>
            <a:ext cx="11738040" cy="48308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EE53A97-EB3B-407D-8D89-EC7E80CF1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1844" y="2670332"/>
            <a:ext cx="8199802" cy="101105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C705EF-E720-438E-BE77-1DBBF5768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759" y="935126"/>
            <a:ext cx="11922716" cy="12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3827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8C8C99B-B023-4070-AF51-3F6DC763E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636" y="1442043"/>
            <a:ext cx="17302285" cy="1142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0528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1C7A438-1E99-4E43-A9B5-4AD0BEBA4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467" y="2536824"/>
            <a:ext cx="15671674" cy="995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3100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ntroduction"/>
          <p:cNvSpPr txBox="1"/>
          <p:nvPr/>
        </p:nvSpPr>
        <p:spPr>
          <a:xfrm>
            <a:off x="10572290" y="738195"/>
            <a:ext cx="3356023" cy="155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Introduction</a:t>
            </a:r>
          </a:p>
        </p:txBody>
      </p:sp>
      <p:sp>
        <p:nvSpPr>
          <p:cNvPr id="79" name="Motivation…"/>
          <p:cNvSpPr txBox="1"/>
          <p:nvPr/>
        </p:nvSpPr>
        <p:spPr>
          <a:xfrm>
            <a:off x="2017292" y="2719870"/>
            <a:ext cx="20820216" cy="667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60947" indent="-360947" algn="l">
              <a:lnSpc>
                <a:spcPct val="12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r>
              <a:rPr lang="en-US" b="0" dirty="0"/>
              <a:t>Vanilla GANs suffered heavily from training instability and were restricted to low resolution images.</a:t>
            </a:r>
          </a:p>
          <a:p>
            <a:pPr marL="360947" indent="-360947" algn="l">
              <a:lnSpc>
                <a:spcPct val="12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endParaRPr lang="en-US" b="0" dirty="0"/>
          </a:p>
          <a:p>
            <a:pPr marL="360947" indent="-360947" algn="l">
              <a:lnSpc>
                <a:spcPct val="12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r>
              <a:rPr lang="en-US" b="0" dirty="0"/>
              <a:t>GANs have mainly been developed and applied to the generation of images and only a few studies investigating time series were conducted. </a:t>
            </a:r>
          </a:p>
          <a:p>
            <a:pPr marL="360947" indent="-360947" algn="l">
              <a:lnSpc>
                <a:spcPct val="12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endParaRPr lang="en-US" b="0" dirty="0"/>
          </a:p>
          <a:p>
            <a:pPr marL="360947" indent="-360947" algn="l">
              <a:lnSpc>
                <a:spcPct val="12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r>
              <a:rPr lang="en-US" altLang="ko-KR" b="0" dirty="0"/>
              <a:t>No research regarding the generation of raw EEG signals with GANs has been published at this time.</a:t>
            </a:r>
          </a:p>
          <a:p>
            <a:pPr marL="360947" indent="-360947" algn="l">
              <a:lnSpc>
                <a:spcPct val="12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endParaRPr lang="en-US" altLang="ko-KR" b="0" dirty="0"/>
          </a:p>
          <a:p>
            <a:pPr marL="360947" indent="-360947" algn="l">
              <a:lnSpc>
                <a:spcPct val="12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r>
              <a:rPr lang="en-US" altLang="ko-KR" b="0" dirty="0"/>
              <a:t>To generate naturalistic samples of EEG data, we </a:t>
            </a:r>
            <a:r>
              <a:rPr lang="en-US" altLang="ko-KR" dirty="0"/>
              <a:t>propose</a:t>
            </a:r>
            <a:r>
              <a:rPr lang="en-US" altLang="ko-KR" b="0" dirty="0"/>
              <a:t> an </a:t>
            </a:r>
            <a:r>
              <a:rPr lang="en-US" altLang="ko-KR" dirty="0"/>
              <a:t>improvement</a:t>
            </a:r>
            <a:r>
              <a:rPr lang="en-US" altLang="ko-KR" b="0" dirty="0"/>
              <a:t> to the </a:t>
            </a:r>
            <a:r>
              <a:rPr lang="en-US" altLang="ko-KR" dirty="0"/>
              <a:t>Wasserstein</a:t>
            </a:r>
            <a:r>
              <a:rPr lang="en-US" altLang="ko-KR" b="0" dirty="0"/>
              <a:t> </a:t>
            </a:r>
            <a:r>
              <a:rPr lang="en-US" altLang="ko-KR" dirty="0"/>
              <a:t>GAN</a:t>
            </a:r>
            <a:r>
              <a:rPr lang="en-US" altLang="ko-KR" b="0" dirty="0"/>
              <a:t> training showing increased training stability. </a:t>
            </a:r>
          </a:p>
        </p:txBody>
      </p:sp>
      <p:sp>
        <p:nvSpPr>
          <p:cNvPr id="80" name="4/38"/>
          <p:cNvSpPr txBox="1"/>
          <p:nvPr/>
        </p:nvSpPr>
        <p:spPr>
          <a:xfrm>
            <a:off x="22552530" y="933105"/>
            <a:ext cx="991683" cy="44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sz="1700" b="0">
                <a:solidFill>
                  <a:srgbClr val="737572"/>
                </a:solidFill>
              </a:defRPr>
            </a:lvl1pPr>
          </a:lstStyle>
          <a:p>
            <a:r>
              <a:rPr lang="en-US" altLang="ko-KR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56641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Definition and Semantics of…"/>
          <p:cNvSpPr txBox="1"/>
          <p:nvPr/>
        </p:nvSpPr>
        <p:spPr>
          <a:xfrm>
            <a:off x="10815138" y="738195"/>
            <a:ext cx="2870336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dirty="0"/>
              <a:t>Data</a:t>
            </a:r>
          </a:p>
          <a:p>
            <a:pPr>
              <a:defRPr sz="4700" b="0">
                <a:solidFill>
                  <a:srgbClr val="737572"/>
                </a:solidFill>
              </a:defRPr>
            </a:pPr>
            <a:r>
              <a:rPr lang="en-US" dirty="0"/>
              <a:t>EEG data </a:t>
            </a:r>
            <a:endParaRPr dirty="0"/>
          </a:p>
        </p:txBody>
      </p:sp>
      <p:sp>
        <p:nvSpPr>
          <p:cNvPr id="91" name="Node…"/>
          <p:cNvSpPr txBox="1"/>
          <p:nvPr/>
        </p:nvSpPr>
        <p:spPr>
          <a:xfrm>
            <a:off x="2017292" y="2748295"/>
            <a:ext cx="20820216" cy="7208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60947" indent="-360947" algn="l">
              <a:lnSpc>
                <a:spcPct val="15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r>
              <a:rPr lang="en-US" sz="4000" dirty="0">
                <a:latin typeface="Noto sans"/>
              </a:rPr>
              <a:t>128 – electrode EEG system </a:t>
            </a:r>
          </a:p>
          <a:p>
            <a:pPr algn="l">
              <a:lnSpc>
                <a:spcPct val="150000"/>
              </a:lnSpc>
              <a:buSzPct val="100000"/>
              <a:defRPr sz="3600">
                <a:solidFill>
                  <a:srgbClr val="000000"/>
                </a:solidFill>
              </a:defRPr>
            </a:pPr>
            <a:r>
              <a:rPr lang="en-US" sz="4000" b="0" dirty="0">
                <a:latin typeface="Noto sans"/>
              </a:rPr>
              <a:t>   -  Sampling rate = 250Hz </a:t>
            </a:r>
          </a:p>
          <a:p>
            <a:pPr algn="l">
              <a:lnSpc>
                <a:spcPct val="150000"/>
              </a:lnSpc>
              <a:buSzPct val="100000"/>
              <a:defRPr sz="3600">
                <a:solidFill>
                  <a:srgbClr val="000000"/>
                </a:solidFill>
              </a:defRPr>
            </a:pPr>
            <a:r>
              <a:rPr lang="en-US" sz="4000" b="0" dirty="0">
                <a:latin typeface="Noto sans"/>
              </a:rPr>
              <a:t>   -  Channel FCC4h (range = alpha, beta, high gamma)</a:t>
            </a:r>
          </a:p>
          <a:p>
            <a:pPr algn="l">
              <a:lnSpc>
                <a:spcPct val="150000"/>
              </a:lnSpc>
              <a:buSzPct val="100000"/>
              <a:defRPr sz="3600">
                <a:solidFill>
                  <a:srgbClr val="000000"/>
                </a:solidFill>
              </a:defRPr>
            </a:pPr>
            <a:r>
              <a:rPr lang="en-US" sz="4000" b="0" dirty="0">
                <a:latin typeface="Noto sans"/>
              </a:rPr>
              <a:t>   -  Use Single channel ‘ FCC 4h ‘ </a:t>
            </a:r>
          </a:p>
          <a:p>
            <a:pPr algn="l">
              <a:lnSpc>
                <a:spcPct val="150000"/>
              </a:lnSpc>
              <a:buSzPct val="100000"/>
              <a:defRPr sz="3600">
                <a:solidFill>
                  <a:srgbClr val="000000"/>
                </a:solidFill>
              </a:defRPr>
            </a:pPr>
            <a:r>
              <a:rPr lang="en-US" sz="4000" b="0" dirty="0">
                <a:latin typeface="Noto sans"/>
              </a:rPr>
              <a:t>   -  Overall dataset = 438 signals</a:t>
            </a:r>
          </a:p>
          <a:p>
            <a:pPr algn="l">
              <a:lnSpc>
                <a:spcPct val="150000"/>
              </a:lnSpc>
              <a:buSzPct val="100000"/>
              <a:defRPr sz="3600">
                <a:solidFill>
                  <a:srgbClr val="000000"/>
                </a:solidFill>
              </a:defRPr>
            </a:pPr>
            <a:r>
              <a:rPr lang="en-US" sz="4000" b="0" dirty="0">
                <a:latin typeface="Noto sans"/>
              </a:rPr>
              <a:t>   -  Training data = 286, validation = 72, test 80</a:t>
            </a:r>
          </a:p>
          <a:p>
            <a:pPr marL="741947" lvl="1" indent="-360947" algn="l">
              <a:lnSpc>
                <a:spcPct val="150000"/>
              </a:lnSpc>
              <a:buSzPct val="100000"/>
              <a:buChar char="•"/>
              <a:defRPr sz="3400" b="0">
                <a:solidFill>
                  <a:srgbClr val="000000"/>
                </a:solidFill>
              </a:defRPr>
            </a:pPr>
            <a:endParaRPr lang="en-US" sz="3600" dirty="0">
              <a:latin typeface="Noto sans"/>
            </a:endParaRPr>
          </a:p>
          <a:p>
            <a:pPr marL="381000" lvl="1" indent="0" algn="l">
              <a:lnSpc>
                <a:spcPct val="150000"/>
              </a:lnSpc>
              <a:buSzPct val="100000"/>
              <a:defRPr sz="3400" b="0">
                <a:solidFill>
                  <a:srgbClr val="000000"/>
                </a:solidFill>
              </a:defRPr>
            </a:pPr>
            <a:endParaRPr sz="3600" dirty="0">
              <a:latin typeface="Noto sans"/>
            </a:endParaRPr>
          </a:p>
        </p:txBody>
      </p:sp>
      <p:sp>
        <p:nvSpPr>
          <p:cNvPr id="92" name="6/38"/>
          <p:cNvSpPr txBox="1"/>
          <p:nvPr/>
        </p:nvSpPr>
        <p:spPr>
          <a:xfrm>
            <a:off x="22552530" y="933105"/>
            <a:ext cx="991683" cy="44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sz="1700" b="0">
                <a:solidFill>
                  <a:srgbClr val="737572"/>
                </a:solidFill>
              </a:defRPr>
            </a:lvl1pPr>
          </a:lstStyle>
          <a:p>
            <a:r>
              <a:rPr lang="en-US" altLang="ko-KR" dirty="0"/>
              <a:t>4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14FA55-042F-499A-A7C9-961A3754C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1846" y="6400800"/>
            <a:ext cx="11870492" cy="642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7804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Definition and Semantics of…"/>
          <p:cNvSpPr txBox="1"/>
          <p:nvPr/>
        </p:nvSpPr>
        <p:spPr>
          <a:xfrm>
            <a:off x="7483296" y="738195"/>
            <a:ext cx="9534019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dirty="0"/>
              <a:t>Method</a:t>
            </a:r>
          </a:p>
          <a:p>
            <a:pPr>
              <a:defRPr sz="4700" b="0">
                <a:solidFill>
                  <a:srgbClr val="737572"/>
                </a:solidFill>
              </a:defRPr>
            </a:pPr>
            <a:r>
              <a:rPr lang="en-US" dirty="0"/>
              <a:t>GAN background and improvement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Node…"/>
              <p:cNvSpPr txBox="1"/>
              <p:nvPr/>
            </p:nvSpPr>
            <p:spPr>
              <a:xfrm>
                <a:off x="2017292" y="2748295"/>
                <a:ext cx="20820216" cy="451687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 marL="360947" indent="-360947" algn="l">
                  <a:lnSpc>
                    <a:spcPct val="120000"/>
                  </a:lnSpc>
                  <a:buSzPct val="100000"/>
                  <a:buChar char="-"/>
                  <a:defRPr sz="3600">
                    <a:solidFill>
                      <a:srgbClr val="000000"/>
                    </a:solidFill>
                  </a:defRPr>
                </a:pPr>
                <a:r>
                  <a:rPr dirty="0"/>
                  <a:t> </a:t>
                </a:r>
                <a:r>
                  <a:rPr lang="en-US" dirty="0"/>
                  <a:t>Vanilla GAN’s draw back</a:t>
                </a:r>
                <a:endParaRPr dirty="0"/>
              </a:p>
              <a:p>
                <a:pPr marL="741947" lvl="1" indent="-360947" algn="l">
                  <a:lnSpc>
                    <a:spcPct val="120000"/>
                  </a:lnSpc>
                  <a:buSzPct val="100000"/>
                  <a:buChar char="•"/>
                  <a:defRPr sz="3400" b="0">
                    <a:solidFill>
                      <a:srgbClr val="000000"/>
                    </a:solidFill>
                  </a:defRPr>
                </a:pPr>
                <a:r>
                  <a:rPr lang="en-US" altLang="ko-KR" b="0" dirty="0"/>
                  <a:t>Vanilla GAN framework tries to minimize the Jenson-Shannon (JS) divergence between the real data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b="0" dirty="0"/>
                  <a:t> and fake data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  <a:p>
                <a:pPr marL="741947" lvl="1" indent="-360947" algn="l">
                  <a:lnSpc>
                    <a:spcPct val="120000"/>
                  </a:lnSpc>
                  <a:buSzPct val="100000"/>
                  <a:buFontTx/>
                  <a:buChar char="•"/>
                  <a:defRPr sz="3400" b="0">
                    <a:solidFill>
                      <a:srgbClr val="000000"/>
                    </a:solidFill>
                  </a:defRPr>
                </a:pPr>
                <a:r>
                  <a:rPr lang="en-US" altLang="ko-KR" b="0" dirty="0"/>
                  <a:t>If the</a:t>
                </a:r>
                <a:r>
                  <a:rPr lang="ko-KR" altLang="en-US" b="0" dirty="0"/>
                  <a:t> </a:t>
                </a:r>
                <a:r>
                  <a:rPr lang="en-US" altLang="ko-KR" b="0" dirty="0"/>
                  <a:t>discriminator is trained to optimality this may lead to the problem of vanishing gradients for the generator. (Problem)</a:t>
                </a:r>
                <a:endParaRPr lang="en-US" dirty="0"/>
              </a:p>
              <a:p>
                <a:pPr marL="741947" lvl="1" indent="-360947" algn="l">
                  <a:lnSpc>
                    <a:spcPct val="120000"/>
                  </a:lnSpc>
                  <a:buSzPct val="100000"/>
                  <a:buChar char="•"/>
                  <a:defRPr sz="3400" b="0">
                    <a:solidFill>
                      <a:srgbClr val="000000"/>
                    </a:solidFill>
                  </a:defRPr>
                </a:pPr>
                <a:r>
                  <a:rPr lang="en-US" dirty="0"/>
                  <a:t>Mode collapsing problem </a:t>
                </a:r>
              </a:p>
              <a:p>
                <a:pPr marL="381000" lvl="1" indent="0" algn="l">
                  <a:lnSpc>
                    <a:spcPct val="120000"/>
                  </a:lnSpc>
                  <a:buSzPct val="100000"/>
                  <a:defRPr sz="3400"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</mc:Choice>
        <mc:Fallback xmlns="">
          <p:sp>
            <p:nvSpPr>
              <p:cNvPr id="91" name="Node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292" y="2748295"/>
                <a:ext cx="20820216" cy="4516878"/>
              </a:xfrm>
              <a:prstGeom prst="rect">
                <a:avLst/>
              </a:prstGeom>
              <a:blipFill>
                <a:blip r:embed="rId3"/>
                <a:stretch>
                  <a:fillRect l="-1025" t="-108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6/38"/>
          <p:cNvSpPr txBox="1"/>
          <p:nvPr/>
        </p:nvSpPr>
        <p:spPr>
          <a:xfrm>
            <a:off x="22552530" y="933105"/>
            <a:ext cx="991683" cy="44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sz="1700" b="0">
                <a:solidFill>
                  <a:srgbClr val="737572"/>
                </a:solidFill>
              </a:defRPr>
            </a:lvl1pPr>
          </a:lstStyle>
          <a:p>
            <a:r>
              <a:rPr lang="en-US" altLang="ko-KR" dirty="0"/>
              <a:t>5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620013E-81D0-4BCE-B921-10EC77301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188" y="6978255"/>
            <a:ext cx="14363327" cy="599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6050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Definition and Semantics of…"/>
          <p:cNvSpPr txBox="1"/>
          <p:nvPr/>
        </p:nvSpPr>
        <p:spPr>
          <a:xfrm>
            <a:off x="11087648" y="738195"/>
            <a:ext cx="2325314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dirty="0"/>
              <a:t>Method</a:t>
            </a:r>
          </a:p>
          <a:p>
            <a:pPr>
              <a:defRPr sz="4700" b="0">
                <a:solidFill>
                  <a:srgbClr val="737572"/>
                </a:solidFill>
              </a:defRPr>
            </a:pPr>
            <a:r>
              <a:rPr lang="en-US" dirty="0"/>
              <a:t>WGAN</a:t>
            </a:r>
            <a:endParaRPr dirty="0"/>
          </a:p>
        </p:txBody>
      </p:sp>
      <p:sp>
        <p:nvSpPr>
          <p:cNvPr id="91" name="Node…"/>
          <p:cNvSpPr txBox="1"/>
          <p:nvPr/>
        </p:nvSpPr>
        <p:spPr>
          <a:xfrm>
            <a:off x="2017292" y="2748295"/>
            <a:ext cx="20820216" cy="3949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60947" indent="-360947" algn="l">
              <a:lnSpc>
                <a:spcPct val="12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r>
              <a:rPr lang="en-US" dirty="0"/>
              <a:t>Wasserstein GAN </a:t>
            </a:r>
            <a:r>
              <a:rPr lang="en-US" b="0" dirty="0"/>
              <a:t>shows training stability.</a:t>
            </a:r>
          </a:p>
          <a:p>
            <a:pPr marL="360947" indent="-360947" algn="l">
              <a:lnSpc>
                <a:spcPct val="12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r>
              <a:rPr lang="en-US" b="0" dirty="0"/>
              <a:t>WGAN</a:t>
            </a:r>
            <a:r>
              <a:rPr lang="ko-KR" altLang="en-US" b="0" dirty="0"/>
              <a:t> </a:t>
            </a:r>
            <a:r>
              <a:rPr lang="en-US" altLang="ko-KR" b="0" dirty="0"/>
              <a:t>use</a:t>
            </a:r>
            <a:r>
              <a:rPr lang="ko-KR" altLang="en-US" b="0" dirty="0"/>
              <a:t> </a:t>
            </a:r>
            <a:r>
              <a:rPr lang="en-US" altLang="ko-KR" b="0" dirty="0" err="1"/>
              <a:t>wasserstein</a:t>
            </a:r>
            <a:r>
              <a:rPr lang="ko-KR" altLang="en-US" b="0" dirty="0"/>
              <a:t> </a:t>
            </a:r>
            <a:r>
              <a:rPr lang="en-US" altLang="ko-KR" b="0" dirty="0"/>
              <a:t>distance</a:t>
            </a:r>
            <a:r>
              <a:rPr lang="ko-KR" altLang="en-US" b="0" dirty="0"/>
              <a:t> </a:t>
            </a:r>
            <a:r>
              <a:rPr lang="en-US" altLang="ko-KR" b="0" dirty="0"/>
              <a:t>while</a:t>
            </a:r>
            <a:r>
              <a:rPr lang="ko-KR" altLang="en-US" b="0" dirty="0"/>
              <a:t> </a:t>
            </a:r>
            <a:r>
              <a:rPr lang="en-US" altLang="ko-KR" b="0" dirty="0"/>
              <a:t>GAN</a:t>
            </a:r>
            <a:r>
              <a:rPr lang="ko-KR" altLang="en-US" b="0" dirty="0"/>
              <a:t> </a:t>
            </a:r>
            <a:r>
              <a:rPr lang="en-US" altLang="ko-KR" b="0" dirty="0"/>
              <a:t>use</a:t>
            </a:r>
            <a:r>
              <a:rPr lang="ko-KR" altLang="en-US" b="0" dirty="0"/>
              <a:t> </a:t>
            </a:r>
            <a:r>
              <a:rPr lang="en-US" altLang="ko-KR" b="0" dirty="0"/>
              <a:t>Jenson-Shannon divergence.</a:t>
            </a:r>
          </a:p>
          <a:p>
            <a:pPr marL="360947" indent="-360947" algn="l">
              <a:lnSpc>
                <a:spcPct val="12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endParaRPr lang="en-US" b="0" dirty="0"/>
          </a:p>
          <a:p>
            <a:pPr marL="360947" indent="-360947" algn="l">
              <a:lnSpc>
                <a:spcPct val="12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endParaRPr lang="en-US" b="0" dirty="0"/>
          </a:p>
          <a:p>
            <a:pPr marL="741947" lvl="1" indent="-360947" algn="l">
              <a:lnSpc>
                <a:spcPct val="120000"/>
              </a:lnSpc>
              <a:buSzPct val="100000"/>
              <a:buChar char="•"/>
              <a:defRPr sz="3400" b="0">
                <a:solidFill>
                  <a:srgbClr val="000000"/>
                </a:solidFill>
              </a:defRPr>
            </a:pPr>
            <a:endParaRPr lang="en-US" dirty="0"/>
          </a:p>
          <a:p>
            <a:pPr marL="381000" lvl="1" indent="0" algn="l">
              <a:lnSpc>
                <a:spcPct val="120000"/>
              </a:lnSpc>
              <a:buSzPct val="100000"/>
              <a:defRPr sz="34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92" name="6/38"/>
          <p:cNvSpPr txBox="1"/>
          <p:nvPr/>
        </p:nvSpPr>
        <p:spPr>
          <a:xfrm>
            <a:off x="22574833" y="924001"/>
            <a:ext cx="991683" cy="44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sz="1700" b="0">
                <a:solidFill>
                  <a:srgbClr val="737572"/>
                </a:solidFill>
              </a:defRPr>
            </a:lvl1pPr>
          </a:lstStyle>
          <a:p>
            <a:r>
              <a:rPr lang="en-US" altLang="ko-KR" dirty="0"/>
              <a:t>6</a:t>
            </a:r>
            <a:endParaRPr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58A1AE7-F63B-4FC6-B73A-B2C1CB2CE5F3}"/>
              </a:ext>
            </a:extLst>
          </p:cNvPr>
          <p:cNvGrpSpPr/>
          <p:nvPr/>
        </p:nvGrpSpPr>
        <p:grpSpPr>
          <a:xfrm>
            <a:off x="8135683" y="6052928"/>
            <a:ext cx="15430833" cy="5590805"/>
            <a:chOff x="5635902" y="7259988"/>
            <a:chExt cx="13099496" cy="500691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D6AA54E-1930-4ED8-A979-3F320B3A0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5902" y="7259988"/>
              <a:ext cx="13099496" cy="5006919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63D5154-4CE9-48DB-BB07-B224A03D18A1}"/>
                </a:ext>
              </a:extLst>
            </p:cNvPr>
            <p:cNvSpPr/>
            <p:nvPr/>
          </p:nvSpPr>
          <p:spPr>
            <a:xfrm>
              <a:off x="7716644" y="11767962"/>
              <a:ext cx="2274849" cy="48436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defTabSz="182843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800" b="0" dirty="0">
                  <a:solidFill>
                    <a:srgbClr val="737572"/>
                  </a:solidFill>
                </a:rPr>
                <a:t>Wasserstein</a:t>
              </a:r>
              <a:endPara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737572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2B94CAE-7434-43D1-93B1-7C63EFA839B4}"/>
                </a:ext>
              </a:extLst>
            </p:cNvPr>
            <p:cNvSpPr/>
            <p:nvPr/>
          </p:nvSpPr>
          <p:spPr>
            <a:xfrm>
              <a:off x="13890702" y="11743689"/>
              <a:ext cx="2274849" cy="5232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defTabSz="182843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800" b="0" dirty="0">
                  <a:solidFill>
                    <a:srgbClr val="737572"/>
                  </a:solidFill>
                </a:rPr>
                <a:t>JS</a:t>
              </a:r>
              <a:endPara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737572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58772DE-BBE2-4B60-9D83-CF263803B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292" y="5540529"/>
            <a:ext cx="6651204" cy="612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9299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Definition and Semantics of…"/>
          <p:cNvSpPr txBox="1"/>
          <p:nvPr/>
        </p:nvSpPr>
        <p:spPr>
          <a:xfrm>
            <a:off x="9909443" y="738195"/>
            <a:ext cx="4681729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dirty="0"/>
              <a:t>Method</a:t>
            </a:r>
          </a:p>
          <a:p>
            <a:pPr>
              <a:defRPr sz="4700" b="0">
                <a:solidFill>
                  <a:srgbClr val="737572"/>
                </a:solidFill>
              </a:defRPr>
            </a:pPr>
            <a:r>
              <a:rPr lang="en-US" dirty="0"/>
              <a:t>WGAN - Clipping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Node…"/>
              <p:cNvSpPr txBox="1"/>
              <p:nvPr/>
            </p:nvSpPr>
            <p:spPr>
              <a:xfrm>
                <a:off x="2017292" y="2748295"/>
                <a:ext cx="20820216" cy="349390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 marL="360947" indent="-360947" algn="l">
                  <a:lnSpc>
                    <a:spcPct val="120000"/>
                  </a:lnSpc>
                  <a:buSzPct val="100000"/>
                  <a:buChar char="-"/>
                  <a:defRPr sz="3600">
                    <a:solidFill>
                      <a:srgbClr val="000000"/>
                    </a:solidFill>
                  </a:defRPr>
                </a:pPr>
                <a:r>
                  <a:rPr lang="en-US" altLang="ko-KR" b="0" dirty="0"/>
                  <a:t>WGAN</a:t>
                </a:r>
                <a:r>
                  <a:rPr lang="ko-KR" altLang="en-US" b="0" dirty="0"/>
                  <a:t> </a:t>
                </a:r>
                <a:r>
                  <a:rPr lang="en-US" altLang="ko-KR" b="0" dirty="0"/>
                  <a:t>enforce </a:t>
                </a:r>
                <a:r>
                  <a:rPr lang="en-US" altLang="ko-KR" dirty="0"/>
                  <a:t>Lipschitz continuity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ko-KR" dirty="0"/>
                  <a:t> )</a:t>
                </a:r>
                <a:r>
                  <a:rPr lang="en-US" altLang="ko-KR" b="0" dirty="0"/>
                  <a:t> by clipping the weights of the discriminator to interval [-c, c]</a:t>
                </a:r>
              </a:p>
              <a:p>
                <a:pPr marL="360947" indent="-360947" algn="l">
                  <a:lnSpc>
                    <a:spcPct val="120000"/>
                  </a:lnSpc>
                  <a:buSzPct val="100000"/>
                  <a:buChar char="-"/>
                  <a:defRPr sz="3600">
                    <a:solidFill>
                      <a:srgbClr val="000000"/>
                    </a:solidFill>
                  </a:defRPr>
                </a:pPr>
                <a:r>
                  <a:rPr lang="en-US" b="0" dirty="0"/>
                  <a:t>Limiting weights , however, leads to an undesired convergence(vanishing</a:t>
                </a:r>
                <a:r>
                  <a:rPr lang="ko-KR" altLang="en-US" b="0" dirty="0"/>
                  <a:t> </a:t>
                </a:r>
                <a:r>
                  <a:rPr lang="en-US" altLang="ko-KR" b="0" dirty="0"/>
                  <a:t>or</a:t>
                </a:r>
                <a:r>
                  <a:rPr lang="ko-KR" altLang="en-US" b="0" dirty="0"/>
                  <a:t> </a:t>
                </a:r>
                <a:r>
                  <a:rPr lang="en-US" altLang="ko-KR" b="0" dirty="0"/>
                  <a:t>exploding)</a:t>
                </a:r>
                <a:r>
                  <a:rPr lang="ko-KR" altLang="en-US" b="0" dirty="0"/>
                  <a:t> </a:t>
                </a:r>
                <a:r>
                  <a:rPr lang="en-US" b="0" dirty="0"/>
                  <a:t> of network parameters to those limits.</a:t>
                </a:r>
                <a:endParaRPr lang="en-US" dirty="0"/>
              </a:p>
              <a:p>
                <a:pPr marL="381000" lvl="1" indent="0" algn="l">
                  <a:lnSpc>
                    <a:spcPct val="120000"/>
                  </a:lnSpc>
                  <a:buSzPct val="100000"/>
                  <a:defRPr sz="3400"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</mc:Choice>
        <mc:Fallback xmlns="">
          <p:sp>
            <p:nvSpPr>
              <p:cNvPr id="91" name="Node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292" y="2748295"/>
                <a:ext cx="20820216" cy="3493905"/>
              </a:xfrm>
              <a:prstGeom prst="rect">
                <a:avLst/>
              </a:prstGeom>
              <a:blipFill>
                <a:blip r:embed="rId3"/>
                <a:stretch>
                  <a:fillRect l="-102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6/38"/>
          <p:cNvSpPr txBox="1"/>
          <p:nvPr/>
        </p:nvSpPr>
        <p:spPr>
          <a:xfrm>
            <a:off x="22574834" y="933105"/>
            <a:ext cx="991683" cy="44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sz="1700" b="0">
                <a:solidFill>
                  <a:srgbClr val="737572"/>
                </a:solidFill>
              </a:defRPr>
            </a:lvl1pPr>
          </a:lstStyle>
          <a:p>
            <a:r>
              <a:rPr lang="en-US" altLang="ko-KR" dirty="0"/>
              <a:t>7</a:t>
            </a:r>
            <a:endParaRPr dirty="0"/>
          </a:p>
        </p:txBody>
      </p:sp>
      <p:pic>
        <p:nvPicPr>
          <p:cNvPr id="3" name="그림 2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2B1CB01F-0DEE-4AD2-AF53-A90FF4253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757" y="5847268"/>
            <a:ext cx="6623786" cy="60845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5C767E-917B-4FBB-AED3-1E978C675FA3}"/>
                  </a:ext>
                </a:extLst>
              </p:cNvPr>
              <p:cNvSpPr txBox="1"/>
              <p:nvPr/>
            </p:nvSpPr>
            <p:spPr>
              <a:xfrm>
                <a:off x="5963367" y="12177131"/>
                <a:ext cx="12573880" cy="535260"/>
              </a:xfrm>
              <a:prstGeom prst="rect">
                <a:avLst/>
              </a:prstGeom>
              <a:noFill/>
              <a:ln w="12700" cap="flat">
                <a:solidFill>
                  <a:srgbClr val="C000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1828433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n-US" altLang="ko-KR" sz="28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2">
                                <a:lumOff val="-6745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"/>
                          </a:rPr>
                        </m:ctrlPr>
                      </m:dPr>
                      <m:e>
                        <m:r>
                          <a:rPr kumimoji="0" lang="en-US" altLang="ko-KR" sz="28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2">
                                <a:lumOff val="-6745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"/>
                          </a:rPr>
                          <m:t>𝒇</m:t>
                        </m:r>
                        <m:d>
                          <m:dPr>
                            <m:ctrlPr>
                              <a:rPr kumimoji="0" lang="en-US" altLang="ko-KR" sz="28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Off val="-6745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ko-KR" sz="2800" b="1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Off val="-6745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2800" b="1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Off val="-6745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0" lang="en-US" altLang="ko-KR" sz="2800" b="1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Off val="-6745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kumimoji="0" lang="en-US" altLang="ko-KR" sz="28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2">
                                <a:lumOff val="-6745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"/>
                          </a:rPr>
                          <m:t>−</m:t>
                        </m:r>
                        <m:r>
                          <a:rPr kumimoji="0" lang="en-US" altLang="ko-KR" sz="28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2">
                                <a:lumOff val="-6745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"/>
                          </a:rPr>
                          <m:t>𝒇</m:t>
                        </m:r>
                        <m:d>
                          <m:dPr>
                            <m:ctrlPr>
                              <a:rPr kumimoji="0" lang="en-US" altLang="ko-KR" sz="28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Off val="-6745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ko-KR" sz="2800" b="1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Off val="-6745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2800" b="1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Off val="-6745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0" lang="en-US" altLang="ko-KR" sz="2800" b="1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Off val="-6745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0" lang="en-US" altLang="ko-KR" sz="2800" b="1" i="1" u="none" strike="noStrike" cap="none" spc="0" normalizeH="0" baseline="0" smtClean="0">
                        <a:ln>
                          <a:noFill/>
                        </a:ln>
                        <a:solidFill>
                          <a:schemeClr val="accent2">
                            <a:lumOff val="-6745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"/>
                      </a:rPr>
                      <m:t>≤</m:t>
                    </m:r>
                    <m:r>
                      <a:rPr kumimoji="0" lang="en-US" altLang="ko-KR" sz="2800" b="1" i="1" u="none" strike="noStrike" cap="none" spc="0" normalizeH="0" baseline="0" smtClean="0">
                        <a:ln>
                          <a:noFill/>
                        </a:ln>
                        <a:solidFill>
                          <a:schemeClr val="accent2">
                            <a:lumOff val="-6745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"/>
                      </a:rPr>
                      <m:t>𝒌</m:t>
                    </m:r>
                    <m:d>
                      <m:dPr>
                        <m:begChr m:val="|"/>
                        <m:endChr m:val="|"/>
                        <m:ctrlPr>
                          <a:rPr kumimoji="0" lang="en-US" altLang="ko-KR" sz="28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2">
                                <a:lumOff val="-6745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ko-KR" sz="28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Off val="-6745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"/>
                              </a:rPr>
                            </m:ctrlPr>
                          </m:sSubPr>
                          <m:e>
                            <m:r>
                              <a:rPr kumimoji="0" lang="en-US" altLang="ko-KR" sz="28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Off val="-6745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"/>
                              </a:rPr>
                              <m:t>𝒙</m:t>
                            </m:r>
                          </m:e>
                          <m:sub>
                            <m:r>
                              <a:rPr kumimoji="0" lang="en-US" altLang="ko-KR" sz="28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Off val="-6745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"/>
                              </a:rPr>
                              <m:t>𝟏</m:t>
                            </m:r>
                          </m:sub>
                        </m:sSub>
                        <m:r>
                          <a:rPr kumimoji="0" lang="en-US" altLang="ko-KR" sz="28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2">
                                <a:lumOff val="-6745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altLang="ko-KR" sz="28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Off val="-6745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"/>
                              </a:rPr>
                            </m:ctrlPr>
                          </m:sSubPr>
                          <m:e>
                            <m:r>
                              <a:rPr kumimoji="0" lang="en-US" altLang="ko-KR" sz="28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Off val="-6745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"/>
                              </a:rPr>
                              <m:t>𝒙</m:t>
                            </m:r>
                          </m:e>
                          <m:sub>
                            <m:r>
                              <a:rPr kumimoji="0" lang="en-US" altLang="ko-KR" sz="28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Off val="-6745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kumimoji="0" lang="en-US" altLang="ko-KR" sz="2800" b="1" i="1" u="none" strike="noStrike" cap="none" spc="0" normalizeH="0" baseline="0" smtClean="0">
                        <a:ln>
                          <a:noFill/>
                        </a:ln>
                        <a:solidFill>
                          <a:schemeClr val="accent2">
                            <a:lumOff val="-6745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"/>
                      </a:rPr>
                      <m:t>, </m:t>
                    </m:r>
                    <m:r>
                      <a:rPr kumimoji="0" lang="en-US" altLang="ko-KR" sz="2800" b="1" i="1" u="none" strike="noStrike" cap="none" spc="0" normalizeH="0" baseline="0" smtClean="0">
                        <a:ln>
                          <a:noFill/>
                        </a:ln>
                        <a:solidFill>
                          <a:schemeClr val="accent2">
                            <a:lumOff val="-6745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"/>
                      </a:rPr>
                      <m:t>𝒌</m:t>
                    </m:r>
                    <m:r>
                      <a:rPr kumimoji="0" lang="en-US" altLang="ko-KR" sz="2800" b="1" i="1" u="none" strike="noStrike" cap="none" spc="0" normalizeH="0" baseline="0" smtClean="0">
                        <a:ln>
                          <a:noFill/>
                        </a:ln>
                        <a:solidFill>
                          <a:schemeClr val="accent2">
                            <a:lumOff val="-6745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"/>
                      </a:rPr>
                      <m:t>≥</m:t>
                    </m:r>
                    <m:r>
                      <a:rPr kumimoji="0" lang="en-US" altLang="ko-KR" sz="2800" b="1" i="1" u="none" strike="noStrike" cap="none" spc="0" normalizeH="0" baseline="0" smtClean="0">
                        <a:ln>
                          <a:noFill/>
                        </a:ln>
                        <a:solidFill>
                          <a:schemeClr val="accent2">
                            <a:lumOff val="-6745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"/>
                      </a:rPr>
                      <m:t>𝟎</m:t>
                    </m:r>
                  </m:oMath>
                </a14:m>
                <a:r>
                  <a:rPr kumimoji="0" lang="ko-KR" altLang="en-US" sz="2800" b="1" i="0" u="none" strike="noStrike" cap="none" spc="0" normalizeH="0" baseline="0" dirty="0">
                    <a:ln>
                      <a:noFill/>
                    </a:ln>
                    <a:solidFill>
                      <a:schemeClr val="accent2">
                        <a:lumOff val="-6745"/>
                      </a:schemeClr>
                    </a:solidFill>
                    <a:effectLst/>
                    <a:uFillTx/>
                    <a:sym typeface="Helvetica"/>
                  </a:rPr>
                  <a:t>  </a:t>
                </a:r>
                <a:r>
                  <a:rPr kumimoji="0" lang="en-US" altLang="ko-KR" sz="2800" b="1" i="0" u="none" strike="noStrike" cap="none" spc="0" normalizeH="0" baseline="0" dirty="0">
                    <a:ln>
                      <a:noFill/>
                    </a:ln>
                    <a:solidFill>
                      <a:schemeClr val="accent2">
                        <a:lumOff val="-6745"/>
                      </a:schemeClr>
                    </a:solidFill>
                    <a:effectLst/>
                    <a:uFillTx/>
                    <a:sym typeface="Helvetica"/>
                  </a:rPr>
                  <a:t>--</a:t>
                </a:r>
                <a:r>
                  <a:rPr lang="en-US" altLang="ko-KR" sz="2800" dirty="0">
                    <a:sym typeface="Wingdings 3" panose="05040102010807070707" pitchFamily="18" charset="2"/>
                  </a:rPr>
                  <a:t>  </a:t>
                </a:r>
                <a14:m>
                  <m:oMath xmlns:m="http://schemas.openxmlformats.org/officeDocument/2006/math">
                    <m:r>
                      <a:rPr lang="en-US" altLang="ko-KR" sz="2800" b="1" i="1" smtClean="0">
                        <a:latin typeface="Cambria Math" panose="02040503050406030204" pitchFamily="18" charset="0"/>
                        <a:sym typeface="Wingdings 3" panose="05040102010807070707" pitchFamily="18" charset="2"/>
                      </a:rPr>
                      <m:t>𝒇</m:t>
                    </m:r>
                    <m:r>
                      <a:rPr lang="en-US" altLang="ko-KR" sz="2800" b="1" i="1" smtClean="0">
                        <a:latin typeface="Cambria Math" panose="02040503050406030204" pitchFamily="18" charset="0"/>
                        <a:sym typeface="Wingdings 3" panose="05040102010807070707" pitchFamily="18" charset="2"/>
                      </a:rPr>
                      <m:t> </m:t>
                    </m:r>
                  </m:oMath>
                </a14:m>
                <a:r>
                  <a:rPr kumimoji="0" lang="en-US" altLang="ko-KR" sz="2800" b="1" i="0" u="none" strike="noStrike" cap="none" spc="0" normalizeH="0" baseline="0" dirty="0">
                    <a:ln>
                      <a:noFill/>
                    </a:ln>
                    <a:solidFill>
                      <a:schemeClr val="accent2">
                        <a:lumOff val="-6745"/>
                      </a:schemeClr>
                    </a:solidFill>
                    <a:effectLst/>
                    <a:uFillTx/>
                    <a:sym typeface="Helvetica"/>
                  </a:rPr>
                  <a:t>enforce K-Lipschitz</a:t>
                </a:r>
                <a:r>
                  <a:rPr kumimoji="0" lang="en-US" altLang="ko-KR" sz="2800" b="1" i="0" u="none" strike="noStrike" cap="none" spc="0" normalizeH="0" dirty="0">
                    <a:ln>
                      <a:noFill/>
                    </a:ln>
                    <a:solidFill>
                      <a:schemeClr val="accent2">
                        <a:lumOff val="-6745"/>
                      </a:schemeClr>
                    </a:solidFill>
                    <a:effectLst/>
                    <a:uFillTx/>
                    <a:sym typeface="Helvetica"/>
                  </a:rPr>
                  <a:t> continuous</a:t>
                </a:r>
                <a:endParaRPr kumimoji="0" lang="ko-KR" altLang="en-US" sz="2800" b="1" i="0" u="none" strike="noStrike" cap="none" spc="0" normalizeH="0" baseline="0" dirty="0">
                  <a:ln>
                    <a:noFill/>
                  </a:ln>
                  <a:solidFill>
                    <a:schemeClr val="accent2">
                      <a:lumOff val="-6745"/>
                    </a:schemeClr>
                  </a:solidFill>
                  <a:effectLst/>
                  <a:uFillTx/>
                  <a:sym typeface="Helvetica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5C767E-917B-4FBB-AED3-1E978C675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367" y="12177131"/>
                <a:ext cx="12573880" cy="535260"/>
              </a:xfrm>
              <a:prstGeom prst="rect">
                <a:avLst/>
              </a:prstGeom>
              <a:blipFill>
                <a:blip r:embed="rId5"/>
                <a:stretch>
                  <a:fillRect t="-11236" b="-28090"/>
                </a:stretch>
              </a:blipFill>
              <a:ln w="12700" cap="flat">
                <a:solidFill>
                  <a:srgbClr val="C00000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59843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Definition and Semantics of…"/>
          <p:cNvSpPr txBox="1"/>
          <p:nvPr/>
        </p:nvSpPr>
        <p:spPr>
          <a:xfrm>
            <a:off x="9909443" y="738195"/>
            <a:ext cx="4681729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dirty="0"/>
              <a:t>Method</a:t>
            </a:r>
          </a:p>
          <a:p>
            <a:pPr>
              <a:defRPr sz="4700" b="0">
                <a:solidFill>
                  <a:srgbClr val="737572"/>
                </a:solidFill>
              </a:defRPr>
            </a:pPr>
            <a:r>
              <a:rPr lang="en-US" dirty="0"/>
              <a:t>WGAN - Clipping</a:t>
            </a:r>
            <a:endParaRPr dirty="0"/>
          </a:p>
        </p:txBody>
      </p:sp>
      <p:sp>
        <p:nvSpPr>
          <p:cNvPr id="92" name="6/38"/>
          <p:cNvSpPr txBox="1"/>
          <p:nvPr/>
        </p:nvSpPr>
        <p:spPr>
          <a:xfrm>
            <a:off x="22552530" y="933105"/>
            <a:ext cx="991683" cy="44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sz="1700" b="0">
                <a:solidFill>
                  <a:srgbClr val="737572"/>
                </a:solidFill>
              </a:defRPr>
            </a:lvl1pPr>
          </a:lstStyle>
          <a:p>
            <a:r>
              <a:rPr lang="en-US" altLang="ko-KR" dirty="0"/>
              <a:t>8</a:t>
            </a:r>
            <a:endParaRPr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793C821-1D42-4B41-9786-D0FCAA7E3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5145" y="2992973"/>
            <a:ext cx="5852172" cy="43891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BFBD7D-893A-4013-8496-76102500B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703" y="2992975"/>
            <a:ext cx="5852172" cy="43891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0A51ED-34D9-4372-B5A2-DD29C30DAD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0256" y="2992973"/>
            <a:ext cx="5852172" cy="43891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5445A0-E3F6-43AB-862C-B93A4BB5A272}"/>
              </a:ext>
            </a:extLst>
          </p:cNvPr>
          <p:cNvSpPr txBox="1"/>
          <p:nvPr/>
        </p:nvSpPr>
        <p:spPr>
          <a:xfrm>
            <a:off x="6575060" y="7382102"/>
            <a:ext cx="457200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dirty="0"/>
              <a:t>C</a:t>
            </a:r>
            <a:r>
              <a:rPr lang="ko-KR" altLang="en-US" sz="2800" dirty="0"/>
              <a:t> </a:t>
            </a:r>
            <a:r>
              <a:rPr lang="en-US" altLang="ko-KR" sz="2800" dirty="0"/>
              <a:t>=</a:t>
            </a:r>
            <a:r>
              <a:rPr lang="ko-KR" altLang="en-US" sz="2800" dirty="0"/>
              <a:t> </a:t>
            </a:r>
            <a:r>
              <a:rPr lang="en-US" altLang="ko-KR" sz="2800" dirty="0"/>
              <a:t>{-1,1}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chemeClr val="accent2">
                  <a:lumOff val="-6745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AF859F-9265-4A91-B6E9-9776528B79F0}"/>
              </a:ext>
            </a:extLst>
          </p:cNvPr>
          <p:cNvSpPr txBox="1"/>
          <p:nvPr/>
        </p:nvSpPr>
        <p:spPr>
          <a:xfrm>
            <a:off x="12870342" y="7382101"/>
            <a:ext cx="457200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dirty="0"/>
              <a:t>C</a:t>
            </a:r>
            <a:r>
              <a:rPr lang="ko-KR" altLang="en-US" sz="2800" dirty="0"/>
              <a:t> </a:t>
            </a:r>
            <a:r>
              <a:rPr lang="en-US" altLang="ko-KR" sz="2800" dirty="0"/>
              <a:t>=</a:t>
            </a:r>
            <a:r>
              <a:rPr lang="ko-KR" altLang="en-US" sz="2800" dirty="0"/>
              <a:t> </a:t>
            </a:r>
            <a:r>
              <a:rPr lang="en-US" altLang="ko-KR" sz="2800" dirty="0"/>
              <a:t>{-5,5}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chemeClr val="accent2">
                  <a:lumOff val="-6745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734AA6-CE91-4D51-ACE7-2686D02219A4}"/>
              </a:ext>
            </a:extLst>
          </p:cNvPr>
          <p:cNvSpPr txBox="1"/>
          <p:nvPr/>
        </p:nvSpPr>
        <p:spPr>
          <a:xfrm>
            <a:off x="18865231" y="7382102"/>
            <a:ext cx="457200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dirty="0"/>
              <a:t>C</a:t>
            </a:r>
            <a:r>
              <a:rPr lang="ko-KR" altLang="en-US" sz="2800" dirty="0"/>
              <a:t> </a:t>
            </a:r>
            <a:r>
              <a:rPr lang="en-US" altLang="ko-KR" sz="2800" dirty="0"/>
              <a:t>=</a:t>
            </a:r>
            <a:r>
              <a:rPr lang="ko-KR" altLang="en-US" sz="2800" dirty="0"/>
              <a:t> </a:t>
            </a:r>
            <a:r>
              <a:rPr lang="en-US" altLang="ko-KR" sz="2800" dirty="0"/>
              <a:t>{-50,50}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chemeClr val="accent2">
                  <a:lumOff val="-6745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3B1EA156-CC19-4D67-B95C-90A97687E2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14" y="2992973"/>
            <a:ext cx="5852172" cy="438912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2CC973D-FE85-405B-8261-246A7CCAC7C6}"/>
              </a:ext>
            </a:extLst>
          </p:cNvPr>
          <p:cNvSpPr txBox="1"/>
          <p:nvPr/>
        </p:nvSpPr>
        <p:spPr>
          <a:xfrm>
            <a:off x="970042" y="7382101"/>
            <a:ext cx="457200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dirty="0"/>
              <a:t>C</a:t>
            </a:r>
            <a:r>
              <a:rPr lang="ko-KR" altLang="en-US" sz="2800" dirty="0"/>
              <a:t> </a:t>
            </a:r>
            <a:r>
              <a:rPr lang="en-US" altLang="ko-KR" sz="2800" dirty="0"/>
              <a:t>=</a:t>
            </a:r>
            <a:r>
              <a:rPr lang="ko-KR" altLang="en-US" sz="2800" dirty="0"/>
              <a:t> </a:t>
            </a:r>
            <a:r>
              <a:rPr lang="en-US" altLang="ko-KR" sz="2800" dirty="0"/>
              <a:t>{-0.1,0.1}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chemeClr val="accent2">
                  <a:lumOff val="-6745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8FC732-29EB-4500-83E3-BC53DDB2128F}"/>
              </a:ext>
            </a:extLst>
          </p:cNvPr>
          <p:cNvSpPr txBox="1"/>
          <p:nvPr/>
        </p:nvSpPr>
        <p:spPr>
          <a:xfrm>
            <a:off x="6575060" y="12379417"/>
            <a:ext cx="457200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dirty="0"/>
              <a:t>C</a:t>
            </a:r>
            <a:r>
              <a:rPr lang="ko-KR" altLang="en-US" sz="2800" dirty="0"/>
              <a:t> </a:t>
            </a:r>
            <a:r>
              <a:rPr lang="en-US" altLang="ko-KR" sz="2800" dirty="0"/>
              <a:t>=</a:t>
            </a:r>
            <a:r>
              <a:rPr lang="ko-KR" altLang="en-US" sz="2800" dirty="0"/>
              <a:t> </a:t>
            </a:r>
            <a:r>
              <a:rPr lang="en-US" altLang="ko-KR" sz="2800" dirty="0"/>
              <a:t>{-0.2,0.2}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chemeClr val="accent2">
                  <a:lumOff val="-6745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E3926C-6EB9-472F-9679-0C2DF6067E26}"/>
              </a:ext>
            </a:extLst>
          </p:cNvPr>
          <p:cNvSpPr txBox="1"/>
          <p:nvPr/>
        </p:nvSpPr>
        <p:spPr>
          <a:xfrm>
            <a:off x="12870342" y="12379416"/>
            <a:ext cx="457200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dirty="0"/>
              <a:t>C</a:t>
            </a:r>
            <a:r>
              <a:rPr lang="ko-KR" altLang="en-US" sz="2800" dirty="0"/>
              <a:t> </a:t>
            </a:r>
            <a:r>
              <a:rPr lang="en-US" altLang="ko-KR" sz="2800" dirty="0"/>
              <a:t>=</a:t>
            </a:r>
            <a:r>
              <a:rPr lang="ko-KR" altLang="en-US" sz="2800" dirty="0"/>
              <a:t> </a:t>
            </a:r>
            <a:r>
              <a:rPr lang="en-US" altLang="ko-KR" sz="2800" dirty="0"/>
              <a:t>{-0.5,0.5}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chemeClr val="accent2">
                  <a:lumOff val="-6745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76CA80-7727-4D7C-AA05-3132BC09D190}"/>
              </a:ext>
            </a:extLst>
          </p:cNvPr>
          <p:cNvSpPr txBox="1"/>
          <p:nvPr/>
        </p:nvSpPr>
        <p:spPr>
          <a:xfrm>
            <a:off x="18865231" y="12379417"/>
            <a:ext cx="457200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dirty="0"/>
              <a:t>C</a:t>
            </a:r>
            <a:r>
              <a:rPr lang="ko-KR" altLang="en-US" sz="2800" dirty="0"/>
              <a:t> </a:t>
            </a:r>
            <a:r>
              <a:rPr lang="en-US" altLang="ko-KR" sz="2800" dirty="0"/>
              <a:t>=</a:t>
            </a:r>
            <a:r>
              <a:rPr lang="ko-KR" altLang="en-US" sz="2800" dirty="0"/>
              <a:t> </a:t>
            </a:r>
            <a:r>
              <a:rPr lang="en-US" altLang="ko-KR" sz="2800" dirty="0"/>
              <a:t>{-1,1}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chemeClr val="accent2">
                  <a:lumOff val="-6745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DD5EA1-905C-4752-95C1-B73B7335247A}"/>
              </a:ext>
            </a:extLst>
          </p:cNvPr>
          <p:cNvSpPr txBox="1"/>
          <p:nvPr/>
        </p:nvSpPr>
        <p:spPr>
          <a:xfrm>
            <a:off x="970042" y="12379416"/>
            <a:ext cx="457200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dirty="0"/>
              <a:t>C</a:t>
            </a:r>
            <a:r>
              <a:rPr lang="ko-KR" altLang="en-US" sz="2800" dirty="0"/>
              <a:t> </a:t>
            </a:r>
            <a:r>
              <a:rPr lang="en-US" altLang="ko-KR" sz="2800" dirty="0"/>
              <a:t>=</a:t>
            </a:r>
            <a:r>
              <a:rPr lang="ko-KR" altLang="en-US" sz="2800" dirty="0"/>
              <a:t> </a:t>
            </a:r>
            <a:r>
              <a:rPr lang="en-US" altLang="ko-KR" sz="2800" dirty="0"/>
              <a:t>{-0.1,0.1}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chemeClr val="accent2">
                  <a:lumOff val="-6745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3ABB9DE2-32B0-4092-838C-965C11D5EE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5145" y="7990287"/>
            <a:ext cx="5852172" cy="438912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1EB5D01-85A5-4966-9374-789110CCB8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8729" y="7905319"/>
            <a:ext cx="5852172" cy="438912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E3FD69E-E550-4709-BAD7-C99837BE5A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326" y="7905318"/>
            <a:ext cx="5852172" cy="438912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5189449-3902-40DF-A11A-91ED0ACE13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83" y="788301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2314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Definition and Semantics of…"/>
          <p:cNvSpPr txBox="1"/>
          <p:nvPr/>
        </p:nvSpPr>
        <p:spPr>
          <a:xfrm>
            <a:off x="9976769" y="738195"/>
            <a:ext cx="4547077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dirty="0"/>
              <a:t>Method</a:t>
            </a:r>
          </a:p>
          <a:p>
            <a:pPr>
              <a:defRPr sz="4700" b="0">
                <a:solidFill>
                  <a:srgbClr val="737572"/>
                </a:solidFill>
              </a:defRPr>
            </a:pPr>
            <a:r>
              <a:rPr lang="en-US" dirty="0"/>
              <a:t>WGAN - clipping</a:t>
            </a:r>
            <a:endParaRPr dirty="0"/>
          </a:p>
        </p:txBody>
      </p:sp>
      <p:sp>
        <p:nvSpPr>
          <p:cNvPr id="91" name="Node…"/>
          <p:cNvSpPr txBox="1"/>
          <p:nvPr/>
        </p:nvSpPr>
        <p:spPr>
          <a:xfrm>
            <a:off x="2017292" y="2748295"/>
            <a:ext cx="20820216" cy="2656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60947" indent="-360947" algn="l">
              <a:lnSpc>
                <a:spcPct val="120000"/>
              </a:lnSpc>
              <a:buSzPct val="100000"/>
              <a:buChar char="-"/>
              <a:defRPr sz="3600">
                <a:solidFill>
                  <a:srgbClr val="000000"/>
                </a:solidFill>
              </a:defRPr>
            </a:pPr>
            <a:r>
              <a:rPr lang="en-US" dirty="0"/>
              <a:t>WGAN </a:t>
            </a:r>
            <a:r>
              <a:rPr lang="en-US" b="0" dirty="0"/>
              <a:t>optimization process is difficult because of interactions between the weight constraint and the cost function , which result in either vanishing or exploding gradients without careful tuning of the clipping threshold c. </a:t>
            </a:r>
            <a:endParaRPr lang="en-US" dirty="0"/>
          </a:p>
          <a:p>
            <a:pPr marL="381000" lvl="1" indent="0" algn="l">
              <a:lnSpc>
                <a:spcPct val="120000"/>
              </a:lnSpc>
              <a:buSzPct val="100000"/>
              <a:defRPr sz="3400"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65677E-98F0-4725-A7E1-4B4AF9100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744" y="5592370"/>
            <a:ext cx="13489126" cy="6696274"/>
          </a:xfrm>
          <a:prstGeom prst="rect">
            <a:avLst/>
          </a:prstGeom>
        </p:spPr>
      </p:pic>
      <p:sp>
        <p:nvSpPr>
          <p:cNvPr id="7" name="6/38">
            <a:extLst>
              <a:ext uri="{FF2B5EF4-FFF2-40B4-BE49-F238E27FC236}">
                <a16:creationId xmlns:a16="http://schemas.microsoft.com/office/drawing/2014/main" id="{02935AED-9F10-4514-B112-F97658526654}"/>
              </a:ext>
            </a:extLst>
          </p:cNvPr>
          <p:cNvSpPr txBox="1"/>
          <p:nvPr/>
        </p:nvSpPr>
        <p:spPr>
          <a:xfrm>
            <a:off x="22552530" y="933105"/>
            <a:ext cx="991683" cy="44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sz="1700" b="0">
                <a:solidFill>
                  <a:srgbClr val="737572"/>
                </a:solidFill>
              </a:defRPr>
            </a:lvl1pPr>
          </a:lstStyle>
          <a:p>
            <a:r>
              <a:rPr lang="en-US" altLang="ko-KR" dirty="0"/>
              <a:t>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305399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 Theme">
  <a:themeElements>
    <a:clrScheme name="Default Theme">
      <a:dk1>
        <a:srgbClr val="364353"/>
      </a:dk1>
      <a:lt1>
        <a:srgbClr val="FAFCFF"/>
      </a:lt1>
      <a:dk2>
        <a:srgbClr val="A7A7A7"/>
      </a:dk2>
      <a:lt2>
        <a:srgbClr val="535353"/>
      </a:lt2>
      <a:accent1>
        <a:srgbClr val="0D73B2"/>
      </a:accent1>
      <a:accent2>
        <a:srgbClr val="445468"/>
      </a:accent2>
      <a:accent3>
        <a:srgbClr val="33D1AD"/>
      </a:accent3>
      <a:accent4>
        <a:srgbClr val="F19A14"/>
      </a:accent4>
      <a:accent5>
        <a:srgbClr val="91CE55"/>
      </a:accent5>
      <a:accent6>
        <a:srgbClr val="CAC9D0"/>
      </a:accent6>
      <a:hlink>
        <a:srgbClr val="0000FF"/>
      </a:hlink>
      <a:folHlink>
        <a:srgbClr val="FF00FF"/>
      </a:folHlink>
    </a:clrScheme>
    <a:fontScheme name="Default Them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737572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900" b="1" i="0" u="none" strike="noStrike" cap="none" spc="0" normalizeH="0" baseline="0">
            <a:ln>
              <a:noFill/>
            </a:ln>
            <a:solidFill>
              <a:schemeClr val="accent2">
                <a:lumOff val="-6745"/>
              </a:schemeClr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 Theme">
  <a:themeElements>
    <a:clrScheme name="Default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D73B2"/>
      </a:accent1>
      <a:accent2>
        <a:srgbClr val="445468"/>
      </a:accent2>
      <a:accent3>
        <a:srgbClr val="33D1AD"/>
      </a:accent3>
      <a:accent4>
        <a:srgbClr val="F19A14"/>
      </a:accent4>
      <a:accent5>
        <a:srgbClr val="91CE55"/>
      </a:accent5>
      <a:accent6>
        <a:srgbClr val="CAC9D0"/>
      </a:accent6>
      <a:hlink>
        <a:srgbClr val="0000FF"/>
      </a:hlink>
      <a:folHlink>
        <a:srgbClr val="FF00FF"/>
      </a:folHlink>
    </a:clrScheme>
    <a:fontScheme name="Default Them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737572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900" b="1" i="0" u="none" strike="noStrike" cap="none" spc="0" normalizeH="0" baseline="0">
            <a:ln>
              <a:noFill/>
            </a:ln>
            <a:solidFill>
              <a:schemeClr val="accent2">
                <a:lumOff val="-6745"/>
              </a:schemeClr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3266</TotalTime>
  <Words>1900</Words>
  <Application>Microsoft Office PowerPoint</Application>
  <PresentationFormat>사용자 지정</PresentationFormat>
  <Paragraphs>236</Paragraphs>
  <Slides>28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Noto sans</vt:lpstr>
      <vt:lpstr>Arial</vt:lpstr>
      <vt:lpstr>Cambria Math</vt:lpstr>
      <vt:lpstr>Helvetica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l yunyun</cp:lastModifiedBy>
  <cp:revision>163</cp:revision>
  <dcterms:modified xsi:type="dcterms:W3CDTF">2020-04-13T05:50:36Z</dcterms:modified>
</cp:coreProperties>
</file>