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46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7" r:id="rId11"/>
    <p:sldId id="556" r:id="rId12"/>
    <p:sldId id="558" r:id="rId13"/>
    <p:sldId id="559" r:id="rId14"/>
    <p:sldId id="561" r:id="rId15"/>
    <p:sldId id="564" r:id="rId16"/>
    <p:sldId id="563" r:id="rId17"/>
    <p:sldId id="560" r:id="rId1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0AF27936-0FDB-4F85-9BC0-2500436E9F13}">
          <p14:sldIdLst>
            <p14:sldId id="546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6"/>
            <p14:sldId id="558"/>
            <p14:sldId id="559"/>
            <p14:sldId id="561"/>
            <p14:sldId id="564"/>
            <p14:sldId id="563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4F3F8"/>
    <a:srgbClr val="E9EDF4"/>
    <a:srgbClr val="FAF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 autoAdjust="0"/>
    <p:restoredTop sz="88669" autoAdjust="0"/>
  </p:normalViewPr>
  <p:slideViewPr>
    <p:cSldViewPr>
      <p:cViewPr>
        <p:scale>
          <a:sx n="99" d="100"/>
          <a:sy n="99" d="100"/>
        </p:scale>
        <p:origin x="3696" y="10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t>2019. 11. 4.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7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3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4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5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5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LTR ( Left to Right)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6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NLI – </a:t>
            </a:r>
            <a:r>
              <a:rPr lang="ko-KR" altLang="en-US" dirty="0"/>
              <a:t>흐름을 파악하기 위해 </a:t>
            </a:r>
            <a:endParaRPr lang="en-US" altLang="ko-KR" dirty="0"/>
          </a:p>
          <a:p>
            <a:r>
              <a:rPr lang="en-US" dirty="0"/>
              <a:t>Corpus – large dataset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4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</a:t>
            </a: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764705"/>
            <a:ext cx="8581292" cy="5256584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>
              <a:spcBef>
                <a:spcPts val="600"/>
              </a:spcBef>
              <a:defRPr sz="15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6572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</a:t>
            </a: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1556791"/>
            <a:ext cx="8581292" cy="4464497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>
              <a:spcBef>
                <a:spcPts val="600"/>
              </a:spcBef>
              <a:defRPr sz="15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</a:t>
            </a: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7" y="195263"/>
            <a:ext cx="4395512" cy="1217066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30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t>2019. 11. 4.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736304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2019.05.16</a:t>
            </a: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LEEYEONSU</a:t>
            </a: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Mobile &amp; Network Intelligence Laboratory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ko-KR" sz="4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endParaRPr kumimoji="1" lang="ko-KR" altLang="en-US" sz="4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026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77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#1 : Masked LM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기존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보다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converge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하는데 많은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training step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필요하지만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보다 훨씬 빠르게 좋은 성능을 낸다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04779-78D2-9440-8DFE-BA3C5C4D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24" y="2365432"/>
            <a:ext cx="5472831" cy="37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#2 : Next Sentence prediction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Why? 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task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QA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Natural Language Inference(NL)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같이 두 문장 사이의 관계를 이해하는 것이 중요하기 때문이다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LM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에서는 가능하지 않다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corpus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두문장을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이어 붙여 이것이 원래의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corpus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이어져 있는게 맞는 문장인지를 맞추는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binarized next sentence prediction 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50% : A,B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실제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next sentence, 50%: A,B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random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선택 된 관계없는 문장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= [CLS] the man went to [Mask] store [SEP] he bought a gallon [Mask] milk [SEP]</a:t>
            </a: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Label =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IsNext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= [CLS] the man went to [Mask] store [SEP] penguin [MASK] are flight  ##less birds [SEP] </a:t>
            </a: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Label =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NotNext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14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 tuning</a:t>
            </a:r>
          </a:p>
          <a:p>
            <a:pPr lvl="1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Dataset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크기가 클수록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hyperparameter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영향을 덜 받고 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training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빠르게 학습되며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(pre-training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비해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이로 인해 최적의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hyperparameter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탐색이 가능하다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13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Comparison of BERT and OPENAI GPT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공통점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구조를 사용한다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차이점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GPT </a:t>
            </a:r>
          </a:p>
          <a:p>
            <a:pPr lvl="2"/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BookCorpus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(800M words)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사용 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[SEP]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[CLS]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시에만 추가하여 학습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32000words/batch for 1M steps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때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learning rate : 5e-5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</a:p>
          <a:p>
            <a:pPr lvl="2"/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BookCorpus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+ Wikipedia(2500M words)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 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[SEP]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[CLS]token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시에도 학습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(NSP task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때문에 가능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128000words/batch for 1M steps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때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task-specific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하게 조절하여 사용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95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 experiment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3170"/>
            <a:ext cx="3744417" cy="5040561"/>
          </a:xfrm>
        </p:spPr>
        <p:txBody>
          <a:bodyPr/>
          <a:lstStyle/>
          <a:p>
            <a:r>
              <a:rPr lang="en-GB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(a),(b)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sequence-level task</a:t>
            </a: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(c), (d) : token-level task</a:t>
            </a: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(c)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Question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정답이 되는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Paragraph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substring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추출하는 것이므로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[SEP]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이후의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들에서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Start/end span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찾아내는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수행</a:t>
            </a:r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(d)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에서는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Named Entity Recognition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이나 형태소 분석과 같이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single sentence 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각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어떤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class</a:t>
            </a:r>
            <a:r>
              <a:rPr lang="ko-KR" altLang="en-US" sz="16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갖는지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classifier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해서 정답을 찾아냄</a:t>
            </a:r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D9CCA-957B-FA40-9B51-8C6A507C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836712"/>
            <a:ext cx="4777514" cy="51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 experiment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3170"/>
            <a:ext cx="8362865" cy="50405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SQuAD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최고 성능 달성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" sz="16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SQuAD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 </a:t>
            </a:r>
            <a:r>
              <a:rPr lang="ko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질문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 </a:t>
            </a:r>
            <a:r>
              <a:rPr lang="ko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지문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주어지고</a:t>
            </a:r>
            <a:r>
              <a:rPr lang="en-US" altLang="ko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 중 </a:t>
            </a:r>
            <a:r>
              <a:rPr lang="en-US" altLang="ko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substring</a:t>
            </a:r>
            <a:r>
              <a:rPr lang="ko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정답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맞추는 </a:t>
            </a:r>
            <a:r>
              <a:rPr lang="en-US" altLang="ko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이다</a:t>
            </a:r>
            <a:r>
              <a:rPr lang="en-US" altLang="ko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방법론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질문을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A embedding 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답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지문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 embedding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하고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지문에서 정답이 되는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substring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처음과 끝을 찾는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3">
              <a:lnSpc>
                <a:spcPct val="20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Question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Where do water droplets collide with ice crystals to form precipitation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3">
              <a:lnSpc>
                <a:spcPct val="20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Paragraph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 …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Precipitation forms as smaller droplets coalesce via collision with other rain drops or ice crystals </a:t>
            </a:r>
            <a:r>
              <a:rPr lang="en-US" altLang="ko-KR" sz="1400" dirty="0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within a cloud.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</a:p>
          <a:p>
            <a:pPr lvl="3">
              <a:lnSpc>
                <a:spcPct val="20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Output Answer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within a cloud </a:t>
            </a:r>
          </a:p>
          <a:p>
            <a:pPr lvl="1"/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42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3B247-AC10-8D4D-A27F-0EE874E2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8" y="3612728"/>
            <a:ext cx="7340600" cy="2624584"/>
          </a:xfrm>
          <a:prstGeom prst="rect">
            <a:avLst/>
          </a:prstGeom>
        </p:spPr>
      </p:pic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 experiment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3170"/>
            <a:ext cx="8136905" cy="5040561"/>
          </a:xfrm>
        </p:spPr>
        <p:txBody>
          <a:bodyPr/>
          <a:lstStyle/>
          <a:p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Effect of Pre-training Tasks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No NSP</a:t>
            </a:r>
          </a:p>
          <a:p>
            <a:pPr lvl="1"/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LTR &amp; No NSP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LTR &amp; No NSP +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BiLSTM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세가지 실험을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해봤을 때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가장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높은걸로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봐서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함께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사용됫을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때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큰 영향이 있었다고 볼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lang="en-GB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87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Featured-based Approach with 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8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같이 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featured based approach</a:t>
            </a:r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로도 사용할 수 있다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ko-KR" altLang="en-US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이에 따르는 이점은</a:t>
            </a:r>
            <a:r>
              <a:rPr lang="en-US" altLang="ko-KR" sz="18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수행할 수 있는 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부착하여 쓸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GB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Computational benefit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얻을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01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Abstract 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“Attention is all you need(2017)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소개한 구조를 활용한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Representation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관한 논문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기본적으로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wiki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book data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같은 대용량의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unlabeled data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모델을 미리 학습 시킨 후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가지고 있는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labeled data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transfer learning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시킨다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이전에 소개된 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Open AI (GPT)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이어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Pre-trained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함으로써 성능을 올 수 있도록 만든 모델이다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이전의 모델의 접근 방식은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unidirectional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하므로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representation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부족하다고 이 논문에서 표현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GB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특정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처리하기 위해 새로운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붙일 필요없이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 자체의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통해 해당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state-of-the-art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달성했다고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6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Introduction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비슷한 접근 방식을 가지고 있는 기존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대한 간단한 소개</a:t>
            </a:r>
            <a:endParaRPr lang="en-US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model pre-training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여러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task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성능을 </a:t>
            </a:r>
            <a:r>
              <a:rPr lang="ko-KR" altLang="en-US" sz="1600" b="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향상시키는데에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탁월한 효과가 있다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Pre-trained language representation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Feature-based approach :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수행하는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pre-trained language representation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추가적인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제공한다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두개의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network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붙여서 사용한다고 보면 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2"/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: pre-trained </a:t>
            </a:r>
            <a:r>
              <a:rPr lang="ko-KR" altLang="en-US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된 </a:t>
            </a:r>
            <a:r>
              <a:rPr lang="en-US" altLang="ko-KR" sz="1600" b="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parameter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downstream task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학습을 통해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tuning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해나가는 방식 </a:t>
            </a:r>
            <a:endParaRPr lang="en-US" altLang="ko-KR" sz="1600" b="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GPT</a:t>
            </a:r>
          </a:p>
          <a:p>
            <a:pPr lvl="2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논문에서는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fine-tuning based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방법으로 성능을 향상시킨다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68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Introduction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 pre-training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방법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 방법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OpenAI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GPT</a:t>
            </a: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일반적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language model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3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단어를 가지고 뒤의 단어를 예측하는 모델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(n-gram).</a:t>
            </a:r>
          </a:p>
          <a:p>
            <a:pPr lvl="4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Unidirectional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수 밖에 없고 이 단점을 극복하기 위해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Bi-LSTM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양방향성을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가지력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시도 했지만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단방향간의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concat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밖에 결과가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나오지않음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3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Masked Language Model(MLM)</a:t>
            </a:r>
          </a:p>
          <a:p>
            <a:pPr lvl="3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Next sentence prediction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GB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A89E82-4D8E-B348-8737-57523ABF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4" y="4345360"/>
            <a:ext cx="7259972" cy="17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Architecture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”Attention is all you need”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소개된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중에서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encoder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부분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 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크기에따라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BERT_base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OpenAI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GPT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 parameter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동일하지만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 concept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바꿔주는 것만으로 높은 성능을 낼 수 있다는 것을 보여줌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BERT_large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ko-KR" altLang="en-US" sz="1600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OpenAI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GPT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모델의 경우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standard language model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방식 사용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(transformer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decoder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NLP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위해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transformer encoder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구조 사용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4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Representation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그림과 같이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값의 합으로 이루어져있다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값은 하나의 문이 될 수도 있고 두개의 문장 쌍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(Question, Answer)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입력 값이 될 수도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주어진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대해 다음의 세가지 값을 더함으로써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입력값으로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</a:t>
            </a:r>
          </a:p>
          <a:p>
            <a:pPr lvl="3"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Word piece embedding (English 300000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사용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Segment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</a:t>
            </a:r>
          </a:p>
          <a:p>
            <a:pPr lvl="3"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(Question, Answer(paragraph))</a:t>
            </a:r>
          </a:p>
          <a:p>
            <a:pPr lvl="2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Position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93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Representation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26856AF0-4806-4C4B-BB7B-19D9902C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6" y="1911350"/>
            <a:ext cx="8724900" cy="3173834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08BEC3EC-9D3F-BC46-841B-85D08260E5F6}"/>
              </a:ext>
            </a:extLst>
          </p:cNvPr>
          <p:cNvSpPr/>
          <p:nvPr/>
        </p:nvSpPr>
        <p:spPr bwMode="auto">
          <a:xfrm>
            <a:off x="1593159" y="2240944"/>
            <a:ext cx="792088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E85403-8A9F-C847-A6E6-C4B6F873AF5F}"/>
              </a:ext>
            </a:extLst>
          </p:cNvPr>
          <p:cNvCxnSpPr/>
          <p:nvPr/>
        </p:nvCxnSpPr>
        <p:spPr>
          <a:xfrm flipV="1">
            <a:off x="2123728" y="1988840"/>
            <a:ext cx="0" cy="29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0BA7BE-7C8A-D94D-A9BF-E47714994CA9}"/>
              </a:ext>
            </a:extLst>
          </p:cNvPr>
          <p:cNvSpPr txBox="1"/>
          <p:nvPr/>
        </p:nvSpPr>
        <p:spPr>
          <a:xfrm>
            <a:off x="1187624" y="172428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Sentence</a:t>
            </a:r>
            <a:r>
              <a:rPr lang="ko-KR" altLang="en-US" sz="1200" dirty="0"/>
              <a:t>의 첫번째 </a:t>
            </a:r>
            <a:r>
              <a:rPr lang="en-US" altLang="ko-KR" sz="1200" dirty="0"/>
              <a:t>token</a:t>
            </a:r>
            <a:endParaRPr lang="en-US" sz="1200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2A1CC0F-570E-F444-BF08-9D6246B008E4}"/>
              </a:ext>
            </a:extLst>
          </p:cNvPr>
          <p:cNvSpPr/>
          <p:nvPr/>
        </p:nvSpPr>
        <p:spPr bwMode="auto">
          <a:xfrm>
            <a:off x="4684980" y="2240944"/>
            <a:ext cx="792088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391102-31F1-E847-90DF-A3343B7B7647}"/>
              </a:ext>
            </a:extLst>
          </p:cNvPr>
          <p:cNvCxnSpPr/>
          <p:nvPr/>
        </p:nvCxnSpPr>
        <p:spPr>
          <a:xfrm flipV="1">
            <a:off x="5104185" y="1983358"/>
            <a:ext cx="0" cy="29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113BF5-B51C-B64E-A5E7-C09BD888BE31}"/>
              </a:ext>
            </a:extLst>
          </p:cNvPr>
          <p:cNvSpPr txBox="1"/>
          <p:nvPr/>
        </p:nvSpPr>
        <p:spPr>
          <a:xfrm>
            <a:off x="4432952" y="170635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문장사이의</a:t>
            </a:r>
            <a:r>
              <a:rPr lang="ko-KR" altLang="en-US" sz="1200" dirty="0"/>
              <a:t> 경계</a:t>
            </a:r>
            <a:endParaRPr lang="en-US" sz="1200" dirty="0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B19EEC0-91C6-244E-8968-934E0DEEFE92}"/>
              </a:ext>
            </a:extLst>
          </p:cNvPr>
          <p:cNvSpPr/>
          <p:nvPr/>
        </p:nvSpPr>
        <p:spPr bwMode="auto">
          <a:xfrm>
            <a:off x="6602682" y="2852936"/>
            <a:ext cx="1569717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67B450-FB3E-2A46-ADE8-AE9337B7225E}"/>
              </a:ext>
            </a:extLst>
          </p:cNvPr>
          <p:cNvCxnSpPr>
            <a:cxnSpLocks/>
          </p:cNvCxnSpPr>
          <p:nvPr/>
        </p:nvCxnSpPr>
        <p:spPr>
          <a:xfrm flipV="1">
            <a:off x="7308304" y="1911350"/>
            <a:ext cx="0" cy="97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95294-70D1-3B41-BFF6-148AFE6C1169}"/>
              </a:ext>
            </a:extLst>
          </p:cNvPr>
          <p:cNvSpPr txBox="1"/>
          <p:nvPr/>
        </p:nvSpPr>
        <p:spPr>
          <a:xfrm>
            <a:off x="6588224" y="158578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ing</a:t>
            </a:r>
            <a:r>
              <a:rPr lang="ko-KR" altLang="en-US" sz="1200" dirty="0"/>
              <a:t>의 </a:t>
            </a:r>
            <a:r>
              <a:rPr lang="en-US" altLang="ko-KR" sz="1200" dirty="0"/>
              <a:t>split (##)</a:t>
            </a:r>
            <a:endParaRPr lang="en-US" sz="1200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0A1487E4-B6CF-EA47-B0DB-53C9A5FD7B94}"/>
              </a:ext>
            </a:extLst>
          </p:cNvPr>
          <p:cNvSpPr/>
          <p:nvPr/>
        </p:nvSpPr>
        <p:spPr bwMode="auto">
          <a:xfrm>
            <a:off x="1477917" y="3591057"/>
            <a:ext cx="4030187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B4AD6B-D862-E747-8CFB-B7BC8C9051F8}"/>
              </a:ext>
            </a:extLst>
          </p:cNvPr>
          <p:cNvCxnSpPr>
            <a:cxnSpLocks/>
          </p:cNvCxnSpPr>
          <p:nvPr/>
        </p:nvCxnSpPr>
        <p:spPr>
          <a:xfrm flipV="1">
            <a:off x="3491880" y="4275057"/>
            <a:ext cx="0" cy="124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C946EB-6EF5-D448-8E1E-7540C0F635C8}"/>
              </a:ext>
            </a:extLst>
          </p:cNvPr>
          <p:cNvSpPr txBox="1"/>
          <p:nvPr/>
        </p:nvSpPr>
        <p:spPr>
          <a:xfrm>
            <a:off x="3021673" y="551723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7569190D-761F-A34C-B0CF-250431E85516}"/>
              </a:ext>
            </a:extLst>
          </p:cNvPr>
          <p:cNvSpPr/>
          <p:nvPr/>
        </p:nvSpPr>
        <p:spPr bwMode="auto">
          <a:xfrm>
            <a:off x="5477068" y="3583459"/>
            <a:ext cx="3353340" cy="684000"/>
          </a:xfrm>
          <a:prstGeom prst="frame">
            <a:avLst/>
          </a:prstGeom>
          <a:solidFill>
            <a:schemeClr val="accent2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37D7D2-030D-6B42-BE1C-4B4F0785C36E}"/>
              </a:ext>
            </a:extLst>
          </p:cNvPr>
          <p:cNvCxnSpPr>
            <a:cxnSpLocks/>
          </p:cNvCxnSpPr>
          <p:nvPr/>
        </p:nvCxnSpPr>
        <p:spPr>
          <a:xfrm flipV="1">
            <a:off x="6876256" y="4267459"/>
            <a:ext cx="0" cy="124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DE7B4-5BAE-2046-A6FE-1B115C366F7F}"/>
              </a:ext>
            </a:extLst>
          </p:cNvPr>
          <p:cNvSpPr txBox="1"/>
          <p:nvPr/>
        </p:nvSpPr>
        <p:spPr>
          <a:xfrm>
            <a:off x="6204062" y="551866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 (Paragraph)</a:t>
            </a:r>
          </a:p>
        </p:txBody>
      </p:sp>
    </p:spTree>
    <p:extLst>
      <p:ext uri="{BB962C8B-B14F-4D97-AF65-F5344CB8AC3E}">
        <p14:creationId xmlns:p14="http://schemas.microsoft.com/office/powerpoint/2010/main" val="180938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 Tasks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기존의 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ELMo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GPT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left to right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or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right to left Language Model (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uni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-directional model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사용하여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</a:t>
            </a:r>
          </a:p>
          <a:p>
            <a:pPr lvl="1">
              <a:lnSpc>
                <a:spcPct val="200000"/>
              </a:lnSpc>
            </a:pP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BERT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가지 새로운 방법 수행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#1 : Masked LM (MLM)</a:t>
            </a:r>
          </a:p>
          <a:p>
            <a:pPr lvl="2">
              <a:lnSpc>
                <a:spcPct val="20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#2 : Next Sentence prediction (NSP)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07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 noGrp="1"/>
          </p:cNvSpPr>
          <p:nvPr>
            <p:ph type="ctrTitle"/>
          </p:nvPr>
        </p:nvSpPr>
        <p:spPr>
          <a:xfrm>
            <a:off x="328388" y="183297"/>
            <a:ext cx="8502020" cy="861556"/>
          </a:xfrm>
        </p:spPr>
        <p:txBody>
          <a:bodyPr/>
          <a:lstStyle/>
          <a:p>
            <a:pPr lvl="1" algn="just" rtl="0"/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anose="05000000000000000000" pitchFamily="2" charset="2"/>
              </a:rPr>
              <a:t>BERT</a:t>
            </a:r>
          </a:p>
        </p:txBody>
      </p:sp>
      <p:sp>
        <p:nvSpPr>
          <p:cNvPr id="10" name="AutoShape 4" descr="cross entrop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85A44-1A54-45DD-B095-A1E952FAC851}"/>
              </a:ext>
            </a:extLst>
          </p:cNvPr>
          <p:cNvSpPr txBox="1"/>
          <p:nvPr/>
        </p:nvSpPr>
        <p:spPr>
          <a:xfrm>
            <a:off x="4932040" y="2204864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I. Select Device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9EE271FA-641F-4C6B-954C-43AACF2B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3170"/>
            <a:ext cx="8362864" cy="5040561"/>
          </a:xfrm>
        </p:spPr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 #1 : Masked LM</a:t>
            </a:r>
          </a:p>
          <a:p>
            <a:pPr lvl="1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중의 일부를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[Mask] token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바꾸어 준다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비율은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15%</a:t>
            </a:r>
          </a:p>
          <a:p>
            <a:pPr lvl="1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Standard LM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left-to-right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처럼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문장 전체를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predict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 방법과 달리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[MASK] token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predict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하는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pre-training task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수행 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해당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맞추어 내는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task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수행하면서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BERT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문맥 파악 능력을 학습한다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Token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만들어내는 방법</a:t>
            </a:r>
            <a:endParaRPr lang="en-GB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80%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경우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[MASK]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바꾼다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My dog is hairy. -&gt; My dog is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[MASK].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10%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경우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random word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바꾼다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GB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4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My dog is hairy.-&gt; my dog is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apple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10%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경우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token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원래대로 놔둔다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7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38663</TotalTime>
  <Words>1279</Words>
  <Application>Microsoft Macintosh PowerPoint</Application>
  <PresentationFormat>화면 슬라이드 쇼(4:3)</PresentationFormat>
  <Paragraphs>173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Nanum Gothic</vt:lpstr>
      <vt:lpstr>Arial</vt:lpstr>
      <vt:lpstr>Calibri</vt:lpstr>
      <vt:lpstr>Cambria</vt:lpstr>
      <vt:lpstr>Wingdings</vt:lpstr>
      <vt:lpstr>Office 테마</vt:lpstr>
      <vt:lpstr>BERT</vt:lpstr>
      <vt:lpstr>Abstract </vt:lpstr>
      <vt:lpstr>Introduction</vt:lpstr>
      <vt:lpstr>Introduction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Comparison of BERT and OPENAI GPT</vt:lpstr>
      <vt:lpstr>BERT experiment</vt:lpstr>
      <vt:lpstr>BERT experiment</vt:lpstr>
      <vt:lpstr>BERT experiment</vt:lpstr>
      <vt:lpstr>Featured-based Approach with 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Microsoft Office User</cp:lastModifiedBy>
  <cp:revision>1003</cp:revision>
  <cp:lastPrinted>2013-04-12T03:15:06Z</cp:lastPrinted>
  <dcterms:created xsi:type="dcterms:W3CDTF">2012-08-24T07:30:07Z</dcterms:created>
  <dcterms:modified xsi:type="dcterms:W3CDTF">2019-11-04T07:15:01Z</dcterms:modified>
</cp:coreProperties>
</file>