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60" r:id="rId2"/>
    <p:sldId id="267" r:id="rId3"/>
    <p:sldId id="262" r:id="rId4"/>
    <p:sldId id="264" r:id="rId5"/>
    <p:sldId id="266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마" initials="나" lastIdx="0" clrIdx="0">
    <p:extLst>
      <p:ext uri="{19B8F6BF-5375-455C-9EA6-DF929625EA0E}">
        <p15:presenceInfo xmlns:p15="http://schemas.microsoft.com/office/powerpoint/2012/main" userId="나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E8A"/>
    <a:srgbClr val="FFFFFF"/>
    <a:srgbClr val="0A4B85"/>
    <a:srgbClr val="4A7AA5"/>
    <a:srgbClr val="0B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34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D11DE0-0D46-4F14-8BE8-44F2D006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1DF3DADC-D9FE-4959-8116-66632F2B70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3DADC-D9FE-4959-8116-66632F2B70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1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FCDC-B054-461B-8608-D7709AF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A1051ED-9A5A-4C08-BEE4-EC7F40CF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2581018-752A-43C1-AE33-1E733379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380" y="6311900"/>
            <a:ext cx="2743200" cy="365125"/>
          </a:xfrm>
        </p:spPr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3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A02F0-A2D5-4382-851E-DF852B801DE8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1E416-8358-466D-88FF-62ADDD7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B3AEDE-F6DA-40E4-8257-820BB5DED030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7A149-A30F-43FA-8EDA-D4CA31D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22B63-46C6-46C9-9FAB-BD0E9252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C752AA5-1C2F-4422-8525-9C92A8E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878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34FC9-36CD-4B4C-920F-1AA58BB1C3C7}" type="datetime1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EB3E1-D680-43CE-9D25-193E0D87A376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BFC614-7D21-4E25-8268-8D3544DB622E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003B-012A-4EC6-82AA-07E8DD3AA5A1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ECA0E-0FE1-4C70-935B-5CC3C5F86D17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37E85-E75A-4DCE-B0FE-8330E3634C7C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324DE-A25D-4E9D-95DD-C670D0208792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902C3-936E-4523-89E1-3FD581EE764D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38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C8922F-6993-492D-AE88-5D53D2680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7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F440C7-B51D-436A-9516-41B483BA3364}"/>
              </a:ext>
            </a:extLst>
          </p:cNvPr>
          <p:cNvSpPr/>
          <p:nvPr/>
        </p:nvSpPr>
        <p:spPr>
          <a:xfrm rot="16200000" flipV="1">
            <a:off x="7388469" y="2054474"/>
            <a:ext cx="6858003" cy="2749051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6F5BA-7FE0-4BB8-B38C-BE5C3447D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83" y="6118533"/>
            <a:ext cx="1869375" cy="2979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721BCD-4DAD-4610-8C27-BA6B9C7FA8CA}"/>
              </a:ext>
            </a:extLst>
          </p:cNvPr>
          <p:cNvSpPr/>
          <p:nvPr/>
        </p:nvSpPr>
        <p:spPr>
          <a:xfrm flipV="1">
            <a:off x="335566" y="495470"/>
            <a:ext cx="3583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0241F-5592-4DF2-9867-9C8ADBD6EA93}"/>
              </a:ext>
            </a:extLst>
          </p:cNvPr>
          <p:cNvSpPr txBox="1"/>
          <p:nvPr/>
        </p:nvSpPr>
        <p:spPr>
          <a:xfrm>
            <a:off x="192506" y="2487345"/>
            <a:ext cx="6978316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/>
          <a:p>
            <a:r>
              <a:rPr lang="en-US" altLang="ko-KR" sz="2400" dirty="0" err="1">
                <a:latin typeface="+mn-ea"/>
                <a:cs typeface="맑은 고딕 Semilight" panose="020B0502040204020203" pitchFamily="50" charset="-127"/>
              </a:rPr>
              <a:t>Bispectrum</a:t>
            </a:r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 and Recurrent Neural Networks : </a:t>
            </a:r>
          </a:p>
          <a:p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Improved Classification of </a:t>
            </a:r>
            <a:r>
              <a:rPr lang="en-US" altLang="ko-KR" sz="2400" b="1" dirty="0">
                <a:latin typeface="+mn-ea"/>
                <a:cs typeface="맑은 고딕 Semilight" panose="020B0502040204020203" pitchFamily="50" charset="-127"/>
              </a:rPr>
              <a:t>Interictal</a:t>
            </a:r>
            <a:r>
              <a:rPr lang="en-US" altLang="ko-KR" sz="2400" dirty="0">
                <a:latin typeface="+mn-ea"/>
                <a:cs typeface="맑은 고딕 Semilight" panose="020B0502040204020203" pitchFamily="50" charset="-127"/>
              </a:rPr>
              <a:t> and </a:t>
            </a:r>
            <a:r>
              <a:rPr lang="en-US" altLang="ko-KR" sz="2400" b="1" dirty="0">
                <a:latin typeface="+mn-ea"/>
                <a:cs typeface="맑은 고딕 Semilight" panose="020B0502040204020203" pitchFamily="50" charset="-127"/>
              </a:rPr>
              <a:t>Preictal States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963A31-266C-4F17-8C46-60B36200B6E1}"/>
              </a:ext>
            </a:extLst>
          </p:cNvPr>
          <p:cNvGrpSpPr/>
          <p:nvPr/>
        </p:nvGrpSpPr>
        <p:grpSpPr>
          <a:xfrm>
            <a:off x="335566" y="5873229"/>
            <a:ext cx="1052076" cy="490607"/>
            <a:chOff x="439840" y="6023124"/>
            <a:chExt cx="1052076" cy="4906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CD04D-A258-4453-BF28-0E7E9D50EE9A}"/>
                </a:ext>
              </a:extLst>
            </p:cNvPr>
            <p:cNvSpPr txBox="1"/>
            <p:nvPr/>
          </p:nvSpPr>
          <p:spPr>
            <a:xfrm>
              <a:off x="439840" y="6298287"/>
              <a:ext cx="85154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1">
              <a:spAutoFit/>
            </a:bodyPr>
            <a:lstStyle/>
            <a:p>
              <a:r>
                <a:rPr lang="en-US" altLang="ko-KR" sz="1400" dirty="0">
                  <a:latin typeface="+mj-lt"/>
                  <a:ea typeface="Noto Sans CJK KR Medium" panose="020B0600000000000000" pitchFamily="34" charset="-127"/>
                </a:rPr>
                <a:t>2019.11.15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2D89FF-DDCA-4436-80E1-74668F659779}"/>
                </a:ext>
              </a:extLst>
            </p:cNvPr>
            <p:cNvSpPr txBox="1"/>
            <p:nvPr/>
          </p:nvSpPr>
          <p:spPr>
            <a:xfrm>
              <a:off x="439840" y="6023124"/>
              <a:ext cx="105207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1">
              <a:spAutoFit/>
            </a:bodyPr>
            <a:lstStyle/>
            <a:p>
              <a:r>
                <a:rPr lang="en-US" altLang="ko-KR" sz="1600" b="1" dirty="0">
                  <a:latin typeface="+mj-lt"/>
                  <a:ea typeface="Noto Sans CJK KR Medium" panose="020B0600000000000000" pitchFamily="34" charset="-127"/>
                </a:rPr>
                <a:t>LEE.YEONSU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5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520048" y="1027579"/>
            <a:ext cx="11453467" cy="12035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3D-CNN code modulation 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Paper review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</a:rPr>
              <a:t>Bispectrum</a:t>
            </a:r>
            <a:r>
              <a:rPr lang="en-US" altLang="ko-KR" dirty="0">
                <a:latin typeface="+mn-ea"/>
              </a:rPr>
              <a:t> and Recurrent Neural Networks: Improved Classification of Interictal and Preictal States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8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520048" y="1027579"/>
            <a:ext cx="11453467" cy="53585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Materials and Method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</a:rPr>
              <a:t>Bispectral</a:t>
            </a:r>
            <a:r>
              <a:rPr lang="en-US" altLang="ko-KR" dirty="0">
                <a:latin typeface="+mn-ea"/>
              </a:rPr>
              <a:t> feature extraction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Database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</a:rPr>
              <a:t>Bispectrum</a:t>
            </a:r>
            <a:r>
              <a:rPr lang="en-US" altLang="ko-KR" dirty="0">
                <a:latin typeface="+mn-ea"/>
              </a:rPr>
              <a:t> analysis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Higher-order spectral features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Seizure prediction algorithm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Recurrent neural network architecture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LSTM training and data splitting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Classification performance evaluation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Results and Discussion Subject-Specific EEG classification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Conclusion 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Current status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2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1CE09-2B26-49F0-A740-B59F0FC94055}"/>
              </a:ext>
            </a:extLst>
          </p:cNvPr>
          <p:cNvSpPr txBox="1"/>
          <p:nvPr/>
        </p:nvSpPr>
        <p:spPr>
          <a:xfrm>
            <a:off x="520048" y="1027579"/>
            <a:ext cx="11453467" cy="41120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Canine </a:t>
            </a:r>
            <a:r>
              <a:rPr lang="en-US" altLang="ko-KR" dirty="0" err="1">
                <a:latin typeface="+mn-ea"/>
              </a:rPr>
              <a:t>iEEG</a:t>
            </a:r>
            <a:r>
              <a:rPr lang="en-US" altLang="ko-KR" dirty="0">
                <a:latin typeface="+mn-ea"/>
              </a:rPr>
              <a:t> (up to 1 year records per dog)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Total 45 pre-ictal hours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Dog 1 &amp; Dog2 =&gt; 17 pre-ictal hours, respectively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Dog3 =&gt; 11 pre-ictal hours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Inter-ictal = at least 4hours before or after a seizure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Data balance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Num of pre-ictal segments =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Num of inter-ictal segments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70922-A32D-4B25-B4FE-1C5AD1186C4D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B1D41B-6302-4AD1-BAD2-28D0EC4E58AD}"/>
              </a:ext>
            </a:extLst>
          </p:cNvPr>
          <p:cNvGrpSpPr/>
          <p:nvPr/>
        </p:nvGrpSpPr>
        <p:grpSpPr>
          <a:xfrm>
            <a:off x="6648564" y="2875841"/>
            <a:ext cx="4923996" cy="3733501"/>
            <a:chOff x="6587017" y="2737341"/>
            <a:chExt cx="4923996" cy="37335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EF17211-F340-4D19-BCAA-7A64B99E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017" y="2977365"/>
              <a:ext cx="4923996" cy="349347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1622AD-8A43-43C3-A1E5-B78EDB56D0F7}"/>
                </a:ext>
              </a:extLst>
            </p:cNvPr>
            <p:cNvSpPr txBox="1"/>
            <p:nvPr/>
          </p:nvSpPr>
          <p:spPr>
            <a:xfrm>
              <a:off x="8592680" y="2737341"/>
              <a:ext cx="10357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Pre-ictal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1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1CE09-2B26-49F0-A740-B59F0FC94055}"/>
              </a:ext>
            </a:extLst>
          </p:cNvPr>
          <p:cNvSpPr txBox="1"/>
          <p:nvPr/>
        </p:nvSpPr>
        <p:spPr>
          <a:xfrm>
            <a:off x="520048" y="1027579"/>
            <a:ext cx="11453467" cy="32800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Preprocessing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1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2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3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4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5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6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249C7-B3C8-426C-9339-BC6001B9F564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2088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249C7-B3C8-426C-9339-BC6001B9F564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Preprocessing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547C91B-28DD-4BB1-8A12-9504D5784AA5}"/>
              </a:ext>
            </a:extLst>
          </p:cNvPr>
          <p:cNvGrpSpPr/>
          <p:nvPr/>
        </p:nvGrpSpPr>
        <p:grpSpPr>
          <a:xfrm>
            <a:off x="1292897" y="1110644"/>
            <a:ext cx="8993956" cy="3821785"/>
            <a:chOff x="2130836" y="1151177"/>
            <a:chExt cx="8993956" cy="382178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B4E4AF9-BC18-4CE8-B191-417EA78F09F9}"/>
                </a:ext>
              </a:extLst>
            </p:cNvPr>
            <p:cNvGrpSpPr/>
            <p:nvPr/>
          </p:nvGrpSpPr>
          <p:grpSpPr>
            <a:xfrm>
              <a:off x="2130836" y="1968265"/>
              <a:ext cx="1195137" cy="729463"/>
              <a:chOff x="1002631" y="2248750"/>
              <a:chExt cx="1195137" cy="72946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6AA75E5-0D43-4C6D-AFFA-13E9D0AAC0A8}"/>
                  </a:ext>
                </a:extLst>
              </p:cNvPr>
              <p:cNvSpPr/>
              <p:nvPr/>
            </p:nvSpPr>
            <p:spPr>
              <a:xfrm>
                <a:off x="1002631" y="2248750"/>
                <a:ext cx="1195137" cy="7294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Raw </a:t>
                </a:r>
                <a:r>
                  <a:rPr lang="en-US" altLang="ko-KR" sz="1000" b="1" dirty="0" err="1">
                    <a:solidFill>
                      <a:schemeClr val="tx1"/>
                    </a:solidFill>
                  </a:rPr>
                  <a:t>iEEG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03D5CD-C089-4EA1-9435-98A77FC65298}"/>
                  </a:ext>
                </a:extLst>
              </p:cNvPr>
              <p:cNvSpPr/>
              <p:nvPr/>
            </p:nvSpPr>
            <p:spPr>
              <a:xfrm>
                <a:off x="1130968" y="2538036"/>
                <a:ext cx="930442" cy="3689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16 channels 40Hz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CB12DB1-63D7-489A-B1CF-B37BC2FF2B9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416" y="2368261"/>
              <a:ext cx="5217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FB22E2-70FE-42BC-89FE-C22C7BECED8B}"/>
                </a:ext>
              </a:extLst>
            </p:cNvPr>
            <p:cNvGrpSpPr/>
            <p:nvPr/>
          </p:nvGrpSpPr>
          <p:grpSpPr>
            <a:xfrm>
              <a:off x="4000661" y="1151177"/>
              <a:ext cx="1658797" cy="2522449"/>
              <a:chOff x="3007894" y="1034775"/>
              <a:chExt cx="1363579" cy="211869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872F6CF-F249-45A6-BF8A-E15521EE1725}"/>
                  </a:ext>
                </a:extLst>
              </p:cNvPr>
              <p:cNvGrpSpPr/>
              <p:nvPr/>
            </p:nvGrpSpPr>
            <p:grpSpPr>
              <a:xfrm>
                <a:off x="3007894" y="1034775"/>
                <a:ext cx="1363579" cy="2118694"/>
                <a:chOff x="3080084" y="2220049"/>
                <a:chExt cx="1363579" cy="2164418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870391B9-DCA4-40CA-B500-9DD15C533B10}"/>
                    </a:ext>
                  </a:extLst>
                </p:cNvPr>
                <p:cNvSpPr/>
                <p:nvPr/>
              </p:nvSpPr>
              <p:spPr>
                <a:xfrm>
                  <a:off x="3080084" y="2220049"/>
                  <a:ext cx="1363579" cy="21644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Preprocessing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B0D2000-448E-43FF-8BC7-6449D517EE96}"/>
                    </a:ext>
                  </a:extLst>
                </p:cNvPr>
                <p:cNvSpPr/>
                <p:nvPr/>
              </p:nvSpPr>
              <p:spPr>
                <a:xfrm>
                  <a:off x="3240505" y="2581525"/>
                  <a:ext cx="1034715" cy="53866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Band-Pass(0.5-180Hz) +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Notch Filtering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(60Hz)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70A2F96-24F5-4863-B914-B99C3EA5DC94}"/>
                    </a:ext>
                  </a:extLst>
                </p:cNvPr>
                <p:cNvSpPr/>
                <p:nvPr/>
              </p:nvSpPr>
              <p:spPr>
                <a:xfrm>
                  <a:off x="3254912" y="3262620"/>
                  <a:ext cx="1034715" cy="35387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Segmentation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23B05DF2-64D6-4BD6-9FE4-8EB05CF71BEA}"/>
                    </a:ext>
                  </a:extLst>
                </p:cNvPr>
                <p:cNvSpPr/>
                <p:nvPr/>
              </p:nvSpPr>
              <p:spPr>
                <a:xfrm>
                  <a:off x="3240504" y="3747478"/>
                  <a:ext cx="1034715" cy="5197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Data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Standardization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D7DCD50-D789-4930-B2F7-10C6DE941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671" y="1952671"/>
                <a:ext cx="0" cy="977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EECCCA8-D05C-4240-A10E-64C348D60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027" y="2460176"/>
                <a:ext cx="0" cy="977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E4E6C07-5F41-4BDB-BF7F-0D8657CFBECE}"/>
                </a:ext>
              </a:extLst>
            </p:cNvPr>
            <p:cNvGrpSpPr/>
            <p:nvPr/>
          </p:nvGrpSpPr>
          <p:grpSpPr>
            <a:xfrm>
              <a:off x="6324724" y="1151178"/>
              <a:ext cx="1658797" cy="2522448"/>
              <a:chOff x="5587346" y="1034775"/>
              <a:chExt cx="1363579" cy="216441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A239005-6741-4501-8930-1C0606662061}"/>
                  </a:ext>
                </a:extLst>
              </p:cNvPr>
              <p:cNvGrpSpPr/>
              <p:nvPr/>
            </p:nvGrpSpPr>
            <p:grpSpPr>
              <a:xfrm>
                <a:off x="5587346" y="1034775"/>
                <a:ext cx="1363579" cy="2164418"/>
                <a:chOff x="5587346" y="1034775"/>
                <a:chExt cx="1363579" cy="2164418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C2670E69-F2B7-4895-85DA-3C63D41D14F4}"/>
                    </a:ext>
                  </a:extLst>
                </p:cNvPr>
                <p:cNvSpPr/>
                <p:nvPr/>
              </p:nvSpPr>
              <p:spPr>
                <a:xfrm>
                  <a:off x="5587346" y="1034775"/>
                  <a:ext cx="1363579" cy="21644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tx1"/>
                      </a:solidFill>
                    </a:rPr>
                    <a:t>Bispectrum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Analysis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7D7CED9-22F6-402E-926E-C823A0EFED3A}"/>
                    </a:ext>
                  </a:extLst>
                </p:cNvPr>
                <p:cNvSpPr/>
                <p:nvPr/>
              </p:nvSpPr>
              <p:spPr>
                <a:xfrm>
                  <a:off x="5747765" y="1575318"/>
                  <a:ext cx="1034715" cy="51105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Spectral Domain Transformation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841DA788-1585-4956-91F0-5E624F32E8D2}"/>
                    </a:ext>
                  </a:extLst>
                </p:cNvPr>
                <p:cNvSpPr/>
                <p:nvPr/>
              </p:nvSpPr>
              <p:spPr>
                <a:xfrm>
                  <a:off x="5747765" y="2410502"/>
                  <a:ext cx="1034715" cy="5197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2D </a:t>
                  </a:r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Bispectrum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Plot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CBA3514-3C71-4EDF-BDB3-574F3DD3C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518" y="2116984"/>
                <a:ext cx="0" cy="29351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47113EE-E949-4A0B-8663-B0328AAA081A}"/>
                </a:ext>
              </a:extLst>
            </p:cNvPr>
            <p:cNvGrpSpPr/>
            <p:nvPr/>
          </p:nvGrpSpPr>
          <p:grpSpPr>
            <a:xfrm>
              <a:off x="8629330" y="1157267"/>
              <a:ext cx="1658797" cy="2522431"/>
              <a:chOff x="8284190" y="1034775"/>
              <a:chExt cx="1363579" cy="2164418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0F07C598-E3D3-47AB-82D2-48590DCBC57C}"/>
                  </a:ext>
                </a:extLst>
              </p:cNvPr>
              <p:cNvSpPr/>
              <p:nvPr/>
            </p:nvSpPr>
            <p:spPr>
              <a:xfrm>
                <a:off x="8284190" y="1034775"/>
                <a:ext cx="1363579" cy="2164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HOS Feature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Extraction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01FD3606-828B-467A-B7EF-07EE539FFE48}"/>
                      </a:ext>
                    </a:extLst>
                  </p:cNvPr>
                  <p:cNvSpPr/>
                  <p:nvPr/>
                </p:nvSpPr>
                <p:spPr>
                  <a:xfrm>
                    <a:off x="8444609" y="1575317"/>
                    <a:ext cx="1034715" cy="5416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Normalized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Entropy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01FD3606-828B-467A-B7EF-07EE539FFE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4609" y="1575317"/>
                    <a:ext cx="1034715" cy="5416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7D6754B-5F9B-4CBE-8C1E-82D1CD53B3A9}"/>
                      </a:ext>
                    </a:extLst>
                  </p:cNvPr>
                  <p:cNvSpPr/>
                  <p:nvPr/>
                </p:nvSpPr>
                <p:spPr>
                  <a:xfrm>
                    <a:off x="8444609" y="2270392"/>
                    <a:ext cx="1034715" cy="659831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Normalized 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Squared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Entropy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altLang="ko-KR" sz="9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7D6754B-5F9B-4CBE-8C1E-82D1CD53B3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4609" y="2270392"/>
                    <a:ext cx="1034715" cy="6598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295D5B3-3D19-4BA5-8FBD-68D88FCF477B}"/>
                </a:ext>
              </a:extLst>
            </p:cNvPr>
            <p:cNvGrpSpPr/>
            <p:nvPr/>
          </p:nvGrpSpPr>
          <p:grpSpPr>
            <a:xfrm>
              <a:off x="7311404" y="4243499"/>
              <a:ext cx="3813388" cy="729463"/>
              <a:chOff x="7344527" y="3911542"/>
              <a:chExt cx="3813388" cy="729463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789E49F-8570-4119-B378-7CA1234F808A}"/>
                  </a:ext>
                </a:extLst>
              </p:cNvPr>
              <p:cNvSpPr/>
              <p:nvPr/>
            </p:nvSpPr>
            <p:spPr>
              <a:xfrm>
                <a:off x="7344527" y="3911542"/>
                <a:ext cx="3813388" cy="7294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Data Splitting 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984588-132A-42AA-8178-2E8B6CB1D32D}"/>
                  </a:ext>
                </a:extLst>
              </p:cNvPr>
              <p:cNvSpPr/>
              <p:nvPr/>
            </p:nvSpPr>
            <p:spPr>
              <a:xfrm>
                <a:off x="8670108" y="4207419"/>
                <a:ext cx="1162227" cy="3689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Validation : 30%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C8304EC-6D83-4724-BEE9-C90DEBDCB93D}"/>
                  </a:ext>
                </a:extLst>
              </p:cNvPr>
              <p:cNvSpPr/>
              <p:nvPr/>
            </p:nvSpPr>
            <p:spPr>
              <a:xfrm>
                <a:off x="7520021" y="4207419"/>
                <a:ext cx="1011420" cy="3689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Testing : 30%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5980F7C-81CF-4A7D-ABE3-92D2D812BF25}"/>
                  </a:ext>
                </a:extLst>
              </p:cNvPr>
              <p:cNvSpPr/>
              <p:nvPr/>
            </p:nvSpPr>
            <p:spPr>
              <a:xfrm>
                <a:off x="9970126" y="4206822"/>
                <a:ext cx="1086824" cy="3689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Training : 40%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E2DC6ED-CFA2-4DC1-9203-E9D0D5B63531}"/>
                </a:ext>
              </a:extLst>
            </p:cNvPr>
            <p:cNvCxnSpPr>
              <a:cxnSpLocks/>
            </p:cNvCxnSpPr>
            <p:nvPr/>
          </p:nvCxnSpPr>
          <p:spPr>
            <a:xfrm>
              <a:off x="9484242" y="3724080"/>
              <a:ext cx="0" cy="4489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AAC9251-1695-4579-9132-647AAA829D95}"/>
                </a:ext>
              </a:extLst>
            </p:cNvPr>
            <p:cNvCxnSpPr>
              <a:cxnSpLocks/>
            </p:cNvCxnSpPr>
            <p:nvPr/>
          </p:nvCxnSpPr>
          <p:spPr>
            <a:xfrm>
              <a:off x="5744542" y="2395366"/>
              <a:ext cx="5217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4F63971-2EBB-4A3B-8E49-E86990F9F660}"/>
                </a:ext>
              </a:extLst>
            </p:cNvPr>
            <p:cNvCxnSpPr>
              <a:cxnSpLocks/>
            </p:cNvCxnSpPr>
            <p:nvPr/>
          </p:nvCxnSpPr>
          <p:spPr>
            <a:xfrm>
              <a:off x="8045557" y="2429003"/>
              <a:ext cx="5217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67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F4000-A471-451F-80CA-82679869A047}"/>
              </a:ext>
            </a:extLst>
          </p:cNvPr>
          <p:cNvSpPr txBox="1"/>
          <p:nvPr/>
        </p:nvSpPr>
        <p:spPr>
          <a:xfrm>
            <a:off x="520048" y="1027579"/>
            <a:ext cx="11453467" cy="32800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Model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1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2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3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4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5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Subject 6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732E-4ED4-4806-831E-DFF027B78657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Bispectral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feature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35016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Noto Sans CJK KR Bold"/>
        <a:ea typeface="Noto Sans CJK KR Bold"/>
        <a:cs typeface=""/>
      </a:majorFont>
      <a:minorFont>
        <a:latin typeface="Noto Sans CJK KR Medium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222</Words>
  <Application>Microsoft Office PowerPoint</Application>
  <PresentationFormat>와이드스크린</PresentationFormat>
  <Paragraphs>80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나마</dc:creator>
  <cp:lastModifiedBy>l yunyun</cp:lastModifiedBy>
  <cp:revision>161</cp:revision>
  <cp:lastPrinted>2019-05-21T13:08:22Z</cp:lastPrinted>
  <dcterms:created xsi:type="dcterms:W3CDTF">2019-05-13T06:41:09Z</dcterms:created>
  <dcterms:modified xsi:type="dcterms:W3CDTF">2019-11-21T07:25:26Z</dcterms:modified>
</cp:coreProperties>
</file>