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60" r:id="rId2"/>
    <p:sldId id="262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마" initials="나" lastIdx="0" clrIdx="0">
    <p:extLst>
      <p:ext uri="{19B8F6BF-5375-455C-9EA6-DF929625EA0E}">
        <p15:presenceInfo xmlns:p15="http://schemas.microsoft.com/office/powerpoint/2012/main" userId="나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E8A"/>
    <a:srgbClr val="FFFFFF"/>
    <a:srgbClr val="0A4B85"/>
    <a:srgbClr val="4A7AA5"/>
    <a:srgbClr val="0B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-34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1D11DE0-0D46-4F14-8BE8-44F2D0067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fld id="{1DF3DADC-D9FE-4959-8116-66632F2B70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23FCDC-B054-461B-8608-D7709AF8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DA1051ED-9A5A-4C08-BEE4-EC7F40CF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2581018-752A-43C1-AE33-1E733379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7380" y="6311900"/>
            <a:ext cx="2743200" cy="365125"/>
          </a:xfrm>
        </p:spPr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39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6F7F9-7C90-4C6B-AC14-C313B5DDE824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80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A02F0-A2D5-4382-851E-DF852B801DE8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1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C1E416-8358-466D-88FF-62ADDD79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B3AEDE-F6DA-40E4-8257-820BB5DED030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7A149-A30F-43FA-8EDA-D4CA31D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22B63-46C6-46C9-9FAB-BD0E9252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BC752AA5-1C2F-4422-8525-9C92A8E3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878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6F7F9-7C90-4C6B-AC14-C313B5DDE824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8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34FC9-36CD-4B4C-920F-1AA58BB1C3C7}" type="datetime1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57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EB3E1-D680-43CE-9D25-193E0D87A376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2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BFC614-7D21-4E25-8268-8D3544DB622E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8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003B-012A-4EC6-82AA-07E8DD3AA5A1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ECA0E-0FE1-4C70-935B-5CC3C5F86D17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637E85-E75A-4DCE-B0FE-8330E3634C7C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324DE-A25D-4E9D-95DD-C670D0208792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902C3-936E-4523-89E1-3FD581EE764D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38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8C8922F-6993-492D-AE88-5D53D2680D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70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F440C7-B51D-436A-9516-41B483BA3364}"/>
              </a:ext>
            </a:extLst>
          </p:cNvPr>
          <p:cNvSpPr/>
          <p:nvPr/>
        </p:nvSpPr>
        <p:spPr>
          <a:xfrm rot="16200000" flipV="1">
            <a:off x="7388469" y="2054474"/>
            <a:ext cx="6858003" cy="2749051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6F5BA-7FE0-4BB8-B38C-BE5C3447D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783" y="6118533"/>
            <a:ext cx="1869375" cy="2979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721BCD-4DAD-4610-8C27-BA6B9C7FA8CA}"/>
              </a:ext>
            </a:extLst>
          </p:cNvPr>
          <p:cNvSpPr/>
          <p:nvPr/>
        </p:nvSpPr>
        <p:spPr>
          <a:xfrm flipV="1">
            <a:off x="335566" y="495470"/>
            <a:ext cx="3583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0241F-5592-4DF2-9867-9C8ADBD6EA93}"/>
              </a:ext>
            </a:extLst>
          </p:cNvPr>
          <p:cNvSpPr txBox="1"/>
          <p:nvPr/>
        </p:nvSpPr>
        <p:spPr>
          <a:xfrm>
            <a:off x="192506" y="2487345"/>
            <a:ext cx="6978316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1">
            <a:spAutoFit/>
          </a:bodyPr>
          <a:lstStyle/>
          <a:p>
            <a:r>
              <a:rPr lang="en-US" altLang="ko-KR" sz="2400" dirty="0" err="1">
                <a:latin typeface="+mn-ea"/>
                <a:cs typeface="맑은 고딕 Semilight" panose="020B0502040204020203" pitchFamily="50" charset="-127"/>
              </a:rPr>
              <a:t>Bispectrum</a:t>
            </a:r>
            <a:r>
              <a:rPr lang="en-US" altLang="ko-KR" sz="2400" dirty="0">
                <a:latin typeface="+mn-ea"/>
                <a:cs typeface="맑은 고딕 Semilight" panose="020B0502040204020203" pitchFamily="50" charset="-127"/>
              </a:rPr>
              <a:t> and Recurrent Neural Networks : </a:t>
            </a:r>
          </a:p>
          <a:p>
            <a:r>
              <a:rPr lang="en-US" altLang="ko-KR" sz="2400" dirty="0">
                <a:latin typeface="+mn-ea"/>
                <a:cs typeface="맑은 고딕 Semilight" panose="020B0502040204020203" pitchFamily="50" charset="-127"/>
              </a:rPr>
              <a:t>Improved Classification of </a:t>
            </a:r>
            <a:r>
              <a:rPr lang="en-US" altLang="ko-KR" sz="2400" b="1" dirty="0">
                <a:latin typeface="+mn-ea"/>
                <a:cs typeface="맑은 고딕 Semilight" panose="020B0502040204020203" pitchFamily="50" charset="-127"/>
              </a:rPr>
              <a:t>Interictal</a:t>
            </a:r>
            <a:r>
              <a:rPr lang="en-US" altLang="ko-KR" sz="2400" dirty="0">
                <a:latin typeface="+mn-ea"/>
                <a:cs typeface="맑은 고딕 Semilight" panose="020B0502040204020203" pitchFamily="50" charset="-127"/>
              </a:rPr>
              <a:t> and </a:t>
            </a:r>
            <a:r>
              <a:rPr lang="en-US" altLang="ko-KR" sz="2400" b="1" dirty="0">
                <a:latin typeface="+mn-ea"/>
                <a:cs typeface="맑은 고딕 Semilight" panose="020B0502040204020203" pitchFamily="50" charset="-127"/>
              </a:rPr>
              <a:t>Preictal States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963A31-266C-4F17-8C46-60B36200B6E1}"/>
              </a:ext>
            </a:extLst>
          </p:cNvPr>
          <p:cNvGrpSpPr/>
          <p:nvPr/>
        </p:nvGrpSpPr>
        <p:grpSpPr>
          <a:xfrm>
            <a:off x="335566" y="5873229"/>
            <a:ext cx="1052076" cy="490607"/>
            <a:chOff x="439840" y="6023124"/>
            <a:chExt cx="1052076" cy="4906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CCD04D-A258-4453-BF28-0E7E9D50EE9A}"/>
                </a:ext>
              </a:extLst>
            </p:cNvPr>
            <p:cNvSpPr txBox="1"/>
            <p:nvPr/>
          </p:nvSpPr>
          <p:spPr>
            <a:xfrm>
              <a:off x="439840" y="6298287"/>
              <a:ext cx="851549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1">
              <a:spAutoFit/>
            </a:bodyPr>
            <a:lstStyle/>
            <a:p>
              <a:r>
                <a:rPr lang="en-US" altLang="ko-KR" sz="1400" dirty="0">
                  <a:latin typeface="+mj-lt"/>
                  <a:ea typeface="Noto Sans CJK KR Medium" panose="020B0600000000000000" pitchFamily="34" charset="-127"/>
                </a:rPr>
                <a:t>2019.11.06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2D89FF-DDCA-4436-80E1-74668F659779}"/>
                </a:ext>
              </a:extLst>
            </p:cNvPr>
            <p:cNvSpPr txBox="1"/>
            <p:nvPr/>
          </p:nvSpPr>
          <p:spPr>
            <a:xfrm>
              <a:off x="439840" y="6023124"/>
              <a:ext cx="105207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1">
              <a:spAutoFit/>
            </a:bodyPr>
            <a:lstStyle/>
            <a:p>
              <a:r>
                <a:rPr lang="en-US" altLang="ko-KR" sz="1600" b="1" dirty="0">
                  <a:latin typeface="+mj-lt"/>
                  <a:ea typeface="Noto Sans CJK KR Medium" panose="020B0600000000000000" pitchFamily="34" charset="-127"/>
                </a:rPr>
                <a:t>LEE.YEONSU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5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520048" y="1027579"/>
            <a:ext cx="11453467" cy="53585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Materials and Method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</a:rPr>
              <a:t>Bispectral</a:t>
            </a:r>
            <a:r>
              <a:rPr lang="en-US" altLang="ko-KR" dirty="0">
                <a:latin typeface="+mn-ea"/>
              </a:rPr>
              <a:t> feature extraction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Database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</a:rPr>
              <a:t>Bispectrum</a:t>
            </a:r>
            <a:r>
              <a:rPr lang="en-US" altLang="ko-KR" dirty="0">
                <a:latin typeface="+mn-ea"/>
              </a:rPr>
              <a:t> analysis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Higher-order spectral features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Seizure prediction algorithm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Recurrent neural network architecture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LSTM training and data splitting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Classification performance evaluation</a:t>
            </a:r>
          </a:p>
          <a:p>
            <a:pPr lvl="2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Results and Discussion Subject-Specific EEG classification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Conclusion 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Index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3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F83D32-BC79-416C-A331-E774FB76DD18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A06E0D-A8C9-4919-9CE4-FAAC1C39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8BF160B-B1A4-4BAF-AA87-CBBFF13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1CE09-2B26-49F0-A740-B59F0FC94055}"/>
              </a:ext>
            </a:extLst>
          </p:cNvPr>
          <p:cNvSpPr txBox="1"/>
          <p:nvPr/>
        </p:nvSpPr>
        <p:spPr>
          <a:xfrm>
            <a:off x="520048" y="1027579"/>
            <a:ext cx="11453467" cy="36965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Dataset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Canine </a:t>
            </a:r>
            <a:r>
              <a:rPr lang="en-US" altLang="ko-KR" dirty="0" err="1">
                <a:latin typeface="+mn-ea"/>
              </a:rPr>
              <a:t>iEEG</a:t>
            </a:r>
            <a:r>
              <a:rPr lang="en-US" altLang="ko-KR" dirty="0">
                <a:latin typeface="+mn-ea"/>
              </a:rPr>
              <a:t> (up to 1 year records per dog)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Dog 1 &amp; Dog2 =&gt; 17 pre-ictal hours, respectively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Dog3 =&gt; 11 pre-ictal hours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Inter ictal = at least 4hours before or after a seizure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Data balance 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Num of pre-ictal segments =</a:t>
            </a:r>
          </a:p>
          <a:p>
            <a:pPr lvl="3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Num of inter-ictal segments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70922-A32D-4B25-B4FE-1C5AD1186C4D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 err="1">
                <a:latin typeface="+mj-ea"/>
                <a:ea typeface="+mj-ea"/>
              </a:rPr>
              <a:t>Bispectral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feature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extraction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B1D41B-6302-4AD1-BAD2-28D0EC4E58AD}"/>
              </a:ext>
            </a:extLst>
          </p:cNvPr>
          <p:cNvGrpSpPr/>
          <p:nvPr/>
        </p:nvGrpSpPr>
        <p:grpSpPr>
          <a:xfrm>
            <a:off x="6648564" y="2875841"/>
            <a:ext cx="4923996" cy="3733501"/>
            <a:chOff x="6587017" y="2737341"/>
            <a:chExt cx="4923996" cy="373350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EF17211-F340-4D19-BCAA-7A64B99E3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7017" y="2977365"/>
              <a:ext cx="4923996" cy="349347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1622AD-8A43-43C3-A1E5-B78EDB56D0F7}"/>
                </a:ext>
              </a:extLst>
            </p:cNvPr>
            <p:cNvSpPr txBox="1"/>
            <p:nvPr/>
          </p:nvSpPr>
          <p:spPr>
            <a:xfrm>
              <a:off x="8592680" y="2737341"/>
              <a:ext cx="10357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Pre-ictal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10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F83D32-BC79-416C-A331-E774FB76DD18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A06E0D-A8C9-4919-9CE4-FAAC1C39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8BF160B-B1A4-4BAF-AA87-CBBFF13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1CE09-2B26-49F0-A740-B59F0FC94055}"/>
              </a:ext>
            </a:extLst>
          </p:cNvPr>
          <p:cNvSpPr txBox="1"/>
          <p:nvPr/>
        </p:nvSpPr>
        <p:spPr>
          <a:xfrm>
            <a:off x="520048" y="1027579"/>
            <a:ext cx="11453467" cy="32800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Preprocessing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1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2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3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4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5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6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249C7-B3C8-426C-9339-BC6001B9F564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 err="1">
                <a:latin typeface="+mj-ea"/>
                <a:ea typeface="+mj-ea"/>
              </a:rPr>
              <a:t>Bispectral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feature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20886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F83D32-BC79-416C-A331-E774FB76DD18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A06E0D-A8C9-4919-9CE4-FAAC1C39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8BF160B-B1A4-4BAF-AA87-CBBFF13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F4000-A471-451F-80CA-82679869A047}"/>
              </a:ext>
            </a:extLst>
          </p:cNvPr>
          <p:cNvSpPr txBox="1"/>
          <p:nvPr/>
        </p:nvSpPr>
        <p:spPr>
          <a:xfrm>
            <a:off x="520048" y="1027579"/>
            <a:ext cx="11453467" cy="32800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Model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1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2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3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4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5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6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0732E-4ED4-4806-831E-DFF027B78657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 err="1">
                <a:latin typeface="+mj-ea"/>
                <a:ea typeface="+mj-ea"/>
              </a:rPr>
              <a:t>Bispectral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feature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350161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Noto Sans CJK KR Bold"/>
        <a:ea typeface="Noto Sans CJK KR Bold"/>
        <a:cs typeface=""/>
      </a:majorFont>
      <a:minorFont>
        <a:latin typeface="Noto Sans CJK KR Medium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</TotalTime>
  <Words>142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CJK KR Bold</vt:lpstr>
      <vt:lpstr>Noto Sans CJK KR Medium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나마</dc:creator>
  <cp:lastModifiedBy>l yunyun</cp:lastModifiedBy>
  <cp:revision>141</cp:revision>
  <cp:lastPrinted>2019-05-21T13:08:22Z</cp:lastPrinted>
  <dcterms:created xsi:type="dcterms:W3CDTF">2019-05-13T06:41:09Z</dcterms:created>
  <dcterms:modified xsi:type="dcterms:W3CDTF">2019-11-13T07:40:19Z</dcterms:modified>
</cp:coreProperties>
</file>