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sldIdLst>
    <p:sldId id="260" r:id="rId2"/>
    <p:sldId id="262" r:id="rId3"/>
    <p:sldId id="278" r:id="rId4"/>
    <p:sldId id="266" r:id="rId5"/>
    <p:sldId id="269" r:id="rId6"/>
    <p:sldId id="271" r:id="rId7"/>
    <p:sldId id="270" r:id="rId8"/>
    <p:sldId id="273" r:id="rId9"/>
    <p:sldId id="277" r:id="rId10"/>
    <p:sldId id="267" r:id="rId11"/>
    <p:sldId id="276" r:id="rId12"/>
    <p:sldId id="264" r:id="rId13"/>
    <p:sldId id="272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나마" initials="나" lastIdx="0" clrIdx="0">
    <p:extLst>
      <p:ext uri="{19B8F6BF-5375-455C-9EA6-DF929625EA0E}">
        <p15:presenceInfo xmlns:p15="http://schemas.microsoft.com/office/powerpoint/2012/main" userId="나마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4E8A"/>
    <a:srgbClr val="FFFFFF"/>
    <a:srgbClr val="0A4B85"/>
    <a:srgbClr val="4A7AA5"/>
    <a:srgbClr val="0B4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9" autoAdjust="0"/>
    <p:restoredTop sz="77687"/>
  </p:normalViewPr>
  <p:slideViewPr>
    <p:cSldViewPr snapToGrid="0">
      <p:cViewPr varScale="1">
        <p:scale>
          <a:sx n="115" d="100"/>
          <a:sy n="115" d="100"/>
        </p:scale>
        <p:origin x="191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25" d="100"/>
          <a:sy n="125" d="100"/>
        </p:scale>
        <p:origin x="1858" y="-343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91D11DE0-0D46-4F14-8BE8-44F2D0067C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fld id="{1DF3DADC-D9FE-4959-8116-66632F2B701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307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171450" indent="-171450">
              <a:buFontTx/>
              <a:buChar char="-"/>
            </a:pPr>
            <a:r>
              <a:rPr kumimoji="1" lang="en-US" altLang="ko-KR" dirty="0"/>
              <a:t>Sparse kernel function</a:t>
            </a:r>
          </a:p>
          <a:p>
            <a:pPr marL="628650" lvl="1" indent="-171450">
              <a:buFontTx/>
              <a:buChar char="-"/>
            </a:pPr>
            <a:r>
              <a:rPr kumimoji="1" lang="en-US" altLang="ko-KR" dirty="0"/>
              <a:t>Implementation of Sparse Representation Classifier(SRC) to heartbeat biometrics</a:t>
            </a:r>
          </a:p>
          <a:p>
            <a:pPr marL="628650" lvl="1" indent="-171450">
              <a:buFontTx/>
              <a:buChar char="-"/>
            </a:pPr>
            <a:endParaRPr kumimoji="1" lang="en-US" altLang="ko-KR" dirty="0"/>
          </a:p>
          <a:p>
            <a:pPr marL="628650" lvl="1" indent="-171450">
              <a:buFontTx/>
              <a:buChar char="-"/>
            </a:pPr>
            <a:endParaRPr kumimoji="1" lang="en-US" altLang="ko-KR" dirty="0"/>
          </a:p>
          <a:p>
            <a:pPr marL="628650" lvl="1" indent="-171450">
              <a:buFontTx/>
              <a:buChar char="-"/>
            </a:pPr>
            <a:r>
              <a:rPr kumimoji="1" lang="en-US" altLang="ko-KR" dirty="0"/>
              <a:t>Kernel =</a:t>
            </a:r>
            <a:r>
              <a:rPr kumimoji="1" lang="ko-KR" altLang="en-US" dirty="0"/>
              <a:t> 연립일차방정식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3DADC-D9FE-4959-8116-66632F2B7016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4689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171450" indent="-171450">
              <a:buFontTx/>
              <a:buChar char="-"/>
            </a:pPr>
            <a:r>
              <a:rPr kumimoji="1" lang="en-US" altLang="ko-KR" dirty="0"/>
              <a:t>Sparse kernel function</a:t>
            </a:r>
          </a:p>
          <a:p>
            <a:pPr marL="628650" lvl="1" indent="-171450">
              <a:buFontTx/>
              <a:buChar char="-"/>
            </a:pPr>
            <a:r>
              <a:rPr kumimoji="1" lang="en-US" altLang="ko-KR" dirty="0"/>
              <a:t>Implementation of Sparse Representation Classifier(SRC) to heartbeat biometrics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3DADC-D9FE-4959-8116-66632F2B7016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59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23FCDC-B054-461B-8608-D7709AF8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DA1051ED-9A5A-4C08-BEE4-EC7F40CF0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F2581018-752A-43C1-AE33-1E733379A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7380" y="6311900"/>
            <a:ext cx="2743200" cy="365125"/>
          </a:xfrm>
        </p:spPr>
        <p:txBody>
          <a:bodyPr/>
          <a:lstStyle/>
          <a:p>
            <a:fld id="{F8C8922F-6993-492D-AE88-5D53D2680DF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39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86F7F9-7C90-4C6B-AC14-C313B5DDE824}" type="datetime1">
              <a:rPr lang="ko-KR" altLang="en-US" smtClean="0"/>
              <a:t>2019. 7. 31.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22F-6993-492D-AE88-5D53D2680DF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880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DA02F0-A2D5-4382-851E-DF852B801DE8}" type="datetime1">
              <a:rPr lang="ko-KR" altLang="en-US" smtClean="0"/>
              <a:t>2019. 7. 31.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22F-6993-492D-AE88-5D53D2680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51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C1E416-8358-466D-88FF-62ADDD79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B3AEDE-F6DA-40E4-8257-820BB5DED030}" type="datetime1">
              <a:rPr lang="ko-KR" altLang="en-US" smtClean="0"/>
              <a:t>2019. 7. 31.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A7A149-A30F-43FA-8EDA-D4CA31D2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D22B63-46C6-46C9-9FAB-BD0E92528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22F-6993-492D-AE88-5D53D2680DF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BC752AA5-1C2F-4422-8525-9C92A8E3D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08783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86F7F9-7C90-4C6B-AC14-C313B5DDE824}" type="datetime1">
              <a:rPr lang="ko-KR" altLang="en-US" smtClean="0"/>
              <a:t>2019. 7. 31.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22F-6993-492D-AE88-5D53D2680DF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85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34FC9-36CD-4B4C-920F-1AA58BB1C3C7}" type="datetime1">
              <a:rPr lang="ko-KR" altLang="en-US" smtClean="0"/>
              <a:t>2019. 7. 31.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22F-6993-492D-AE88-5D53D2680DF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57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7EB3E1-D680-43CE-9D25-193E0D87A376}" type="datetime1">
              <a:rPr lang="ko-KR" altLang="en-US" smtClean="0"/>
              <a:t>2019. 7. 31.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22F-6993-492D-AE88-5D53D2680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72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BFC614-7D21-4E25-8268-8D3544DB622E}" type="datetime1">
              <a:rPr lang="ko-KR" altLang="en-US" smtClean="0"/>
              <a:t>2019. 7. 31.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22F-6993-492D-AE88-5D53D2680DF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84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17003B-012A-4EC6-82AA-07E8DD3AA5A1}" type="datetime1">
              <a:rPr lang="ko-KR" altLang="en-US" smtClean="0"/>
              <a:t>2019. 7. 31.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22F-6993-492D-AE88-5D53D2680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6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ECA0E-0FE1-4C70-935B-5CC3C5F86D17}" type="datetime1">
              <a:rPr lang="ko-KR" altLang="en-US" smtClean="0"/>
              <a:t>2019. 7. 31.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22F-6993-492D-AE88-5D53D2680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47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637E85-E75A-4DCE-B0FE-8330E3634C7C}" type="datetime1">
              <a:rPr lang="ko-KR" altLang="en-US" smtClean="0"/>
              <a:t>2019. 7. 31.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22F-6993-492D-AE88-5D53D2680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3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324DE-A25D-4E9D-95DD-C670D0208792}" type="datetime1">
              <a:rPr lang="ko-KR" altLang="en-US" smtClean="0"/>
              <a:t>2019. 7. 31.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22F-6993-492D-AE88-5D53D2680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24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D902C3-936E-4523-89E1-3FD581EE764D}" type="datetime1">
              <a:rPr lang="ko-KR" altLang="en-US" smtClean="0"/>
              <a:t>2019. 7. 31.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22F-6993-492D-AE88-5D53D2680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3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7380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F8C8922F-6993-492D-AE88-5D53D2680D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226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  <p:sldLayoutId id="2147483670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F440C7-B51D-436A-9516-41B483BA3364}"/>
              </a:ext>
            </a:extLst>
          </p:cNvPr>
          <p:cNvSpPr/>
          <p:nvPr/>
        </p:nvSpPr>
        <p:spPr>
          <a:xfrm rot="16200000" flipV="1">
            <a:off x="7388469" y="2054474"/>
            <a:ext cx="6858003" cy="2749051"/>
          </a:xfrm>
          <a:prstGeom prst="rect">
            <a:avLst/>
          </a:prstGeom>
          <a:solidFill>
            <a:srgbClr val="0A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CD04D-A258-4453-BF28-0E7E9D50EE9A}"/>
              </a:ext>
            </a:extLst>
          </p:cNvPr>
          <p:cNvSpPr txBox="1"/>
          <p:nvPr/>
        </p:nvSpPr>
        <p:spPr>
          <a:xfrm>
            <a:off x="439839" y="6270863"/>
            <a:ext cx="961802" cy="215444"/>
          </a:xfrm>
          <a:prstGeom prst="rect">
            <a:avLst/>
          </a:prstGeom>
          <a:noFill/>
        </p:spPr>
        <p:txBody>
          <a:bodyPr wrap="none" lIns="0" tIns="0" rIns="0" bIns="0" rtlCol="0" anchor="b" anchorCtr="1">
            <a:spAutoFit/>
          </a:bodyPr>
          <a:lstStyle/>
          <a:p>
            <a:r>
              <a:rPr lang="en-US" altLang="ko-KR" sz="1400">
                <a:latin typeface="+mj-lt"/>
                <a:ea typeface="Noto Sans CJK KR Medium" panose="020B0600000000000000" pitchFamily="34" charset="-127"/>
              </a:rPr>
              <a:t>2019.07.31</a:t>
            </a:r>
            <a:endParaRPr lang="en-US" altLang="ko-KR" sz="1400" dirty="0">
              <a:latin typeface="+mj-lt"/>
              <a:ea typeface="Noto Sans CJK KR Medium" panose="020B0600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26F5BA-7FE0-4BB8-B38C-BE5C3447D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783" y="6118533"/>
            <a:ext cx="1869375" cy="29795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E9721BCD-4DAD-4610-8C27-BA6B9C7FA8CA}"/>
              </a:ext>
            </a:extLst>
          </p:cNvPr>
          <p:cNvSpPr/>
          <p:nvPr/>
        </p:nvSpPr>
        <p:spPr>
          <a:xfrm flipV="1">
            <a:off x="439840" y="423281"/>
            <a:ext cx="3583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1AD6F5-6CA8-4656-BF5C-5FEF2413D864}"/>
              </a:ext>
            </a:extLst>
          </p:cNvPr>
          <p:cNvSpPr txBox="1"/>
          <p:nvPr/>
        </p:nvSpPr>
        <p:spPr>
          <a:xfrm>
            <a:off x="439839" y="2907928"/>
            <a:ext cx="7758417" cy="7386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altLang="ko-KR" sz="2400" dirty="0">
                <a:latin typeface="+mj-lt"/>
                <a:ea typeface="카이겐고딕 KR Bold" panose="020B0802020203020207" pitchFamily="34" charset="-128"/>
              </a:rPr>
              <a:t>EEG Spectral Feature Based Seizure Prediction using an Efficient Spare Classifier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C0241F-5592-4DF2-9867-9C8ADBD6EA93}"/>
              </a:ext>
            </a:extLst>
          </p:cNvPr>
          <p:cNvSpPr txBox="1"/>
          <p:nvPr/>
        </p:nvSpPr>
        <p:spPr>
          <a:xfrm>
            <a:off x="439839" y="3722485"/>
            <a:ext cx="1009892" cy="215444"/>
          </a:xfrm>
          <a:prstGeom prst="rect">
            <a:avLst/>
          </a:prstGeom>
          <a:noFill/>
        </p:spPr>
        <p:txBody>
          <a:bodyPr wrap="none" lIns="0" tIns="0" rIns="0" bIns="0" rtlCol="0" anchor="t" anchorCtr="1">
            <a:spAutoFit/>
          </a:bodyPr>
          <a:lstStyle/>
          <a:p>
            <a:r>
              <a:rPr lang="en-US" altLang="ko-KR" sz="1400" dirty="0">
                <a:latin typeface="+mn-ea"/>
                <a:cs typeface="맑은 고딕 Semilight" panose="020B0502040204020203" pitchFamily="50" charset="-127"/>
              </a:rPr>
              <a:t>LEEYEONSU</a:t>
            </a:r>
          </a:p>
        </p:txBody>
      </p:sp>
    </p:spTree>
    <p:extLst>
      <p:ext uri="{BB962C8B-B14F-4D97-AF65-F5344CB8AC3E}">
        <p14:creationId xmlns:p14="http://schemas.microsoft.com/office/powerpoint/2010/main" val="2215512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03B7F5C-3EE9-4C54-9191-2AA9300D2FAE}"/>
              </a:ext>
            </a:extLst>
          </p:cNvPr>
          <p:cNvSpPr txBox="1"/>
          <p:nvPr/>
        </p:nvSpPr>
        <p:spPr>
          <a:xfrm>
            <a:off x="439838" y="1292801"/>
            <a:ext cx="11453467" cy="227408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Evaluated on Matlab2013 software 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+mn-ea"/>
              </a:rPr>
              <a:t>Preictal period 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+mn-ea"/>
              </a:rPr>
              <a:t>Between a preictal state has been identified &amp; actually ictal happens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endParaRPr lang="en-US" altLang="ko-KR" sz="1400" dirty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+mn-ea"/>
              </a:rPr>
              <a:t>Performance measurement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+mn-ea"/>
              </a:rPr>
              <a:t>Sensitivity  =  TP / ( TP + FN ) * 100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+mn-ea"/>
              </a:rPr>
              <a:t>False Positive Rate ( FPR ) =  FP / ( FP + TN 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9FA73D-229E-47DE-BC64-75D5273AD412}"/>
              </a:ext>
            </a:extLst>
          </p:cNvPr>
          <p:cNvSpPr/>
          <p:nvPr/>
        </p:nvSpPr>
        <p:spPr>
          <a:xfrm rot="16200000" flipH="1" flipV="1">
            <a:off x="6073139" y="739141"/>
            <a:ext cx="45719" cy="12192000"/>
          </a:xfrm>
          <a:prstGeom prst="rect">
            <a:avLst/>
          </a:prstGeom>
          <a:solidFill>
            <a:srgbClr val="0A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A76E6C-980C-4DBB-8FBC-9C0A0D7B6AE3}"/>
              </a:ext>
            </a:extLst>
          </p:cNvPr>
          <p:cNvSpPr txBox="1"/>
          <p:nvPr/>
        </p:nvSpPr>
        <p:spPr>
          <a:xfrm>
            <a:off x="439838" y="460215"/>
            <a:ext cx="4971713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Results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E698102-B5C0-46F3-81B0-072F82B45FA9}"/>
              </a:ext>
            </a:extLst>
          </p:cNvPr>
          <p:cNvCxnSpPr>
            <a:cxnSpLocks/>
          </p:cNvCxnSpPr>
          <p:nvPr/>
        </p:nvCxnSpPr>
        <p:spPr>
          <a:xfrm>
            <a:off x="439838" y="850754"/>
            <a:ext cx="9580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F21B7903-F5EB-4F9A-BC4E-EAFC85C6B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50" y="597555"/>
            <a:ext cx="1636612" cy="260854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6F4619A-EBE1-4CC2-9502-0CE5BCEB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8962" y="6273130"/>
            <a:ext cx="2743200" cy="365125"/>
          </a:xfrm>
        </p:spPr>
        <p:txBody>
          <a:bodyPr/>
          <a:lstStyle/>
          <a:p>
            <a:pPr algn="r"/>
            <a:fld id="{F8C8922F-6993-492D-AE88-5D53D2680DFA}" type="slidenum">
              <a:rPr lang="ko-KR" altLang="en-US" smtClean="0"/>
              <a:pPr algn="r"/>
              <a:t>10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44299AD-0BF9-D749-ADB7-737972AB4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494" y="3831742"/>
            <a:ext cx="2710928" cy="139445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888D78A-ADB8-4241-900D-883DC8B45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023" y="3831742"/>
            <a:ext cx="4943214" cy="13944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C2B45B-8FDE-9A47-BD43-BBCAFC552723}"/>
              </a:ext>
            </a:extLst>
          </p:cNvPr>
          <p:cNvSpPr txBox="1"/>
          <p:nvPr/>
        </p:nvSpPr>
        <p:spPr>
          <a:xfrm>
            <a:off x="1604741" y="5234319"/>
            <a:ext cx="3625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dirty="0"/>
              <a:t>&lt; TABLE OF CONFUSION OF PROPOSED METHOD &gt;</a:t>
            </a:r>
            <a:endParaRPr kumimoji="1" lang="ko-KR" altLang="en-US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F18A61-415A-0B4A-A513-68EB934A7670}"/>
              </a:ext>
            </a:extLst>
          </p:cNvPr>
          <p:cNvSpPr txBox="1"/>
          <p:nvPr/>
        </p:nvSpPr>
        <p:spPr>
          <a:xfrm>
            <a:off x="5747023" y="5234319"/>
            <a:ext cx="4943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&lt; PERFORMANCE PARAMETERS OF PROPOSED METHOD &gt;</a:t>
            </a:r>
            <a:endParaRPr kumimoji="1" lang="ko-KR" altLang="en-US" sz="11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1B122B8-C52A-704F-8AF9-34F062A4D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463232"/>
              </p:ext>
            </p:extLst>
          </p:nvPr>
        </p:nvGraphicFramePr>
        <p:xfrm>
          <a:off x="5010720" y="6000180"/>
          <a:ext cx="5923136" cy="609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80784">
                  <a:extLst>
                    <a:ext uri="{9D8B030D-6E8A-4147-A177-3AD203B41FA5}">
                      <a16:colId xmlns:a16="http://schemas.microsoft.com/office/drawing/2014/main" val="1704910131"/>
                    </a:ext>
                  </a:extLst>
                </a:gridCol>
                <a:gridCol w="1480784">
                  <a:extLst>
                    <a:ext uri="{9D8B030D-6E8A-4147-A177-3AD203B41FA5}">
                      <a16:colId xmlns:a16="http://schemas.microsoft.com/office/drawing/2014/main" val="514268545"/>
                    </a:ext>
                  </a:extLst>
                </a:gridCol>
                <a:gridCol w="1480784">
                  <a:extLst>
                    <a:ext uri="{9D8B030D-6E8A-4147-A177-3AD203B41FA5}">
                      <a16:colId xmlns:a16="http://schemas.microsoft.com/office/drawing/2014/main" val="3368065010"/>
                    </a:ext>
                  </a:extLst>
                </a:gridCol>
                <a:gridCol w="1480784">
                  <a:extLst>
                    <a:ext uri="{9D8B030D-6E8A-4147-A177-3AD203B41FA5}">
                      <a16:colId xmlns:a16="http://schemas.microsoft.com/office/drawing/2014/main" val="267911551"/>
                    </a:ext>
                  </a:extLst>
                </a:gridCol>
              </a:tblGrid>
              <a:tr h="2769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measure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sensitivity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specificity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FPR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3856"/>
                  </a:ext>
                </a:extLst>
              </a:tr>
              <a:tr h="30250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82.98%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89.24%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0.107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210283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A3386DA-EC65-BE45-8C2A-1A5718086FBD}"/>
              </a:ext>
            </a:extLst>
          </p:cNvPr>
          <p:cNvSpPr/>
          <p:nvPr/>
        </p:nvSpPr>
        <p:spPr>
          <a:xfrm>
            <a:off x="7261199" y="4360757"/>
            <a:ext cx="839096" cy="414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5E7096D-DAF8-354A-B87F-B0954B67345A}"/>
              </a:ext>
            </a:extLst>
          </p:cNvPr>
          <p:cNvSpPr/>
          <p:nvPr/>
        </p:nvSpPr>
        <p:spPr>
          <a:xfrm>
            <a:off x="8446333" y="4360256"/>
            <a:ext cx="839096" cy="414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AE9A08D-88EC-C64C-B19B-1CC30118E597}"/>
              </a:ext>
            </a:extLst>
          </p:cNvPr>
          <p:cNvSpPr/>
          <p:nvPr/>
        </p:nvSpPr>
        <p:spPr>
          <a:xfrm>
            <a:off x="7261199" y="4824505"/>
            <a:ext cx="839096" cy="414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아래쪽 화살표[D] 6">
            <a:extLst>
              <a:ext uri="{FF2B5EF4-FFF2-40B4-BE49-F238E27FC236}">
                <a16:creationId xmlns:a16="http://schemas.microsoft.com/office/drawing/2014/main" id="{F18251BB-1CB1-704F-9072-175FBE76EFA4}"/>
              </a:ext>
            </a:extLst>
          </p:cNvPr>
          <p:cNvSpPr/>
          <p:nvPr/>
        </p:nvSpPr>
        <p:spPr>
          <a:xfrm>
            <a:off x="10214966" y="5305988"/>
            <a:ext cx="464513" cy="609599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18A79C-1454-284F-A662-A976640CA08F}"/>
              </a:ext>
            </a:extLst>
          </p:cNvPr>
          <p:cNvSpPr txBox="1"/>
          <p:nvPr/>
        </p:nvSpPr>
        <p:spPr>
          <a:xfrm>
            <a:off x="10273877" y="5359553"/>
            <a:ext cx="368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/>
              <a:t>?</a:t>
            </a:r>
            <a:endParaRPr kumimoji="1" lang="ko-KR" altLang="en-US" sz="2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0D6148-E3C0-C54D-9A97-D3385147C0B7}"/>
              </a:ext>
            </a:extLst>
          </p:cNvPr>
          <p:cNvSpPr txBox="1"/>
          <p:nvPr/>
        </p:nvSpPr>
        <p:spPr>
          <a:xfrm>
            <a:off x="9101326" y="4780175"/>
            <a:ext cx="368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/>
              <a:t>?</a:t>
            </a:r>
            <a:endParaRPr kumimoji="1" lang="ko-KR" altLang="en-US" sz="28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F0D6E8-0F2E-4C4C-A225-FCB954582F27}"/>
              </a:ext>
            </a:extLst>
          </p:cNvPr>
          <p:cNvSpPr/>
          <p:nvPr/>
        </p:nvSpPr>
        <p:spPr>
          <a:xfrm>
            <a:off x="3022899" y="3831742"/>
            <a:ext cx="882127" cy="139445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681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03B7F5C-3EE9-4C54-9191-2AA9300D2FAE}"/>
              </a:ext>
            </a:extLst>
          </p:cNvPr>
          <p:cNvSpPr txBox="1"/>
          <p:nvPr/>
        </p:nvSpPr>
        <p:spPr>
          <a:xfrm>
            <a:off x="-2" y="2813784"/>
            <a:ext cx="12192001" cy="74302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altLang="ko-KR" sz="3600" dirty="0">
                <a:latin typeface="+mn-ea"/>
              </a:rPr>
              <a:t>Backup Slides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9FA73D-229E-47DE-BC64-75D5273AD412}"/>
              </a:ext>
            </a:extLst>
          </p:cNvPr>
          <p:cNvSpPr/>
          <p:nvPr/>
        </p:nvSpPr>
        <p:spPr>
          <a:xfrm rot="16200000" flipH="1" flipV="1">
            <a:off x="6073139" y="739141"/>
            <a:ext cx="45719" cy="12192000"/>
          </a:xfrm>
          <a:prstGeom prst="rect">
            <a:avLst/>
          </a:prstGeom>
          <a:solidFill>
            <a:srgbClr val="0A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E698102-B5C0-46F3-81B0-072F82B45FA9}"/>
              </a:ext>
            </a:extLst>
          </p:cNvPr>
          <p:cNvCxnSpPr>
            <a:cxnSpLocks/>
          </p:cNvCxnSpPr>
          <p:nvPr/>
        </p:nvCxnSpPr>
        <p:spPr>
          <a:xfrm>
            <a:off x="439838" y="850754"/>
            <a:ext cx="9580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F21B7903-F5EB-4F9A-BC4E-EAFC85C6B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50" y="597555"/>
            <a:ext cx="1636612" cy="260854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6F4619A-EBE1-4CC2-9502-0CE5BCEB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0562" y="6166059"/>
            <a:ext cx="2743200" cy="365125"/>
          </a:xfrm>
        </p:spPr>
        <p:txBody>
          <a:bodyPr/>
          <a:lstStyle/>
          <a:p>
            <a:pPr algn="r"/>
            <a:fld id="{F8C8922F-6993-492D-AE88-5D53D2680DFA}" type="slidenum">
              <a:rPr lang="ko-KR" altLang="en-US" smtClean="0"/>
              <a:pPr algn="r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03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2853285-1479-4EB3-882A-55AC8C203BE8}"/>
              </a:ext>
            </a:extLst>
          </p:cNvPr>
          <p:cNvSpPr txBox="1"/>
          <p:nvPr/>
        </p:nvSpPr>
        <p:spPr>
          <a:xfrm>
            <a:off x="439838" y="460215"/>
            <a:ext cx="4971713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LITERATURE SURVEY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B7F5C-3EE9-4C54-9191-2AA9300D2FAE}"/>
              </a:ext>
            </a:extLst>
          </p:cNvPr>
          <p:cNvSpPr txBox="1"/>
          <p:nvPr/>
        </p:nvSpPr>
        <p:spPr>
          <a:xfrm>
            <a:off x="439838" y="1292801"/>
            <a:ext cx="11453467" cy="512666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Related work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latin typeface="+mn-ea"/>
              </a:rPr>
              <a:t>Adaboost</a:t>
            </a:r>
            <a:endParaRPr lang="en-US" altLang="ko-KR" sz="1600" dirty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Adaptive Neuro Fuzzy Inference System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Spike rate as the feature 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Spatial and temporal covariance matrix between different EEG channels 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Spectral power of various EEG bands (SVM for classification)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HPD(</a:t>
            </a:r>
            <a:r>
              <a:rPr lang="en-US" altLang="ko-KR" sz="1600" dirty="0" err="1">
                <a:latin typeface="+mn-ea"/>
              </a:rPr>
              <a:t>Henze</a:t>
            </a:r>
            <a:r>
              <a:rPr lang="en-US" altLang="ko-KR" sz="1600" dirty="0">
                <a:latin typeface="+mn-ea"/>
              </a:rPr>
              <a:t> Penrose Divergence) - the factor to decide the reliability of a feature 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Cross correlation coefficients between different EEG electrodes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Phase correlation between different EEG channels 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Proposed method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Efficient sparse classifier for preictal event identification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9FA73D-229E-47DE-BC64-75D5273AD412}"/>
              </a:ext>
            </a:extLst>
          </p:cNvPr>
          <p:cNvSpPr/>
          <p:nvPr/>
        </p:nvSpPr>
        <p:spPr>
          <a:xfrm rot="16200000" flipH="1" flipV="1">
            <a:off x="6073139" y="739141"/>
            <a:ext cx="45719" cy="12192000"/>
          </a:xfrm>
          <a:prstGeom prst="rect">
            <a:avLst/>
          </a:prstGeom>
          <a:solidFill>
            <a:srgbClr val="0A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CF83D32-BC79-416C-A331-E774FB76DD18}"/>
              </a:ext>
            </a:extLst>
          </p:cNvPr>
          <p:cNvCxnSpPr>
            <a:cxnSpLocks/>
          </p:cNvCxnSpPr>
          <p:nvPr/>
        </p:nvCxnSpPr>
        <p:spPr>
          <a:xfrm>
            <a:off x="439838" y="850754"/>
            <a:ext cx="9580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90A06E0D-A8C9-4919-9CE4-FAAC1C394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50" y="597555"/>
            <a:ext cx="1636612" cy="260854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8BF160B-B1A4-4BAF-AA87-CBBFF139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0562" y="6166059"/>
            <a:ext cx="2743200" cy="365125"/>
          </a:xfrm>
        </p:spPr>
        <p:txBody>
          <a:bodyPr/>
          <a:lstStyle/>
          <a:p>
            <a:pPr algn="r"/>
            <a:fld id="{F8C8922F-6993-492D-AE88-5D53D2680DFA}" type="slidenum">
              <a:rPr lang="ko-KR" altLang="en-US" smtClean="0"/>
              <a:pPr algn="r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3107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03B7F5C-3EE9-4C54-9191-2AA9300D2FAE}"/>
              </a:ext>
            </a:extLst>
          </p:cNvPr>
          <p:cNvSpPr txBox="1"/>
          <p:nvPr/>
        </p:nvSpPr>
        <p:spPr>
          <a:xfrm>
            <a:off x="439838" y="1292801"/>
            <a:ext cx="11453467" cy="115634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Sparse feature selection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SBMLR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9FA73D-229E-47DE-BC64-75D5273AD412}"/>
              </a:ext>
            </a:extLst>
          </p:cNvPr>
          <p:cNvSpPr/>
          <p:nvPr/>
        </p:nvSpPr>
        <p:spPr>
          <a:xfrm rot="16200000" flipH="1" flipV="1">
            <a:off x="6073139" y="739141"/>
            <a:ext cx="45719" cy="12192000"/>
          </a:xfrm>
          <a:prstGeom prst="rect">
            <a:avLst/>
          </a:prstGeom>
          <a:solidFill>
            <a:srgbClr val="0A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A76E6C-980C-4DBB-8FBC-9C0A0D7B6AE3}"/>
              </a:ext>
            </a:extLst>
          </p:cNvPr>
          <p:cNvSpPr txBox="1"/>
          <p:nvPr/>
        </p:nvSpPr>
        <p:spPr>
          <a:xfrm>
            <a:off x="439838" y="460215"/>
            <a:ext cx="4971713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PROPOSED ALGORITHM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E698102-B5C0-46F3-81B0-072F82B45FA9}"/>
              </a:ext>
            </a:extLst>
          </p:cNvPr>
          <p:cNvCxnSpPr>
            <a:cxnSpLocks/>
          </p:cNvCxnSpPr>
          <p:nvPr/>
        </p:nvCxnSpPr>
        <p:spPr>
          <a:xfrm>
            <a:off x="439838" y="850754"/>
            <a:ext cx="9580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F21B7903-F5EB-4F9A-BC4E-EAFC85C6B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50" y="597555"/>
            <a:ext cx="1636612" cy="260854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6F4619A-EBE1-4CC2-9502-0CE5BCEB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0562" y="6166059"/>
            <a:ext cx="2743200" cy="365125"/>
          </a:xfrm>
        </p:spPr>
        <p:txBody>
          <a:bodyPr/>
          <a:lstStyle/>
          <a:p>
            <a:pPr algn="r"/>
            <a:fld id="{F8C8922F-6993-492D-AE88-5D53D2680DFA}" type="slidenum">
              <a:rPr lang="ko-KR" altLang="en-US" smtClean="0"/>
              <a:pPr algn="r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478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03B7F5C-3EE9-4C54-9191-2AA9300D2FAE}"/>
              </a:ext>
            </a:extLst>
          </p:cNvPr>
          <p:cNvSpPr txBox="1"/>
          <p:nvPr/>
        </p:nvSpPr>
        <p:spPr>
          <a:xfrm>
            <a:off x="439838" y="1292801"/>
            <a:ext cx="11453467" cy="65825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Kernel function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원점을 중심으로 대칭이며 </a:t>
            </a:r>
            <a:r>
              <a:rPr lang="ko-KR" altLang="en-US" sz="1400" dirty="0" err="1"/>
              <a:t>적분값이</a:t>
            </a:r>
            <a:r>
              <a:rPr lang="ko-KR" altLang="en-US" sz="1400" dirty="0"/>
              <a:t> </a:t>
            </a:r>
            <a:r>
              <a:rPr lang="en-US" altLang="ko-KR" sz="1400" dirty="0"/>
              <a:t>1 </a:t>
            </a:r>
            <a:r>
              <a:rPr lang="ko-KR" altLang="en-US" sz="1400" dirty="0"/>
              <a:t>인 양의 함수로 정의할 수 있습니다</a:t>
            </a:r>
            <a:r>
              <a:rPr lang="en-US" altLang="ko-KR" sz="1400" dirty="0"/>
              <a:t>.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9FA73D-229E-47DE-BC64-75D5273AD412}"/>
              </a:ext>
            </a:extLst>
          </p:cNvPr>
          <p:cNvSpPr/>
          <p:nvPr/>
        </p:nvSpPr>
        <p:spPr>
          <a:xfrm rot="16200000" flipH="1" flipV="1">
            <a:off x="6073139" y="739141"/>
            <a:ext cx="45719" cy="12192000"/>
          </a:xfrm>
          <a:prstGeom prst="rect">
            <a:avLst/>
          </a:prstGeom>
          <a:solidFill>
            <a:srgbClr val="0A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E698102-B5C0-46F3-81B0-072F82B45FA9}"/>
              </a:ext>
            </a:extLst>
          </p:cNvPr>
          <p:cNvCxnSpPr>
            <a:cxnSpLocks/>
          </p:cNvCxnSpPr>
          <p:nvPr/>
        </p:nvCxnSpPr>
        <p:spPr>
          <a:xfrm>
            <a:off x="439838" y="850754"/>
            <a:ext cx="9580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F21B7903-F5EB-4F9A-BC4E-EAFC85C6B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50" y="597555"/>
            <a:ext cx="1636612" cy="260854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6F4619A-EBE1-4CC2-9502-0CE5BCEB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0562" y="6166059"/>
            <a:ext cx="2743200" cy="365125"/>
          </a:xfrm>
        </p:spPr>
        <p:txBody>
          <a:bodyPr/>
          <a:lstStyle/>
          <a:p>
            <a:pPr algn="r"/>
            <a:fld id="{F8C8922F-6993-492D-AE88-5D53D2680DFA}" type="slidenum">
              <a:rPr lang="ko-KR" altLang="en-US" smtClean="0"/>
              <a:pPr algn="r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43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03B7F5C-3EE9-4C54-9191-2AA9300D2FAE}"/>
              </a:ext>
            </a:extLst>
          </p:cNvPr>
          <p:cNvSpPr txBox="1"/>
          <p:nvPr/>
        </p:nvSpPr>
        <p:spPr>
          <a:xfrm>
            <a:off x="439838" y="1292801"/>
            <a:ext cx="11453467" cy="18950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EEG Spectral Feature Based Seizure Prediction using an Efficient Sparse Classifier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Parvathy </a:t>
            </a:r>
            <a:r>
              <a:rPr lang="en-US" altLang="ko-KR" sz="1600" dirty="0" err="1">
                <a:latin typeface="+mn-ea"/>
              </a:rPr>
              <a:t>prathap</a:t>
            </a:r>
            <a:endParaRPr lang="en-US" altLang="ko-KR" sz="1600" dirty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2017 ICICT (International Conference on Intelligent Computing, Instrumentation and Control Technologies)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9FA73D-229E-47DE-BC64-75D5273AD412}"/>
              </a:ext>
            </a:extLst>
          </p:cNvPr>
          <p:cNvSpPr/>
          <p:nvPr/>
        </p:nvSpPr>
        <p:spPr>
          <a:xfrm rot="16200000" flipH="1" flipV="1">
            <a:off x="6073139" y="739141"/>
            <a:ext cx="45719" cy="12192000"/>
          </a:xfrm>
          <a:prstGeom prst="rect">
            <a:avLst/>
          </a:prstGeom>
          <a:solidFill>
            <a:srgbClr val="0A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A76E6C-980C-4DBB-8FBC-9C0A0D7B6AE3}"/>
              </a:ext>
            </a:extLst>
          </p:cNvPr>
          <p:cNvSpPr txBox="1"/>
          <p:nvPr/>
        </p:nvSpPr>
        <p:spPr>
          <a:xfrm>
            <a:off x="439838" y="460215"/>
            <a:ext cx="4971713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Index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E698102-B5C0-46F3-81B0-072F82B45FA9}"/>
              </a:ext>
            </a:extLst>
          </p:cNvPr>
          <p:cNvCxnSpPr>
            <a:cxnSpLocks/>
          </p:cNvCxnSpPr>
          <p:nvPr/>
        </p:nvCxnSpPr>
        <p:spPr>
          <a:xfrm>
            <a:off x="439838" y="850754"/>
            <a:ext cx="9580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F21B7903-F5EB-4F9A-BC4E-EAFC85C6B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50" y="597555"/>
            <a:ext cx="1636612" cy="260854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6F4619A-EBE1-4CC2-9502-0CE5BCEB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0562" y="6166059"/>
            <a:ext cx="2743200" cy="365125"/>
          </a:xfrm>
        </p:spPr>
        <p:txBody>
          <a:bodyPr/>
          <a:lstStyle/>
          <a:p>
            <a:pPr algn="r"/>
            <a:fld id="{F8C8922F-6993-492D-AE88-5D53D2680DFA}" type="slidenum">
              <a:rPr lang="ko-KR" altLang="en-US" smtClean="0"/>
              <a:pPr algn="r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32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03B7F5C-3EE9-4C54-9191-2AA9300D2FAE}"/>
              </a:ext>
            </a:extLst>
          </p:cNvPr>
          <p:cNvSpPr txBox="1"/>
          <p:nvPr/>
        </p:nvSpPr>
        <p:spPr>
          <a:xfrm>
            <a:off x="439838" y="1292801"/>
            <a:ext cx="11453467" cy="263367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Proposed method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Dataset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Feature extraction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Feature selection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classification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9FA73D-229E-47DE-BC64-75D5273AD412}"/>
              </a:ext>
            </a:extLst>
          </p:cNvPr>
          <p:cNvSpPr/>
          <p:nvPr/>
        </p:nvSpPr>
        <p:spPr>
          <a:xfrm rot="16200000" flipH="1" flipV="1">
            <a:off x="6073139" y="739141"/>
            <a:ext cx="45719" cy="12192000"/>
          </a:xfrm>
          <a:prstGeom prst="rect">
            <a:avLst/>
          </a:prstGeom>
          <a:solidFill>
            <a:srgbClr val="0A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A76E6C-980C-4DBB-8FBC-9C0A0D7B6AE3}"/>
              </a:ext>
            </a:extLst>
          </p:cNvPr>
          <p:cNvSpPr txBox="1"/>
          <p:nvPr/>
        </p:nvSpPr>
        <p:spPr>
          <a:xfrm>
            <a:off x="439838" y="460215"/>
            <a:ext cx="4971713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Index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E698102-B5C0-46F3-81B0-072F82B45FA9}"/>
              </a:ext>
            </a:extLst>
          </p:cNvPr>
          <p:cNvCxnSpPr>
            <a:cxnSpLocks/>
          </p:cNvCxnSpPr>
          <p:nvPr/>
        </p:nvCxnSpPr>
        <p:spPr>
          <a:xfrm>
            <a:off x="439838" y="850754"/>
            <a:ext cx="9580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F21B7903-F5EB-4F9A-BC4E-EAFC85C6B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50" y="597555"/>
            <a:ext cx="1636612" cy="260854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6F4619A-EBE1-4CC2-9502-0CE5BCEB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0562" y="6166059"/>
            <a:ext cx="2743200" cy="365125"/>
          </a:xfrm>
        </p:spPr>
        <p:txBody>
          <a:bodyPr/>
          <a:lstStyle/>
          <a:p>
            <a:pPr algn="r"/>
            <a:fld id="{F8C8922F-6993-492D-AE88-5D53D2680DFA}" type="slidenum">
              <a:rPr lang="ko-KR" altLang="en-US" smtClean="0"/>
              <a:pPr algn="r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85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03B7F5C-3EE9-4C54-9191-2AA9300D2FAE}"/>
              </a:ext>
            </a:extLst>
          </p:cNvPr>
          <p:cNvSpPr txBox="1"/>
          <p:nvPr/>
        </p:nvSpPr>
        <p:spPr>
          <a:xfrm>
            <a:off x="439838" y="1292801"/>
            <a:ext cx="11453467" cy="314150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Dataset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CHB-MIT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17 children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78 seizures 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647hours of recording 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Sampling rate : 256Hz/sec 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9FA73D-229E-47DE-BC64-75D5273AD412}"/>
              </a:ext>
            </a:extLst>
          </p:cNvPr>
          <p:cNvSpPr/>
          <p:nvPr/>
        </p:nvSpPr>
        <p:spPr>
          <a:xfrm rot="16200000" flipH="1" flipV="1">
            <a:off x="6073139" y="739141"/>
            <a:ext cx="45719" cy="12192000"/>
          </a:xfrm>
          <a:prstGeom prst="rect">
            <a:avLst/>
          </a:prstGeom>
          <a:solidFill>
            <a:srgbClr val="0A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A76E6C-980C-4DBB-8FBC-9C0A0D7B6AE3}"/>
              </a:ext>
            </a:extLst>
          </p:cNvPr>
          <p:cNvSpPr txBox="1"/>
          <p:nvPr/>
        </p:nvSpPr>
        <p:spPr>
          <a:xfrm>
            <a:off x="439838" y="460215"/>
            <a:ext cx="4971713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PROPOSED ALGORITHM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E698102-B5C0-46F3-81B0-072F82B45FA9}"/>
              </a:ext>
            </a:extLst>
          </p:cNvPr>
          <p:cNvCxnSpPr>
            <a:cxnSpLocks/>
          </p:cNvCxnSpPr>
          <p:nvPr/>
        </p:nvCxnSpPr>
        <p:spPr>
          <a:xfrm>
            <a:off x="439838" y="850754"/>
            <a:ext cx="9580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F21B7903-F5EB-4F9A-BC4E-EAFC85C6B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50" y="597555"/>
            <a:ext cx="1636612" cy="260854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6F4619A-EBE1-4CC2-9502-0CE5BCEB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0562" y="6166059"/>
            <a:ext cx="2743200" cy="365125"/>
          </a:xfrm>
        </p:spPr>
        <p:txBody>
          <a:bodyPr/>
          <a:lstStyle/>
          <a:p>
            <a:pPr algn="r"/>
            <a:fld id="{F8C8922F-6993-492D-AE88-5D53D2680DFA}" type="slidenum">
              <a:rPr lang="ko-KR" altLang="en-US" smtClean="0"/>
              <a:pPr algn="r"/>
              <a:t>4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F67BC0-DAB6-904D-86BA-45EA573FDE6E}"/>
              </a:ext>
            </a:extLst>
          </p:cNvPr>
          <p:cNvSpPr txBox="1"/>
          <p:nvPr/>
        </p:nvSpPr>
        <p:spPr>
          <a:xfrm>
            <a:off x="439837" y="4123329"/>
            <a:ext cx="11453467" cy="194117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Window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Based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Signal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Processing</a:t>
            </a:r>
            <a:r>
              <a:rPr lang="ko-KR" altLang="en-US" dirty="0">
                <a:latin typeface="+mj-lt"/>
              </a:rPr>
              <a:t> </a:t>
            </a:r>
            <a:endParaRPr lang="en-US" altLang="ko-KR" dirty="0">
              <a:latin typeface="+mj-lt"/>
            </a:endParaRP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Segment : 4sec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Overlap : 50%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Seizure prediction : every 2sec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3492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03B7F5C-3EE9-4C54-9191-2AA9300D2FAE}"/>
              </a:ext>
            </a:extLst>
          </p:cNvPr>
          <p:cNvSpPr txBox="1"/>
          <p:nvPr/>
        </p:nvSpPr>
        <p:spPr>
          <a:xfrm>
            <a:off x="439838" y="1292801"/>
            <a:ext cx="11453467" cy="46034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Feature extraction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Feature : 8 sub-bands </a:t>
            </a:r>
          </a:p>
          <a:p>
            <a:pPr marL="1257300" lvl="2" indent="-342900">
              <a:lnSpc>
                <a:spcPct val="200000"/>
              </a:lnSpc>
              <a:buAutoNum type="arabicParenBoth"/>
            </a:pPr>
            <a:r>
              <a:rPr lang="en-US" altLang="ko-KR" sz="1400" dirty="0">
                <a:latin typeface="+mn-ea"/>
              </a:rPr>
              <a:t>Theta (4-8Hz) </a:t>
            </a:r>
          </a:p>
          <a:p>
            <a:pPr marL="1257300" lvl="2" indent="-342900">
              <a:lnSpc>
                <a:spcPct val="200000"/>
              </a:lnSpc>
              <a:buAutoNum type="arabicParenBoth"/>
            </a:pPr>
            <a:r>
              <a:rPr lang="en-US" altLang="ko-KR" sz="1400" dirty="0">
                <a:latin typeface="+mn-ea"/>
              </a:rPr>
              <a:t>Alpha (8-13Hz)</a:t>
            </a:r>
          </a:p>
          <a:p>
            <a:pPr marL="1257300" lvl="2" indent="-342900">
              <a:lnSpc>
                <a:spcPct val="200000"/>
              </a:lnSpc>
              <a:buAutoNum type="arabicParenBoth"/>
            </a:pPr>
            <a:r>
              <a:rPr lang="en-US" altLang="ko-KR" sz="1400" dirty="0">
                <a:latin typeface="+mn-ea"/>
              </a:rPr>
              <a:t>Beta (13-30Hz)</a:t>
            </a:r>
          </a:p>
          <a:p>
            <a:pPr marL="1257300" lvl="2" indent="-342900">
              <a:lnSpc>
                <a:spcPct val="200000"/>
              </a:lnSpc>
              <a:buAutoNum type="arabicParenBoth"/>
            </a:pPr>
            <a:r>
              <a:rPr lang="en-US" altLang="ko-KR" sz="1400" dirty="0">
                <a:latin typeface="+mn-ea"/>
              </a:rPr>
              <a:t>Gamma1 (30-50Hz)</a:t>
            </a:r>
          </a:p>
          <a:p>
            <a:pPr marL="1257300" lvl="2" indent="-342900">
              <a:lnSpc>
                <a:spcPct val="200000"/>
              </a:lnSpc>
              <a:buAutoNum type="arabicParenBoth"/>
            </a:pPr>
            <a:r>
              <a:rPr lang="en-US" altLang="ko-KR" sz="1400" dirty="0">
                <a:latin typeface="+mn-ea"/>
              </a:rPr>
              <a:t>Gamma2 (50-70Hz)</a:t>
            </a:r>
          </a:p>
          <a:p>
            <a:pPr marL="1257300" lvl="2" indent="-342900">
              <a:lnSpc>
                <a:spcPct val="200000"/>
              </a:lnSpc>
              <a:buAutoNum type="arabicParenBoth"/>
            </a:pPr>
            <a:r>
              <a:rPr lang="en-US" altLang="ko-KR" sz="1400" dirty="0">
                <a:latin typeface="+mn-ea"/>
              </a:rPr>
              <a:t>Gamma3 (70-90Hz)</a:t>
            </a:r>
          </a:p>
          <a:p>
            <a:pPr marL="1257300" lvl="2" indent="-342900">
              <a:lnSpc>
                <a:spcPct val="200000"/>
              </a:lnSpc>
              <a:buAutoNum type="arabicParenBoth"/>
            </a:pPr>
            <a:r>
              <a:rPr lang="en-US" altLang="ko-KR" sz="1400" dirty="0">
                <a:latin typeface="+mn-ea"/>
              </a:rPr>
              <a:t>Gamma4 (90-110Hz)</a:t>
            </a:r>
          </a:p>
          <a:p>
            <a:pPr marL="1257300" lvl="2" indent="-342900">
              <a:lnSpc>
                <a:spcPct val="200000"/>
              </a:lnSpc>
              <a:buFontTx/>
              <a:buAutoNum type="arabicParenBoth"/>
            </a:pPr>
            <a:r>
              <a:rPr lang="en-US" altLang="ko-KR" sz="1400" dirty="0">
                <a:latin typeface="+mn-ea"/>
              </a:rPr>
              <a:t>Gamma5 (110-128Hz)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9FA73D-229E-47DE-BC64-75D5273AD412}"/>
              </a:ext>
            </a:extLst>
          </p:cNvPr>
          <p:cNvSpPr/>
          <p:nvPr/>
        </p:nvSpPr>
        <p:spPr>
          <a:xfrm rot="16200000" flipH="1" flipV="1">
            <a:off x="6073139" y="739141"/>
            <a:ext cx="45719" cy="12192000"/>
          </a:xfrm>
          <a:prstGeom prst="rect">
            <a:avLst/>
          </a:prstGeom>
          <a:solidFill>
            <a:srgbClr val="0A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A76E6C-980C-4DBB-8FBC-9C0A0D7B6AE3}"/>
              </a:ext>
            </a:extLst>
          </p:cNvPr>
          <p:cNvSpPr txBox="1"/>
          <p:nvPr/>
        </p:nvSpPr>
        <p:spPr>
          <a:xfrm>
            <a:off x="439838" y="460215"/>
            <a:ext cx="4971713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PROPOSED ALGORITHM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E698102-B5C0-46F3-81B0-072F82B45FA9}"/>
              </a:ext>
            </a:extLst>
          </p:cNvPr>
          <p:cNvCxnSpPr>
            <a:cxnSpLocks/>
          </p:cNvCxnSpPr>
          <p:nvPr/>
        </p:nvCxnSpPr>
        <p:spPr>
          <a:xfrm>
            <a:off x="439838" y="850754"/>
            <a:ext cx="9580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F21B7903-F5EB-4F9A-BC4E-EAFC85C6B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50" y="597555"/>
            <a:ext cx="1636612" cy="260854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6F4619A-EBE1-4CC2-9502-0CE5BCEB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0562" y="6166059"/>
            <a:ext cx="2743200" cy="365125"/>
          </a:xfrm>
        </p:spPr>
        <p:txBody>
          <a:bodyPr/>
          <a:lstStyle/>
          <a:p>
            <a:pPr algn="r"/>
            <a:fld id="{F8C8922F-6993-492D-AE88-5D53D2680DFA}" type="slidenum">
              <a:rPr lang="ko-KR" altLang="en-US" smtClean="0"/>
              <a:pPr algn="r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4071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03B7F5C-3EE9-4C54-9191-2AA9300D2FAE}"/>
              </a:ext>
            </a:extLst>
          </p:cNvPr>
          <p:cNvSpPr txBox="1"/>
          <p:nvPr/>
        </p:nvSpPr>
        <p:spPr>
          <a:xfrm>
            <a:off x="439838" y="1292801"/>
            <a:ext cx="11453467" cy="545957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Feature extraction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Absolute Spectral Power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+mn-ea"/>
              </a:rPr>
              <a:t>Power of the signal in that particular frequency band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Relative Spectral Power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+mn-ea"/>
              </a:rPr>
              <a:t>Ratio of power of the signal in that frequency band to the total power of the signal considering all the frequency bands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latin typeface="+mn-ea"/>
              </a:rPr>
              <a:t>RSP = BSP / TSP</a:t>
            </a:r>
          </a:p>
          <a:p>
            <a:pPr marL="1828800" lvl="3" indent="-45720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latin typeface="+mn-ea"/>
              </a:rPr>
              <a:t>BSP(Band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Spectral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Power),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TSP(Total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Spectral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Power)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Spectral Power Ratio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+mn-ea"/>
              </a:rPr>
              <a:t>Between two bands is the ratio of spectral powers in those frequency bands</a:t>
            </a:r>
            <a:br>
              <a:rPr lang="en-US" altLang="ko-KR" sz="1400" dirty="0">
                <a:latin typeface="+mn-ea"/>
              </a:rPr>
            </a:br>
            <a:endParaRPr lang="en-US" altLang="ko-KR" sz="1400" dirty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latin typeface="+mn-ea"/>
              </a:rPr>
              <a:t>Major problem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+mn-ea"/>
              </a:rPr>
              <a:t>Spectral power fluctuates not only in the preictal period but also in the inter-ictal period (decreases reliability to predict) 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latin typeface="+mn-ea"/>
              </a:rPr>
              <a:t>Overcoming problem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+mn-ea"/>
              </a:rPr>
              <a:t>By considering spectral power ratios</a:t>
            </a:r>
          </a:p>
          <a:p>
            <a:pPr marL="1828800" lvl="3" indent="-4572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+mn-ea"/>
              </a:rPr>
              <a:t>More indicative of an upcoming ictal events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endParaRPr lang="en-US" altLang="ko-KR" sz="1400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9FA73D-229E-47DE-BC64-75D5273AD412}"/>
              </a:ext>
            </a:extLst>
          </p:cNvPr>
          <p:cNvSpPr/>
          <p:nvPr/>
        </p:nvSpPr>
        <p:spPr>
          <a:xfrm rot="16200000" flipH="1" flipV="1">
            <a:off x="6073139" y="739141"/>
            <a:ext cx="45719" cy="12192000"/>
          </a:xfrm>
          <a:prstGeom prst="rect">
            <a:avLst/>
          </a:prstGeom>
          <a:solidFill>
            <a:srgbClr val="0A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A76E6C-980C-4DBB-8FBC-9C0A0D7B6AE3}"/>
              </a:ext>
            </a:extLst>
          </p:cNvPr>
          <p:cNvSpPr txBox="1"/>
          <p:nvPr/>
        </p:nvSpPr>
        <p:spPr>
          <a:xfrm>
            <a:off x="439838" y="460215"/>
            <a:ext cx="4971713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PROPOSED ALGORITHM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E698102-B5C0-46F3-81B0-072F82B45FA9}"/>
              </a:ext>
            </a:extLst>
          </p:cNvPr>
          <p:cNvCxnSpPr>
            <a:cxnSpLocks/>
          </p:cNvCxnSpPr>
          <p:nvPr/>
        </p:nvCxnSpPr>
        <p:spPr>
          <a:xfrm>
            <a:off x="439838" y="850754"/>
            <a:ext cx="9580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F21B7903-F5EB-4F9A-BC4E-EAFC85C6B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50" y="597555"/>
            <a:ext cx="1636612" cy="260854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6F4619A-EBE1-4CC2-9502-0CE5BCEB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0562" y="6166059"/>
            <a:ext cx="2743200" cy="365125"/>
          </a:xfrm>
        </p:spPr>
        <p:txBody>
          <a:bodyPr/>
          <a:lstStyle/>
          <a:p>
            <a:pPr algn="r"/>
            <a:fld id="{F8C8922F-6993-492D-AE88-5D53D2680DFA}" type="slidenum">
              <a:rPr lang="ko-KR" altLang="en-US" smtClean="0"/>
              <a:pPr algn="r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745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03B7F5C-3EE9-4C54-9191-2AA9300D2FAE}"/>
              </a:ext>
            </a:extLst>
          </p:cNvPr>
          <p:cNvSpPr txBox="1"/>
          <p:nvPr/>
        </p:nvSpPr>
        <p:spPr>
          <a:xfrm>
            <a:off x="439838" y="1292801"/>
            <a:ext cx="11453467" cy="393120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Feature Selection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To reduce this feature set to optimum level ,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Need to select features that contribute the most to seizure prediction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j-ea"/>
                <a:ea typeface="+mj-ea"/>
              </a:rPr>
              <a:t>Method</a:t>
            </a:r>
          </a:p>
          <a:p>
            <a:pPr marL="1828800" lvl="3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Sparse feature selection </a:t>
            </a:r>
          </a:p>
          <a:p>
            <a:pPr marL="2286000" lvl="4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FFC000"/>
                </a:solidFill>
                <a:latin typeface="+mn-ea"/>
              </a:rPr>
              <a:t>Sparse Bayesian Multinomial Logistic Regression(SBMLR) technique (NIPS 2007)</a:t>
            </a:r>
          </a:p>
          <a:p>
            <a:pPr marL="2286000" lvl="4" indent="-4572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+mn-ea"/>
              </a:rPr>
              <a:t>a-posteriori estimate of the probability that a pattern belongs to each of Disjoint classes</a:t>
            </a:r>
          </a:p>
          <a:p>
            <a:pPr marL="2286000" lvl="4" indent="-4572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+mn-ea"/>
              </a:rPr>
              <a:t>Regularization parameter is used to check if it is below a threshold or not. </a:t>
            </a:r>
          </a:p>
          <a:p>
            <a:pPr marL="2743200" lvl="5" indent="-4572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+mn-ea"/>
              </a:rPr>
              <a:t>Regularization parameter = The value of the gradient of this function </a:t>
            </a:r>
          </a:p>
          <a:p>
            <a:pPr marL="2286000" lvl="4" indent="-45720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+mn-ea"/>
            </a:endParaRPr>
          </a:p>
          <a:p>
            <a:pPr marL="2286000" lvl="4" indent="-45720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9FA73D-229E-47DE-BC64-75D5273AD412}"/>
              </a:ext>
            </a:extLst>
          </p:cNvPr>
          <p:cNvSpPr/>
          <p:nvPr/>
        </p:nvSpPr>
        <p:spPr>
          <a:xfrm rot="16200000" flipH="1" flipV="1">
            <a:off x="6073139" y="739141"/>
            <a:ext cx="45719" cy="12192000"/>
          </a:xfrm>
          <a:prstGeom prst="rect">
            <a:avLst/>
          </a:prstGeom>
          <a:solidFill>
            <a:srgbClr val="0A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A76E6C-980C-4DBB-8FBC-9C0A0D7B6AE3}"/>
              </a:ext>
            </a:extLst>
          </p:cNvPr>
          <p:cNvSpPr txBox="1"/>
          <p:nvPr/>
        </p:nvSpPr>
        <p:spPr>
          <a:xfrm>
            <a:off x="439838" y="460215"/>
            <a:ext cx="4971713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PROPOSED ALGORITHM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E698102-B5C0-46F3-81B0-072F82B45FA9}"/>
              </a:ext>
            </a:extLst>
          </p:cNvPr>
          <p:cNvCxnSpPr>
            <a:cxnSpLocks/>
          </p:cNvCxnSpPr>
          <p:nvPr/>
        </p:nvCxnSpPr>
        <p:spPr>
          <a:xfrm>
            <a:off x="439838" y="850754"/>
            <a:ext cx="9580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F21B7903-F5EB-4F9A-BC4E-EAFC85C6B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50" y="597555"/>
            <a:ext cx="1636612" cy="260854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6F4619A-EBE1-4CC2-9502-0CE5BCEB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0562" y="6166059"/>
            <a:ext cx="2743200" cy="365125"/>
          </a:xfrm>
        </p:spPr>
        <p:txBody>
          <a:bodyPr/>
          <a:lstStyle/>
          <a:p>
            <a:pPr algn="r"/>
            <a:fld id="{F8C8922F-6993-492D-AE88-5D53D2680DFA}" type="slidenum">
              <a:rPr lang="ko-KR" altLang="en-US" smtClean="0"/>
              <a:pPr algn="r"/>
              <a:t>7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8524104-5027-B345-ACCB-F3B8ABB4C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088629"/>
              </p:ext>
            </p:extLst>
          </p:nvPr>
        </p:nvGraphicFramePr>
        <p:xfrm>
          <a:off x="2786225" y="4756336"/>
          <a:ext cx="6324333" cy="14411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324333">
                  <a:extLst>
                    <a:ext uri="{9D8B030D-6E8A-4147-A177-3AD203B41FA5}">
                      <a16:colId xmlns:a16="http://schemas.microsoft.com/office/drawing/2014/main" val="2030870337"/>
                    </a:ext>
                  </a:extLst>
                </a:gridCol>
              </a:tblGrid>
              <a:tr h="2699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Features selected for Classification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03554"/>
                  </a:ext>
                </a:extLst>
              </a:tr>
              <a:tr h="36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51982"/>
                  </a:ext>
                </a:extLst>
              </a:tr>
              <a:tr h="36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997871"/>
                  </a:ext>
                </a:extLst>
              </a:tr>
              <a:tr h="36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67207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6D15678-439E-E246-93BA-042A341454BB}"/>
              </a:ext>
            </a:extLst>
          </p:cNvPr>
          <p:cNvSpPr txBox="1"/>
          <p:nvPr/>
        </p:nvSpPr>
        <p:spPr>
          <a:xfrm>
            <a:off x="3678529" y="6319245"/>
            <a:ext cx="4539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&lt; SELECTED FEATURES AFTER FEATURE SELECTION STAGE &gt;</a:t>
            </a:r>
            <a:endParaRPr kumimoji="1"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2006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03B7F5C-3EE9-4C54-9191-2AA9300D2FAE}"/>
              </a:ext>
            </a:extLst>
          </p:cNvPr>
          <p:cNvSpPr txBox="1"/>
          <p:nvPr/>
        </p:nvSpPr>
        <p:spPr>
          <a:xfrm>
            <a:off x="439838" y="1292801"/>
            <a:ext cx="11453467" cy="39360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Classification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Sparse classifier </a:t>
            </a:r>
            <a:r>
              <a:rPr lang="en-US" altLang="ko-KR" sz="1200" dirty="0">
                <a:latin typeface="+mn-ea"/>
              </a:rPr>
              <a:t>(machine learning)</a:t>
            </a:r>
            <a:endParaRPr lang="en-US" altLang="ko-KR" sz="1600" dirty="0">
              <a:latin typeface="+mn-ea"/>
            </a:endParaRP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+mn-ea"/>
              </a:rPr>
              <a:t>Classification</a:t>
            </a:r>
            <a:endParaRPr lang="en-US" altLang="ko-KR" sz="1600" dirty="0">
              <a:latin typeface="+mn-ea"/>
            </a:endParaRPr>
          </a:p>
          <a:p>
            <a:pPr marL="1828800" lvl="3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dirty="0">
                <a:latin typeface="+mn-ea"/>
              </a:rPr>
              <a:t>inter-ictal</a:t>
            </a:r>
          </a:p>
          <a:p>
            <a:pPr marL="1828800" lvl="3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dirty="0">
                <a:latin typeface="+mn-ea"/>
              </a:rPr>
              <a:t>Pre-ictal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For linearly non-separable data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+mn-ea"/>
              </a:rPr>
              <a:t>Used Sparse kernel function</a:t>
            </a:r>
          </a:p>
          <a:p>
            <a:pPr marL="1828800" lvl="3" indent="-4572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+mn-ea"/>
              </a:rPr>
              <a:t>Make the data can be linearly separable</a:t>
            </a:r>
          </a:p>
          <a:p>
            <a:pPr marL="1828800" lvl="3" indent="-457200">
              <a:lnSpc>
                <a:spcPct val="150000"/>
              </a:lnSpc>
              <a:buFontTx/>
              <a:buChar char="-"/>
            </a:pPr>
            <a:endParaRPr lang="en-US" altLang="ko-KR" sz="1400" dirty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+mn-ea"/>
              </a:rPr>
              <a:t>Algorithm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latin typeface="+mn-ea"/>
              </a:rPr>
              <a:t>SRC</a:t>
            </a:r>
            <a:r>
              <a:rPr lang="en-US" altLang="ko-KR" sz="1400" dirty="0">
                <a:latin typeface="+mn-ea"/>
              </a:rPr>
              <a:t> ( Sparse Representation Classifier)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latin typeface="+mn-ea"/>
              </a:rPr>
              <a:t>KSRC</a:t>
            </a:r>
            <a:r>
              <a:rPr lang="en-US" altLang="ko-KR" sz="1400" dirty="0">
                <a:latin typeface="+mn-ea"/>
              </a:rPr>
              <a:t> ( Kernel Sparse Representation Classifier)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9FA73D-229E-47DE-BC64-75D5273AD412}"/>
              </a:ext>
            </a:extLst>
          </p:cNvPr>
          <p:cNvSpPr/>
          <p:nvPr/>
        </p:nvSpPr>
        <p:spPr>
          <a:xfrm rot="16200000" flipH="1" flipV="1">
            <a:off x="6073139" y="739141"/>
            <a:ext cx="45719" cy="12192000"/>
          </a:xfrm>
          <a:prstGeom prst="rect">
            <a:avLst/>
          </a:prstGeom>
          <a:solidFill>
            <a:srgbClr val="0A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A76E6C-980C-4DBB-8FBC-9C0A0D7B6AE3}"/>
              </a:ext>
            </a:extLst>
          </p:cNvPr>
          <p:cNvSpPr txBox="1"/>
          <p:nvPr/>
        </p:nvSpPr>
        <p:spPr>
          <a:xfrm>
            <a:off x="439838" y="460215"/>
            <a:ext cx="4971713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PROPOSED ALGORITHM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E698102-B5C0-46F3-81B0-072F82B45FA9}"/>
              </a:ext>
            </a:extLst>
          </p:cNvPr>
          <p:cNvCxnSpPr>
            <a:cxnSpLocks/>
          </p:cNvCxnSpPr>
          <p:nvPr/>
        </p:nvCxnSpPr>
        <p:spPr>
          <a:xfrm>
            <a:off x="439838" y="850754"/>
            <a:ext cx="9580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F21B7903-F5EB-4F9A-BC4E-EAFC85C6B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50" y="597555"/>
            <a:ext cx="1636612" cy="260854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6F4619A-EBE1-4CC2-9502-0CE5BCEB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0562" y="6166059"/>
            <a:ext cx="2743200" cy="365125"/>
          </a:xfrm>
        </p:spPr>
        <p:txBody>
          <a:bodyPr/>
          <a:lstStyle/>
          <a:p>
            <a:pPr algn="r"/>
            <a:fld id="{F8C8922F-6993-492D-AE88-5D53D2680DFA}" type="slidenum">
              <a:rPr lang="ko-KR" altLang="en-US" smtClean="0"/>
              <a:pPr algn="r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220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3B7F5C-3EE9-4C54-9191-2AA9300D2FAE}"/>
                  </a:ext>
                </a:extLst>
              </p:cNvPr>
              <p:cNvSpPr txBox="1"/>
              <p:nvPr/>
            </p:nvSpPr>
            <p:spPr>
              <a:xfrm>
                <a:off x="439838" y="1292801"/>
                <a:ext cx="11453467" cy="5413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+mj-lt"/>
                  </a:rPr>
                  <a:t>Classification</a:t>
                </a:r>
              </a:p>
              <a:p>
                <a:pPr marL="914400" lvl="1" indent="-45720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600" dirty="0">
                    <a:latin typeface="+mn-ea"/>
                  </a:rPr>
                  <a:t>SRC (Sparse Representation Classifier)</a:t>
                </a:r>
              </a:p>
              <a:p>
                <a:pPr marL="1371600" lvl="2" indent="-45720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400" dirty="0">
                    <a:latin typeface="+mn-ea"/>
                  </a:rPr>
                  <a:t>Consider a data as a linearly separable</a:t>
                </a:r>
              </a:p>
              <a:p>
                <a:pPr marL="1371600" lvl="2" indent="-45720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400" dirty="0">
                    <a:latin typeface="+mn-ea"/>
                  </a:rPr>
                  <a:t>Consider a data as a linearly non-separable</a:t>
                </a:r>
              </a:p>
              <a:p>
                <a:pPr marL="1828800" lvl="3" indent="-45720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400" dirty="0">
                    <a:latin typeface="+mn-ea"/>
                  </a:rPr>
                  <a:t>Sparse kernel function is used to map the data in to higher dimension</a:t>
                </a:r>
              </a:p>
              <a:p>
                <a:pPr marL="2286000" lvl="4" indent="-45720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200" dirty="0">
                    <a:latin typeface="+mn-ea"/>
                  </a:rPr>
                  <a:t>The data can be considered linearly separable</a:t>
                </a:r>
              </a:p>
              <a:p>
                <a:pPr lvl="4">
                  <a:lnSpc>
                    <a:spcPct val="150000"/>
                  </a:lnSpc>
                </a:pPr>
                <a:endParaRPr lang="en-US" altLang="ko-KR" sz="1200" dirty="0">
                  <a:latin typeface="+mn-ea"/>
                </a:endParaRPr>
              </a:p>
              <a:p>
                <a:pPr marL="914400" lvl="1" indent="-4572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+mn-ea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ko-KR" sz="1400" dirty="0">
                  <a:latin typeface="+mn-ea"/>
                </a:endParaRPr>
              </a:p>
              <a:p>
                <a:pPr marL="1371600" lvl="2" indent="-4572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+mn-ea"/>
                  </a:rPr>
                  <a:t> = signal to predict</a:t>
                </a:r>
              </a:p>
              <a:p>
                <a:pPr marL="1371600" lvl="2" indent="-4572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400" dirty="0">
                    <a:latin typeface="+mn-ea"/>
                  </a:rPr>
                  <a:t> = coefficient matrix</a:t>
                </a:r>
              </a:p>
              <a:p>
                <a:pPr marL="1371600" lvl="2" indent="-4572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ko-KR" sz="1400" dirty="0">
                    <a:latin typeface="+mn-ea"/>
                  </a:rPr>
                  <a:t> = training set</a:t>
                </a:r>
              </a:p>
              <a:p>
                <a:pPr lvl="2">
                  <a:lnSpc>
                    <a:spcPct val="150000"/>
                  </a:lnSpc>
                </a:pPr>
                <a:endParaRPr lang="en-US" altLang="ko-KR" sz="1400" dirty="0">
                  <a:latin typeface="+mn-ea"/>
                </a:endParaRPr>
              </a:p>
              <a:p>
                <a:pPr marL="914400" lvl="1" indent="-4572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altLang="ko-KR" sz="140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+mn-ea"/>
                  </a:rPr>
                  <a:t> -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</m:oMath>
                </a14:m>
                <a:r>
                  <a:rPr lang="en-US" altLang="ko-KR" sz="1400" dirty="0">
                    <a:latin typeface="+mn-ea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ko-KR" sz="1400" dirty="0">
                  <a:latin typeface="+mn-ea"/>
                </a:endParaRPr>
              </a:p>
              <a:p>
                <a:pPr marL="1371600" lvl="2" indent="-4572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ko-KR" sz="1400" dirty="0">
                    <a:latin typeface="+mn-ea"/>
                  </a:rPr>
                  <a:t> = error value</a:t>
                </a:r>
              </a:p>
              <a:p>
                <a:pPr marL="1828800" lvl="3" indent="-45720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200" dirty="0">
                    <a:latin typeface="+mn-ea"/>
                  </a:rPr>
                  <a:t>Minimum error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ko-KR" sz="1200" dirty="0">
                  <a:latin typeface="+mn-ea"/>
                </a:endParaRPr>
              </a:p>
              <a:p>
                <a:pPr marL="457200" indent="-457200">
                  <a:lnSpc>
                    <a:spcPct val="150000"/>
                  </a:lnSpc>
                  <a:buFontTx/>
                  <a:buChar char="-"/>
                </a:pPr>
                <a:endParaRPr lang="en-US" altLang="ko-KR" sz="1200" dirty="0">
                  <a:latin typeface="+mn-ea"/>
                </a:endParaRPr>
              </a:p>
              <a:p>
                <a:pPr marL="914400" lvl="1" indent="-457200">
                  <a:lnSpc>
                    <a:spcPct val="150000"/>
                  </a:lnSpc>
                  <a:buFontTx/>
                  <a:buChar char="-"/>
                </a:pPr>
                <a:endParaRPr lang="en-US" altLang="ko-KR" sz="1400" dirty="0">
                  <a:latin typeface="+mn-ea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3B7F5C-3EE9-4C54-9191-2AA9300D2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38" y="1292801"/>
                <a:ext cx="11453467" cy="5413405"/>
              </a:xfrm>
              <a:prstGeom prst="rect">
                <a:avLst/>
              </a:prstGeom>
              <a:blipFill>
                <a:blip r:embed="rId3"/>
                <a:stretch>
                  <a:fillRect l="-11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9FA73D-229E-47DE-BC64-75D5273AD412}"/>
              </a:ext>
            </a:extLst>
          </p:cNvPr>
          <p:cNvSpPr/>
          <p:nvPr/>
        </p:nvSpPr>
        <p:spPr>
          <a:xfrm rot="16200000" flipH="1" flipV="1">
            <a:off x="6073139" y="739141"/>
            <a:ext cx="45719" cy="12192000"/>
          </a:xfrm>
          <a:prstGeom prst="rect">
            <a:avLst/>
          </a:prstGeom>
          <a:solidFill>
            <a:srgbClr val="0A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A76E6C-980C-4DBB-8FBC-9C0A0D7B6AE3}"/>
              </a:ext>
            </a:extLst>
          </p:cNvPr>
          <p:cNvSpPr txBox="1"/>
          <p:nvPr/>
        </p:nvSpPr>
        <p:spPr>
          <a:xfrm>
            <a:off x="439838" y="460215"/>
            <a:ext cx="4971713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PROPOSED ALGORITHM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E698102-B5C0-46F3-81B0-072F82B45FA9}"/>
              </a:ext>
            </a:extLst>
          </p:cNvPr>
          <p:cNvCxnSpPr>
            <a:cxnSpLocks/>
          </p:cNvCxnSpPr>
          <p:nvPr/>
        </p:nvCxnSpPr>
        <p:spPr>
          <a:xfrm>
            <a:off x="439838" y="850754"/>
            <a:ext cx="9580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F21B7903-F5EB-4F9A-BC4E-EAFC85C6B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50" y="597555"/>
            <a:ext cx="1636612" cy="260854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6F4619A-EBE1-4CC2-9502-0CE5BCEB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0562" y="6166059"/>
            <a:ext cx="2743200" cy="365125"/>
          </a:xfrm>
        </p:spPr>
        <p:txBody>
          <a:bodyPr/>
          <a:lstStyle/>
          <a:p>
            <a:pPr algn="r"/>
            <a:fld id="{F8C8922F-6993-492D-AE88-5D53D2680DFA}" type="slidenum">
              <a:rPr lang="ko-KR" altLang="en-US" smtClean="0"/>
              <a:pPr algn="r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036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Noto Sans CJK KR Bold"/>
        <a:ea typeface="Noto Sans CJK KR Bold"/>
        <a:cs typeface=""/>
      </a:majorFont>
      <a:minorFont>
        <a:latin typeface="Noto Sans CJK KR Medium"/>
        <a:ea typeface="Noto Sans CJK KR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2400</TotalTime>
  <Words>618</Words>
  <Application>Microsoft Macintosh PowerPoint</Application>
  <PresentationFormat>와이드스크린</PresentationFormat>
  <Paragraphs>154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Noto Sans CJK KR Bold</vt:lpstr>
      <vt:lpstr>Noto Sans CJK KR Medium</vt:lpstr>
      <vt:lpstr>Noto Sans CJK KR Regular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나마</dc:creator>
  <cp:lastModifiedBy>이남화</cp:lastModifiedBy>
  <cp:revision>152</cp:revision>
  <cp:lastPrinted>2019-05-21T13:08:22Z</cp:lastPrinted>
  <dcterms:created xsi:type="dcterms:W3CDTF">2019-05-13T06:41:09Z</dcterms:created>
  <dcterms:modified xsi:type="dcterms:W3CDTF">2019-07-31T04:19:10Z</dcterms:modified>
</cp:coreProperties>
</file>