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1" r:id="rId3"/>
  </p:sldMasterIdLst>
  <p:notesMasterIdLst>
    <p:notesMasterId r:id="rId9"/>
  </p:notesMasterIdLst>
  <p:handoutMasterIdLst>
    <p:handoutMasterId r:id="rId10"/>
  </p:handoutMasterIdLst>
  <p:sldIdLst>
    <p:sldId id="324" r:id="rId4"/>
    <p:sldId id="325" r:id="rId5"/>
    <p:sldId id="309" r:id="rId6"/>
    <p:sldId id="326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58B8"/>
    <a:srgbClr val="75DBFF"/>
    <a:srgbClr val="9BE5FF"/>
    <a:srgbClr val="596DC3"/>
    <a:srgbClr val="6275C6"/>
    <a:srgbClr val="9E1915"/>
    <a:srgbClr val="C7CEEB"/>
    <a:srgbClr val="FFFFFF"/>
    <a:srgbClr val="263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8" autoAdjust="0"/>
    <p:restoredTop sz="95487" autoAdjust="0"/>
  </p:normalViewPr>
  <p:slideViewPr>
    <p:cSldViewPr snapToGrid="0">
      <p:cViewPr varScale="1">
        <p:scale>
          <a:sx n="114" d="100"/>
          <a:sy n="114" d="100"/>
        </p:scale>
        <p:origin x="588" y="108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1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2E1E4-2D08-40CA-890F-8B649DD3B6B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892AD-0453-44DC-993E-CF3085AE2593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96471" y="1080656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baseline="0">
                <a:solidFill>
                  <a:srgbClr val="26336A"/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16634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9" name="직사각형 28"/>
          <p:cNvSpPr/>
          <p:nvPr userDrawn="1"/>
        </p:nvSpPr>
        <p:spPr>
          <a:xfrm>
            <a:off x="0" y="1"/>
            <a:ext cx="12192000" cy="427914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36" y="5462806"/>
            <a:ext cx="3093092" cy="750585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590" y="29989"/>
            <a:ext cx="1976037" cy="4564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/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680" indent="-36068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23090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6E53-A203-48DF-A83A-4B85F437CA25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25B-F748-4884-8038-0B120D54F38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86692"/>
            <a:ext cx="11485562" cy="5613112"/>
          </a:xfrm>
        </p:spPr>
        <p:txBody>
          <a:bodyPr/>
          <a:lstStyle>
            <a:lvl3pPr marL="895350" indent="-266700">
              <a:defRPr/>
            </a:lvl3pPr>
            <a:lvl4pPr marL="1081405" indent="-186055">
              <a:defRPr/>
            </a:lvl4pPr>
            <a:lvl5pPr marL="1256030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86692"/>
            <a:ext cx="7761287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86692"/>
            <a:ext cx="5636923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215599" y="886691"/>
            <a:ext cx="5636923" cy="56316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무단 배포 또는 판매 금지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/>
          <p:cNvSpPr/>
          <p:nvPr userDrawn="1"/>
        </p:nvSpPr>
        <p:spPr>
          <a:xfrm>
            <a:off x="1582922" y="637039"/>
            <a:ext cx="9026156" cy="1134140"/>
          </a:xfrm>
          <a:prstGeom prst="snip2DiagRect">
            <a:avLst/>
          </a:prstGeom>
          <a:solidFill>
            <a:schemeClr val="accent5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2922" y="780902"/>
            <a:ext cx="9026156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680" indent="-36068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/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680" indent="-36068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426" y="6518366"/>
            <a:ext cx="12192000" cy="33963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/>
          <p:cNvSpPr txBox="1"/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D0604000000000000" pitchFamily="50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68331"/>
            <a:ext cx="357335" cy="212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/>
          <a:srcRect t="15506" b="26779"/>
          <a:stretch>
            <a:fillRect/>
          </a:stretch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8700976" y="3366976"/>
            <a:ext cx="6858000" cy="124048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  <p:sp>
        <p:nvSpPr>
          <p:cNvPr id="5" name="사각형: 잘린 대각선 방향 모서리 4"/>
          <p:cNvSpPr/>
          <p:nvPr userDrawn="1"/>
        </p:nvSpPr>
        <p:spPr>
          <a:xfrm>
            <a:off x="1" y="0"/>
            <a:ext cx="2594343" cy="903767"/>
          </a:xfrm>
          <a:prstGeom prst="snip2Diag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굴림" panose="020B0600000101010101" pitchFamily="50" charset="-127"/>
                <a:cs typeface="+mn-cs"/>
              </a:rPr>
              <a:t>Q &amp; 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08074"/>
            <a:ext cx="11485562" cy="569173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3pPr marL="895350" indent="-266700">
              <a:defRPr/>
            </a:lvl3pPr>
            <a:lvl4pPr marL="1081405" indent="-186055">
              <a:defRPr/>
            </a:lvl4pPr>
            <a:lvl5pPr marL="1256030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4" y="808074"/>
            <a:ext cx="7154368" cy="57102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6713" y="808076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215599" y="808075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(제목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indent="-27178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580" indent="-14478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 flipV="1">
            <a:off x="415668" y="653785"/>
            <a:ext cx="11364529" cy="45719"/>
          </a:xfrm>
          <a:prstGeom prst="rect">
            <a:avLst/>
          </a:prstGeom>
          <a:solidFill>
            <a:srgbClr val="6275C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/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3EF082-B06D-4537-85CA-0DAA1AC81A5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D0604000000000000" pitchFamily="50" charset="-127"/>
                <a:cs typeface="+mn-cs"/>
              </a:rPr>
              <a:t>‹#›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18213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11259"/>
            <a:ext cx="11485494" cy="570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68331"/>
            <a:ext cx="357335" cy="212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9"/>
          <a:srcRect t="15506" b="26779"/>
          <a:stretch>
            <a:fillRect/>
          </a:stretch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380" marR="0" indent="-27178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405" marR="0" indent="-18605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6030" marR="0" indent="-17462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53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-1426" y="6518366"/>
            <a:ext cx="12192000" cy="33963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908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무단 배포 또는 판매 금지</a:t>
            </a:r>
            <a:endParaRPr lang="en-US" dirty="0"/>
          </a:p>
        </p:txBody>
      </p:sp>
      <p:sp>
        <p:nvSpPr>
          <p:cNvPr id="9" name="슬라이드 번호 개체 틀 5"/>
          <p:cNvSpPr txBox="1"/>
          <p:nvPr userDrawn="1"/>
        </p:nvSpPr>
        <p:spPr>
          <a:xfrm>
            <a:off x="11467599" y="6518557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3EF082-B06D-4537-85CA-0DAA1AC81A5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D0604000000000000" pitchFamily="50" charset="-127"/>
                <a:cs typeface="+mn-cs"/>
              </a:r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92644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86691"/>
            <a:ext cx="11485494" cy="5625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47" y="6568331"/>
            <a:ext cx="357335" cy="212240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367028" y="734104"/>
            <a:ext cx="11485494" cy="45719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7"/>
          <a:srcRect t="15506" b="26779"/>
          <a:stretch>
            <a:fillRect/>
          </a:stretch>
        </p:blipFill>
        <p:spPr>
          <a:xfrm>
            <a:off x="9845964" y="6564750"/>
            <a:ext cx="1684420" cy="2258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defRPr sz="2000" b="1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380" marR="0" indent="-27178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405" marR="0" indent="-18605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6030" marR="0" indent="-174625" algn="l" defTabSz="914400" rtl="0" eaLnBrk="1" fontAlgn="auto" latinLnBrk="1" hangingPunct="1">
        <a:lnSpc>
          <a:spcPct val="9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530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1672" y="1080656"/>
            <a:ext cx="11073856" cy="19502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ko-KR" sz="3600" dirty="0">
                <a:solidFill>
                  <a:prstClr val="white">
                    <a:lumMod val="50000"/>
                  </a:prstClr>
                </a:solidFill>
              </a:rPr>
              <a:t>[SWCON253] Machine Learning</a:t>
            </a:r>
            <a:br>
              <a:rPr lang="en-US" altLang="ko-KR" sz="440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P3. Clustering</a:t>
            </a:r>
            <a:r>
              <a:rPr lang="en-US" altLang="en-US" sz="48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altLang="ko-KR" sz="4800" dirty="0">
                <a:solidFill>
                  <a:schemeClr val="accent2">
                    <a:lumMod val="75000"/>
                  </a:schemeClr>
                </a:solidFill>
              </a:rPr>
              <a:t>K-Means</a:t>
            </a:r>
            <a:endParaRPr lang="en-US" alt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64918"/>
            <a:ext cx="9144000" cy="1733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3200" dirty="0"/>
              <a:t>Spring 2021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</a:rPr>
              <a:t>신 은 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P3. Clustering</a:t>
            </a:r>
            <a:r>
              <a:rPr lang="en-US" altLang="en-US" dirty="0">
                <a:latin typeface="+mn-lt"/>
              </a:rPr>
              <a:t>:</a:t>
            </a:r>
            <a:r>
              <a:rPr lang="en-US" altLang="ko-KR" dirty="0">
                <a:latin typeface="+mn-lt"/>
              </a:rPr>
              <a:t> K-Means</a:t>
            </a:r>
            <a:endParaRPr lang="en-US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[P3.a] </a:t>
            </a:r>
            <a:r>
              <a:rPr dirty="0">
                <a:sym typeface="+mn-ea"/>
              </a:rPr>
              <a:t>직접 구현해보는 K-Means 군집화</a:t>
            </a:r>
            <a:endParaRPr lang="en-US" altLang="ko-KR" dirty="0"/>
          </a:p>
          <a:p>
            <a:r>
              <a:rPr lang="en-US" altLang="ko-KR" sz="2400" dirty="0"/>
              <a:t>[P</a:t>
            </a:r>
            <a:r>
              <a:rPr lang="en-US" altLang="ko-KR" dirty="0"/>
              <a:t>3</a:t>
            </a:r>
            <a:r>
              <a:rPr lang="en-US" altLang="ko-KR" sz="2400" dirty="0"/>
              <a:t>.b] </a:t>
            </a:r>
            <a:r>
              <a:rPr altLang="en-US" dirty="0">
                <a:sym typeface="+mn-ea"/>
              </a:rPr>
              <a:t>scikit-learn을 이용한 클러스터링</a:t>
            </a:r>
            <a:endParaRPr lang="en-US" altLang="ko-KR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+mn-ea"/>
              </a:rPr>
              <a:t>[P3.a] </a:t>
            </a:r>
            <a:r>
              <a:rPr dirty="0">
                <a:sym typeface="+mn-ea"/>
              </a:rPr>
              <a:t>직접 구현해보는 K-Means 군집화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effectLst/>
                <a:latin typeface="Helvetica Neue"/>
              </a:rPr>
              <a:t>학습목표</a:t>
            </a:r>
          </a:p>
          <a:p>
            <a:pPr lvl="1"/>
            <a:r>
              <a:rPr lang="en-US" altLang="ko-KR" dirty="0">
                <a:sym typeface="+mn-ea"/>
              </a:rPr>
              <a:t>K-</a:t>
            </a:r>
            <a:r>
              <a:rPr lang="en-US" altLang="en-US" dirty="0">
                <a:sym typeface="+mn-ea"/>
              </a:rPr>
              <a:t>Means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모델을 </a:t>
            </a:r>
            <a:r>
              <a:rPr lang="" b="0" i="0" dirty="0">
                <a:solidFill>
                  <a:srgbClr val="000000"/>
                </a:solidFill>
                <a:effectLst/>
                <a:latin typeface="Helvetica Neue"/>
              </a:rPr>
              <a:t>직접 구현하면서 EM알고리즘을 이해한다.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과제 내용</a:t>
            </a:r>
            <a:endParaRPr lang="en-US" altLang="ko-KR" dirty="0"/>
          </a:p>
          <a:p>
            <a:pPr lvl="1"/>
            <a:r>
              <a:rPr lang="en-US" altLang="ko-KR" dirty="0">
                <a:sym typeface="+mn-ea"/>
              </a:rPr>
              <a:t>K-</a:t>
            </a:r>
            <a:r>
              <a:rPr lang="en-US" altLang="en-US" dirty="0">
                <a:sym typeface="+mn-ea"/>
              </a:rPr>
              <a:t>Means</a:t>
            </a:r>
            <a:r>
              <a:rPr lang="" altLang="en-US" dirty="0">
                <a:sym typeface="+mn-ea"/>
              </a:rPr>
              <a:t>를 직접 구현하고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" altLang="ko-KR" b="0" i="0" dirty="0">
                <a:solidFill>
                  <a:srgbClr val="000000"/>
                </a:solidFill>
                <a:effectLst/>
                <a:latin typeface="Helvetica Neue"/>
              </a:rPr>
              <a:t>군집화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를 학습해봅니다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dataset</a:t>
            </a:r>
            <a:r>
              <a:rPr lang="ko-KR" altLang="en-US" dirty="0"/>
              <a:t>을 </a:t>
            </a:r>
            <a:r>
              <a:rPr lang="en-US" altLang="ko-KR" dirty="0"/>
              <a:t>e-campus</a:t>
            </a:r>
            <a:r>
              <a:rPr lang="ko-KR" altLang="en-US" dirty="0"/>
              <a:t>에서 다운 받습니다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과제를 </a:t>
            </a:r>
            <a:r>
              <a:rPr lang="en-US" altLang="ko-KR" dirty="0"/>
              <a:t>e-campus</a:t>
            </a:r>
            <a:r>
              <a:rPr lang="ko-KR" altLang="en-US" dirty="0"/>
              <a:t>에 제출합니다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&lt;</a:t>
            </a:r>
            <a:r>
              <a:rPr lang="en-US" altLang="ko-KR" sz="1800" b="1" i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YOUR CODE</a:t>
            </a:r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ea typeface="Helvetica Neue"/>
              </a:rPr>
              <a:t>부분을 채워 넣어 과제 파일을 완성합니다</a:t>
            </a:r>
            <a:r>
              <a:rPr lang="en-US" altLang="ko-KR" sz="1800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6) Discussion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부분의 질문에 답합니다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(mandatory)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질문에 답하기</a:t>
            </a:r>
            <a:endParaRPr lang="en-US" altLang="ko-KR" dirty="0">
              <a:solidFill>
                <a:srgbClr val="000000"/>
              </a:solidFill>
              <a:ea typeface="Helvetica Neue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(optional)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과제를 진행하면서 알게 된 노하우나 질문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ea typeface="Helvetica Neue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파일과 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(File -&gt; export as -&gt; HTML)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을 둘 다 업로드하세요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 </a:t>
            </a:r>
            <a:endParaRPr lang="en-US" altLang="ko-KR" sz="4000" dirty="0">
              <a:latin typeface="Arial" panose="020B0604020202020204" pitchFamily="34" charset="0"/>
              <a:ea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+mn-ea"/>
              </a:rPr>
              <a:t>[P3.b] </a:t>
            </a:r>
            <a:r>
              <a:rPr altLang="en-US" dirty="0">
                <a:sym typeface="+mn-ea"/>
              </a:rPr>
              <a:t>scikit-learn을 이용한 클러스터링 (5점)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i="0" dirty="0">
                <a:effectLst/>
                <a:latin typeface="Helvetica Neue"/>
              </a:rPr>
              <a:t>학습목표</a:t>
            </a:r>
          </a:p>
          <a:p>
            <a:pPr lvl="1"/>
            <a:r>
              <a:rPr lang="" altLang="ko-KR" b="0" i="0" dirty="0">
                <a:solidFill>
                  <a:srgbClr val="000000"/>
                </a:solidFill>
                <a:effectLst/>
                <a:latin typeface="Helvetica Neue"/>
              </a:rPr>
              <a:t>K-Means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모델을 이용하여 데이터를 군집화 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모델 학습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검증 과정을 구현할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과제 내용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Scikit-Learn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의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 Neue"/>
                <a:sym typeface="+mn-ea"/>
              </a:rPr>
              <a:t>KMeans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을 이용하여 데이터셋을 </a:t>
            </a:r>
            <a:r>
              <a:rPr lang="" altLang="ko-KR" b="0" i="0" dirty="0">
                <a:solidFill>
                  <a:srgbClr val="000000"/>
                </a:solidFill>
                <a:effectLst/>
                <a:latin typeface="Helvetica Neue"/>
              </a:rPr>
              <a:t>군집화하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는 </a:t>
            </a:r>
            <a:r>
              <a:rPr lang="" altLang="ko-KR" b="0" i="0" dirty="0">
                <a:solidFill>
                  <a:srgbClr val="000000"/>
                </a:solidFill>
                <a:effectLst/>
                <a:latin typeface="Helvetica Neue"/>
              </a:rPr>
              <a:t>모델을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학습해봅니다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lvl="1"/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en-US" altLang="ko-KR" dirty="0"/>
              <a:t>Code</a:t>
            </a:r>
            <a:r>
              <a:rPr lang="ko-KR" altLang="en-US" dirty="0"/>
              <a:t>와</a:t>
            </a:r>
            <a:r>
              <a:rPr lang="en-US" altLang="ko-KR" dirty="0"/>
              <a:t> dataset</a:t>
            </a:r>
            <a:r>
              <a:rPr lang="ko-KR" altLang="en-US" dirty="0"/>
              <a:t>을 </a:t>
            </a:r>
            <a:r>
              <a:rPr lang="en-US" altLang="ko-KR" dirty="0"/>
              <a:t>e-campus</a:t>
            </a:r>
            <a:r>
              <a:rPr lang="ko-KR" altLang="en-US" dirty="0"/>
              <a:t>에서 다운 받습니다</a:t>
            </a:r>
            <a:r>
              <a:rPr lang="en-US" altLang="ko-KR" dirty="0"/>
              <a:t>.</a:t>
            </a:r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과제를 </a:t>
            </a:r>
            <a:r>
              <a:rPr lang="en-US" altLang="ko-KR" dirty="0"/>
              <a:t>e-campus</a:t>
            </a:r>
            <a:r>
              <a:rPr lang="ko-KR" altLang="en-US" dirty="0"/>
              <a:t>에 제출합니다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&lt;</a:t>
            </a:r>
            <a:r>
              <a:rPr lang="en-US" altLang="ko-KR" sz="1800" b="1" i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YOUR CODE</a:t>
            </a:r>
            <a:r>
              <a:rPr lang="en-US" altLang="ko-KR" sz="1800" b="1" dirty="0">
                <a:solidFill>
                  <a:schemeClr val="accent5">
                    <a:lumMod val="75000"/>
                  </a:schemeClr>
                </a:solidFill>
                <a:ea typeface="Helvetica Neue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ea typeface="Helvetica Neue"/>
              </a:rPr>
              <a:t>부분을 채워 넣어 과제 파일을 완성합니다</a:t>
            </a:r>
            <a:r>
              <a:rPr lang="en-US" altLang="ko-KR" sz="1800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6) Discussion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부분의 질문에 답합니다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(mandatory)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질문에 답하기</a:t>
            </a:r>
            <a:endParaRPr lang="en-US" altLang="ko-KR" dirty="0">
              <a:solidFill>
                <a:srgbClr val="000000"/>
              </a:solidFill>
              <a:ea typeface="Helvetica Neue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(optional)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과제를 진행하면서 알게 된 노하우나 질문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a typeface="Helvetica Neue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ea typeface="Helvetica Neue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파일과 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HTML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버전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(File -&gt; export as -&gt; HTML) </a:t>
            </a:r>
            <a:r>
              <a:rPr lang="ko-KR" altLang="en-US" dirty="0">
                <a:solidFill>
                  <a:srgbClr val="000000"/>
                </a:solidFill>
                <a:ea typeface="Helvetica Neue"/>
              </a:rPr>
              <a:t>을 둘 다 업로드하세요</a:t>
            </a:r>
            <a:r>
              <a:rPr lang="en-US" altLang="ko-KR" dirty="0">
                <a:solidFill>
                  <a:srgbClr val="000000"/>
                </a:solidFill>
                <a:ea typeface="Helvetica Neue"/>
              </a:rPr>
              <a:t>. </a:t>
            </a:r>
            <a:endParaRPr lang="en-US" altLang="ko-KR" sz="4000" dirty="0">
              <a:latin typeface="Arial" panose="020B0604020202020204" pitchFamily="34" charset="0"/>
              <a:ea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5386600"/>
            <a:ext cx="9173855" cy="1066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김휘용_표지_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김휘용_본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Helvetica Neue</vt:lpstr>
      <vt:lpstr>맑은 고딕</vt:lpstr>
      <vt:lpstr>Batang</vt:lpstr>
      <vt:lpstr>Arial</vt:lpstr>
      <vt:lpstr>Candara</vt:lpstr>
      <vt:lpstr>Trebuchet MS</vt:lpstr>
      <vt:lpstr>Wingdings</vt:lpstr>
      <vt:lpstr>2_김휘용_표지_목차</vt:lpstr>
      <vt:lpstr>1_김휘용_본문</vt:lpstr>
      <vt:lpstr>2_김휘용_본문</vt:lpstr>
      <vt:lpstr>[SWCON253] Machine Learning P3. Clustering: K-Means</vt:lpstr>
      <vt:lpstr>P3. Clustering: K-Means</vt:lpstr>
      <vt:lpstr>[P3.a] 직접 구현해보는 K-Means 군집화</vt:lpstr>
      <vt:lpstr>[P3.b] scikit-learn을 이용한 클러스터링 (5점)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H.Y.Kim</dc:creator>
  <cp:lastModifiedBy>Shin EunSeop</cp:lastModifiedBy>
  <cp:revision>898</cp:revision>
  <cp:lastPrinted>2021-04-28T07:49:06Z</cp:lastPrinted>
  <dcterms:created xsi:type="dcterms:W3CDTF">2021-04-28T07:49:06Z</dcterms:created>
  <dcterms:modified xsi:type="dcterms:W3CDTF">2021-05-27T03:15:05Z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