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8" r:id="rId2"/>
    <p:sldMasterId id="2147483725" r:id="rId3"/>
  </p:sldMasterIdLst>
  <p:notesMasterIdLst>
    <p:notesMasterId r:id="rId9"/>
  </p:notesMasterIdLst>
  <p:handoutMasterIdLst>
    <p:handoutMasterId r:id="rId10"/>
  </p:handoutMasterIdLst>
  <p:sldIdLst>
    <p:sldId id="324" r:id="rId4"/>
    <p:sldId id="325" r:id="rId5"/>
    <p:sldId id="309" r:id="rId6"/>
    <p:sldId id="326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ui Yong" initials="KHY" lastIdx="1" clrIdx="0">
    <p:extLst>
      <p:ext uri="{19B8F6BF-5375-455C-9EA6-DF929625EA0E}">
        <p15:presenceInfo xmlns:p15="http://schemas.microsoft.com/office/powerpoint/2012/main" userId="d29bd7f2341dd4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258B8"/>
    <a:srgbClr val="75DBFF"/>
    <a:srgbClr val="9BE5FF"/>
    <a:srgbClr val="596DC3"/>
    <a:srgbClr val="6275C6"/>
    <a:srgbClr val="9E1915"/>
    <a:srgbClr val="C7CEEB"/>
    <a:srgbClr val="FFFFFF"/>
    <a:srgbClr val="26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8" autoAdjust="0"/>
    <p:restoredTop sz="95487" autoAdjust="0"/>
  </p:normalViewPr>
  <p:slideViewPr>
    <p:cSldViewPr snapToGrid="0">
      <p:cViewPr varScale="1">
        <p:scale>
          <a:sx n="83" d="100"/>
          <a:sy n="83" d="100"/>
        </p:scale>
        <p:origin x="114" y="15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1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2E1E4-2D08-40CA-890F-8B649DD3B6B7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E703C-C039-432D-A103-E6469AE82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37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892AD-0453-44DC-993E-CF3085AE259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0B55-DED6-46E9-904B-8588744A0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6471" y="1080656"/>
            <a:ext cx="10363200" cy="195022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="1" baseline="0">
                <a:solidFill>
                  <a:srgbClr val="26336A"/>
                </a:solidFill>
                <a:effectLst/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16634"/>
            <a:ext cx="9144000" cy="1487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26336A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9" name="직사각형 28"/>
          <p:cNvSpPr/>
          <p:nvPr userDrawn="1"/>
        </p:nvSpPr>
        <p:spPr>
          <a:xfrm>
            <a:off x="0" y="1"/>
            <a:ext cx="12192000" cy="427914"/>
          </a:xfrm>
          <a:prstGeom prst="rect">
            <a:avLst/>
          </a:prstGeom>
          <a:solidFill>
            <a:srgbClr val="2633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36" y="5462806"/>
            <a:ext cx="3093092" cy="750585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96471" y="3117089"/>
            <a:ext cx="10363200" cy="78694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590" y="29989"/>
            <a:ext cx="1976037" cy="45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3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A7F6C045-CB47-445C-B756-C25804A90C07}"/>
              </a:ext>
            </a:extLst>
          </p:cNvPr>
          <p:cNvSpPr/>
          <p:nvPr userDrawn="1"/>
        </p:nvSpPr>
        <p:spPr>
          <a:xfrm>
            <a:off x="964020" y="684030"/>
            <a:ext cx="10359654" cy="1134140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4258B8"/>
              </a:solidFill>
              <a:effectLst/>
              <a:uLnTx/>
              <a:uFillTx/>
              <a:latin typeface="Candara" panose="020E0502030303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4020" y="812801"/>
            <a:ext cx="10359654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bg1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4020" y="2083981"/>
            <a:ext cx="10359654" cy="404588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60363" indent="-3603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 b="0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E62331-F77F-4A3B-80CF-74929AB57B53}"/>
              </a:ext>
            </a:extLst>
          </p:cNvPr>
          <p:cNvSpPr/>
          <p:nvPr userDrawn="1"/>
        </p:nvSpPr>
        <p:spPr>
          <a:xfrm>
            <a:off x="0" y="0"/>
            <a:ext cx="23090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>
              <a:solidFill>
                <a:srgbClr val="596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8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52395-EAB0-4D38-9C49-EF5D31BB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EAFD80-5906-401A-BEDE-1B7154D7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E53-A203-48DF-A83A-4B85F437CA2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40F919-3238-4853-9DEC-C67CDA8C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E3BEC-ADC8-42BE-BEC7-7DC1DC20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25B-F748-4884-8038-0B120D54F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02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/>
              <a:t>무단 배포 또는 판매 금지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66713" y="886692"/>
            <a:ext cx="11485562" cy="5613112"/>
          </a:xfrm>
        </p:spPr>
        <p:txBody>
          <a:bodyPr/>
          <a:lstStyle>
            <a:lvl3pPr marL="895350" indent="-266700">
              <a:defRPr/>
            </a:lvl3pPr>
            <a:lvl4pPr marL="1081088" indent="-185738">
              <a:defRPr/>
            </a:lvl4pPr>
            <a:lvl5pPr marL="1255713" indent="-174625">
              <a:defRPr/>
            </a:lvl5pPr>
            <a:lvl6pPr>
              <a:lnSpc>
                <a:spcPct val="100000"/>
              </a:lnSpc>
              <a:spcBef>
                <a:spcPts val="0"/>
              </a:spcBef>
              <a:defRPr sz="400"/>
            </a:lvl6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679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_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/>
              <a:t>무단 배포 또는 판매 금지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366713" y="886692"/>
            <a:ext cx="7761287" cy="56316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4676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/>
              <a:t>무단 배포 또는 판매 금지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366713" y="886692"/>
            <a:ext cx="5636923" cy="56316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6215599" y="886691"/>
            <a:ext cx="5636923" cy="56316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62484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/>
              <a:t>무단 배포 또는 판매 금지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0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A7F6C045-CB47-445C-B756-C25804A90C07}"/>
              </a:ext>
            </a:extLst>
          </p:cNvPr>
          <p:cNvSpPr/>
          <p:nvPr userDrawn="1"/>
        </p:nvSpPr>
        <p:spPr>
          <a:xfrm>
            <a:off x="1582922" y="637039"/>
            <a:ext cx="9026156" cy="1134140"/>
          </a:xfrm>
          <a:prstGeom prst="snip2DiagRect">
            <a:avLst/>
          </a:prstGeom>
          <a:solidFill>
            <a:schemeClr val="accent5"/>
          </a:solidFill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4258B8"/>
              </a:solidFill>
              <a:effectLst/>
              <a:uLnTx/>
              <a:uFillTx/>
              <a:latin typeface="Candara" panose="020E0502030303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922" y="780902"/>
            <a:ext cx="9026156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bg1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922" y="2036192"/>
            <a:ext cx="9026156" cy="4125576"/>
          </a:xfrm>
          <a:prstGeom prst="rect">
            <a:avLst/>
          </a:prstGeom>
        </p:spPr>
        <p:txBody>
          <a:bodyPr/>
          <a:lstStyle>
            <a:lvl1pPr marL="360363" indent="-3603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400" b="1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7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A7F6C045-CB47-445C-B756-C25804A90C07}"/>
              </a:ext>
            </a:extLst>
          </p:cNvPr>
          <p:cNvSpPr/>
          <p:nvPr userDrawn="1"/>
        </p:nvSpPr>
        <p:spPr>
          <a:xfrm>
            <a:off x="964020" y="684030"/>
            <a:ext cx="10359654" cy="1134140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4258B8"/>
              </a:solidFill>
              <a:effectLst/>
              <a:uLnTx/>
              <a:uFillTx/>
              <a:latin typeface="Candara" panose="020E0502030303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4020" y="812801"/>
            <a:ext cx="10359654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bg1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4020" y="2083981"/>
            <a:ext cx="10359654" cy="404588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60363" indent="-3603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 b="0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0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C7579A6-4BA2-4761-B459-8CF6EA825592}"/>
              </a:ext>
            </a:extLst>
          </p:cNvPr>
          <p:cNvSpPr/>
          <p:nvPr userDrawn="1"/>
        </p:nvSpPr>
        <p:spPr>
          <a:xfrm>
            <a:off x="-1426" y="6518366"/>
            <a:ext cx="12192000" cy="339634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643C2B7-0DB3-4084-9A77-315578185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8644" y="6518366"/>
            <a:ext cx="2752437" cy="32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A571CDBC-A1EA-4B57-8AC6-3B5D1D989C64}"/>
              </a:ext>
            </a:extLst>
          </p:cNvPr>
          <p:cNvSpPr txBox="1">
            <a:spLocks/>
          </p:cNvSpPr>
          <p:nvPr userDrawn="1"/>
        </p:nvSpPr>
        <p:spPr>
          <a:xfrm>
            <a:off x="11467599" y="6518557"/>
            <a:ext cx="458076" cy="293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EF082-B06D-4537-85CA-0DAA1AC81A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41FAFB-A079-4862-AAD6-F2C88540E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28" y="6568331"/>
            <a:ext cx="357335" cy="2122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BE7A55-9754-4F66-8DE7-628304459C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5506" b="26779"/>
          <a:stretch/>
        </p:blipFill>
        <p:spPr>
          <a:xfrm>
            <a:off x="340426" y="6564750"/>
            <a:ext cx="1684420" cy="2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 rot="5400000">
            <a:off x="8700976" y="3366976"/>
            <a:ext cx="6858000" cy="124048"/>
          </a:xfrm>
          <a:prstGeom prst="rect">
            <a:avLst/>
          </a:prstGeom>
          <a:solidFill>
            <a:srgbClr val="2633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>
              <a:solidFill>
                <a:srgbClr val="596DC3"/>
              </a:solidFill>
            </a:endParaRPr>
          </a:p>
        </p:txBody>
      </p:sp>
      <p:sp>
        <p:nvSpPr>
          <p:cNvPr id="5" name="사각형: 잘린 대각선 방향 모서리 4">
            <a:extLst>
              <a:ext uri="{FF2B5EF4-FFF2-40B4-BE49-F238E27FC236}">
                <a16:creationId xmlns:a16="http://schemas.microsoft.com/office/drawing/2014/main" id="{9973DD04-4166-4E32-84FB-A58244320CA3}"/>
              </a:ext>
            </a:extLst>
          </p:cNvPr>
          <p:cNvSpPr/>
          <p:nvPr userDrawn="1"/>
        </p:nvSpPr>
        <p:spPr>
          <a:xfrm>
            <a:off x="1" y="0"/>
            <a:ext cx="2594343" cy="903767"/>
          </a:xfrm>
          <a:prstGeom prst="snip2DiagRect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  <a:ea typeface="굴림" panose="020B0600000101010101" pitchFamily="50" charset="-127"/>
                <a:cs typeface="+mn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27157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66713" y="808074"/>
            <a:ext cx="11485562" cy="569173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3pPr marL="895350" indent="-266700">
              <a:defRPr/>
            </a:lvl3pPr>
            <a:lvl4pPr marL="1081088" indent="-185738">
              <a:defRPr/>
            </a:lvl4pPr>
            <a:lvl5pPr marL="1255713" indent="-174625">
              <a:defRPr/>
            </a:lvl5pPr>
            <a:lvl6pPr>
              <a:lnSpc>
                <a:spcPct val="100000"/>
              </a:lnSpc>
              <a:spcBef>
                <a:spcPts val="0"/>
              </a:spcBef>
              <a:defRPr sz="400"/>
            </a:lvl6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57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_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366714" y="808074"/>
            <a:ext cx="7154368" cy="57102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6669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366713" y="808076"/>
            <a:ext cx="5636923" cy="57102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6215599" y="808075"/>
            <a:ext cx="5636923" cy="57102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757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01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01" r:id="rId2"/>
    <p:sldLayoutId id="2147483722" r:id="rId3"/>
    <p:sldLayoutId id="2147483719" r:id="rId4"/>
    <p:sldLayoutId id="2147483680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90000"/>
        </a:lnSpc>
        <a:spcBef>
          <a:spcPts val="1000"/>
        </a:spcBef>
        <a:buClr>
          <a:srgbClr val="2060AA"/>
        </a:buClr>
        <a:buFont typeface="Wingdings" panose="05000000000000000000" pitchFamily="2" charset="2"/>
        <a:buChar char="u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l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6">
            <a:lumMod val="50000"/>
          </a:schemeClr>
        </a:buClr>
        <a:buFont typeface="Batang" panose="02030600000101010101" pitchFamily="18" charset="-127"/>
        <a:buChar char="★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1613B5-085C-4186-AFE1-25C793FD2569}"/>
              </a:ext>
            </a:extLst>
          </p:cNvPr>
          <p:cNvSpPr/>
          <p:nvPr userDrawn="1"/>
        </p:nvSpPr>
        <p:spPr>
          <a:xfrm flipV="1">
            <a:off x="415668" y="653785"/>
            <a:ext cx="11364529" cy="45719"/>
          </a:xfrm>
          <a:prstGeom prst="rect">
            <a:avLst/>
          </a:prstGeom>
          <a:solidFill>
            <a:srgbClr val="6275C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8644" y="6518366"/>
            <a:ext cx="2752437" cy="32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11467599" y="6518557"/>
            <a:ext cx="458076" cy="293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EF082-B06D-4537-85CA-0DAA1AC81A58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/>
              <a:cs typeface="+mn-cs"/>
            </a:endParaRPr>
          </a:p>
        </p:txBody>
      </p:sp>
      <p:sp>
        <p:nvSpPr>
          <p:cNvPr id="4" name="제목 개체 틀 3"/>
          <p:cNvSpPr>
            <a:spLocks noGrp="1"/>
          </p:cNvSpPr>
          <p:nvPr>
            <p:ph type="title"/>
          </p:nvPr>
        </p:nvSpPr>
        <p:spPr>
          <a:xfrm>
            <a:off x="367028" y="118213"/>
            <a:ext cx="11485494" cy="541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67028" y="811259"/>
            <a:ext cx="11485494" cy="570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28" y="6568331"/>
            <a:ext cx="357335" cy="21224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 rotWithShape="1">
          <a:blip r:embed="rId9"/>
          <a:srcRect t="15506" b="26779"/>
          <a:stretch/>
        </p:blipFill>
        <p:spPr>
          <a:xfrm>
            <a:off x="340426" y="6564750"/>
            <a:ext cx="1684420" cy="2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0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0" r:id="rId2"/>
    <p:sldLayoutId id="2147483721" r:id="rId3"/>
    <p:sldLayoutId id="2147483718" r:id="rId4"/>
    <p:sldLayoutId id="2147483723" r:id="rId5"/>
    <p:sldLayoutId id="2147483724" r:id="rId6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26336A"/>
          </a:solidFill>
          <a:effectLst/>
          <a:latin typeface="Candara" panose="020E0502030303020204" pitchFamily="34" charset="0"/>
          <a:ea typeface="나눔고딕" panose="020D0604000000000000" pitchFamily="50" charset="-127"/>
          <a:cs typeface="+mj-cs"/>
        </a:defRPr>
      </a:lvl1pPr>
    </p:titleStyle>
    <p:bodyStyle>
      <a:lvl1pPr marL="361950" marR="0" indent="-36195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2060AA"/>
        </a:buClr>
        <a:buSzTx/>
        <a:buFont typeface="Wingdings" panose="05000000000000000000" pitchFamily="2" charset="2"/>
        <a:buChar char="u"/>
        <a:tabLst/>
        <a:defRPr sz="2000" b="1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1pPr>
      <a:lvl2pPr marL="627063" marR="0" indent="-271463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ED7D31">
            <a:lumMod val="75000"/>
          </a:srgbClr>
        </a:buClr>
        <a:buSzTx/>
        <a:buFont typeface="Wingdings" panose="05000000000000000000" pitchFamily="2" charset="2"/>
        <a:buChar char="l"/>
        <a:tabLst/>
        <a:defRPr sz="1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2pPr>
      <a:lvl3pPr marL="895350" marR="0" indent="-26670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70AD47">
            <a:lumMod val="50000"/>
          </a:srgbClr>
        </a:buClr>
        <a:buSzTx/>
        <a:buFont typeface="Batang" panose="02030600000101010101" pitchFamily="18" charset="-127"/>
        <a:buChar char="★"/>
        <a:tabLst/>
        <a:defRPr sz="1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3pPr>
      <a:lvl4pPr marL="1081088" marR="0" indent="-185738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7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4pPr>
      <a:lvl5pPr marL="1255713" marR="0" indent="-174625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5pPr>
      <a:lvl6pPr marL="1431925" marR="0" indent="-176213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-1426" y="6518366"/>
            <a:ext cx="12192000" cy="339634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0908" y="6518366"/>
            <a:ext cx="2752437" cy="32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무단 배포 또는 판매 금지</a:t>
            </a:r>
            <a:endParaRPr lang="en-US" dirty="0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11467599" y="6518557"/>
            <a:ext cx="458076" cy="293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EF082-B06D-4537-85CA-0DAA1AC81A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/>
              <a:cs typeface="+mn-cs"/>
            </a:endParaRPr>
          </a:p>
        </p:txBody>
      </p:sp>
      <p:sp>
        <p:nvSpPr>
          <p:cNvPr id="4" name="제목 개체 틀 3"/>
          <p:cNvSpPr>
            <a:spLocks noGrp="1"/>
          </p:cNvSpPr>
          <p:nvPr>
            <p:ph type="title"/>
          </p:nvPr>
        </p:nvSpPr>
        <p:spPr>
          <a:xfrm>
            <a:off x="367028" y="192644"/>
            <a:ext cx="11485494" cy="541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67028" y="886691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47" y="6568331"/>
            <a:ext cx="357335" cy="212240"/>
          </a:xfrm>
          <a:prstGeom prst="rect">
            <a:avLst/>
          </a:prstGeom>
        </p:spPr>
      </p:pic>
      <p:sp>
        <p:nvSpPr>
          <p:cNvPr id="21" name="직사각형 20"/>
          <p:cNvSpPr/>
          <p:nvPr userDrawn="1"/>
        </p:nvSpPr>
        <p:spPr>
          <a:xfrm>
            <a:off x="367028" y="734104"/>
            <a:ext cx="11485494" cy="45719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 rotWithShape="1">
          <a:blip r:embed="rId7"/>
          <a:srcRect t="15506" b="26779"/>
          <a:stretch/>
        </p:blipFill>
        <p:spPr>
          <a:xfrm>
            <a:off x="9845964" y="6564750"/>
            <a:ext cx="1684420" cy="2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</p:sldLayoutIdLst>
  <p:hf sldNum="0"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26336A"/>
          </a:solidFill>
          <a:effectLst/>
          <a:latin typeface="Candara" panose="020E0502030303020204" pitchFamily="34" charset="0"/>
          <a:ea typeface="나눔고딕" panose="020D0604000000000000" pitchFamily="50" charset="-127"/>
          <a:cs typeface="+mj-cs"/>
        </a:defRPr>
      </a:lvl1pPr>
    </p:titleStyle>
    <p:bodyStyle>
      <a:lvl1pPr marL="361950" marR="0" indent="-36195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2060AA"/>
        </a:buClr>
        <a:buSzTx/>
        <a:buFont typeface="Wingdings" panose="05000000000000000000" pitchFamily="2" charset="2"/>
        <a:buChar char="u"/>
        <a:tabLst/>
        <a:defRPr sz="2000" b="1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1pPr>
      <a:lvl2pPr marL="627063" marR="0" indent="-271463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ED7D31">
            <a:lumMod val="75000"/>
          </a:srgbClr>
        </a:buClr>
        <a:buSzTx/>
        <a:buFont typeface="Wingdings" panose="05000000000000000000" pitchFamily="2" charset="2"/>
        <a:buChar char="l"/>
        <a:tabLst/>
        <a:defRPr sz="1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2pPr>
      <a:lvl3pPr marL="895350" marR="0" indent="-266700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>
          <a:srgbClr val="70AD47">
            <a:lumMod val="50000"/>
          </a:srgbClr>
        </a:buClr>
        <a:buSzTx/>
        <a:buFont typeface="Batang" panose="02030600000101010101" pitchFamily="18" charset="-127"/>
        <a:buChar char="★"/>
        <a:tabLst/>
        <a:defRPr sz="17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3pPr>
      <a:lvl4pPr marL="1081088" marR="0" indent="-185738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4pPr>
      <a:lvl5pPr marL="1255713" marR="0" indent="-174625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5pPr>
      <a:lvl6pPr marL="1431925" marR="0" indent="-176213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1672" y="1080656"/>
            <a:ext cx="11073856" cy="19502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ko-KR" sz="3600" dirty="0">
                <a:solidFill>
                  <a:prstClr val="white">
                    <a:lumMod val="50000"/>
                  </a:prstClr>
                </a:solidFill>
              </a:rPr>
              <a:t>[SWCON253] Machine Learning</a:t>
            </a:r>
            <a:br>
              <a:rPr lang="en-US" altLang="ko-KR" sz="4400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P2. </a:t>
            </a:r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264918"/>
            <a:ext cx="9144000" cy="17331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3200" dirty="0"/>
              <a:t>Spring 2021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</a:rPr>
              <a:t>신 은 섭</a:t>
            </a:r>
          </a:p>
        </p:txBody>
      </p:sp>
    </p:spTree>
    <p:extLst>
      <p:ext uri="{BB962C8B-B14F-4D97-AF65-F5344CB8AC3E}">
        <p14:creationId xmlns:p14="http://schemas.microsoft.com/office/powerpoint/2010/main" val="175830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31008-413E-4211-BF0D-C35B5E068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P2. SVM</a:t>
            </a:r>
            <a:endParaRPr lang="ko-KR" altLang="en-US" dirty="0">
              <a:latin typeface="+mn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DBF8F-5694-43A8-BDAF-51256CC55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[P2.a] SVM</a:t>
            </a:r>
            <a:r>
              <a:rPr lang="ko-KR" altLang="en-US" dirty="0"/>
              <a:t>을 이용하여 선형 분류</a:t>
            </a:r>
            <a:endParaRPr lang="en-US" altLang="ko-KR" dirty="0"/>
          </a:p>
          <a:p>
            <a:r>
              <a:rPr lang="en-US" altLang="ko-KR" sz="2400" dirty="0"/>
              <a:t>[P2.b] SVM</a:t>
            </a:r>
            <a:r>
              <a:rPr lang="ko-KR" altLang="en-US" sz="2400" dirty="0"/>
              <a:t>을 이용하여 비선형 분류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92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3C74C-2B31-4EE5-9724-096D50A9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[P2.a] SVM</a:t>
            </a:r>
            <a:r>
              <a:rPr lang="ko-KR" altLang="en-US" dirty="0"/>
              <a:t>을 이용하여 선형 분류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385E-6FEB-4E77-9D94-75031BDAD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i="0" dirty="0">
                <a:effectLst/>
                <a:latin typeface="Helvetica Neue"/>
              </a:rPr>
              <a:t>학습목표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SVM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모델을 이용하여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선형 분류 가능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한 데이터를 분류하는 분류기를 학습 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Scikit-Learn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을 이용하여 모델 학습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검증 과정을 구현할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과제 내용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Scikit-Learn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SVM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을 이용하여 선형 분류가 가능한 데이터셋을 분류하는 분류기를 학습해봅니다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lvl="1"/>
            <a:endParaRPr lang="en-US" altLang="ko-KR" dirty="0"/>
          </a:p>
          <a:p>
            <a:pPr marL="698500" lvl="1" indent="-342900">
              <a:buFont typeface="+mj-lt"/>
              <a:buAutoNum type="arabicParenR"/>
            </a:pPr>
            <a:r>
              <a:rPr lang="en-US" altLang="ko-KR" dirty="0"/>
              <a:t>Code</a:t>
            </a:r>
            <a:r>
              <a:rPr lang="ko-KR" altLang="en-US" dirty="0"/>
              <a:t>와</a:t>
            </a:r>
            <a:r>
              <a:rPr lang="en-US" altLang="ko-KR" dirty="0"/>
              <a:t> dataset</a:t>
            </a:r>
            <a:r>
              <a:rPr lang="ko-KR" altLang="en-US" dirty="0"/>
              <a:t>을 </a:t>
            </a:r>
            <a:r>
              <a:rPr lang="en-US" altLang="ko-KR" dirty="0"/>
              <a:t>e-campus</a:t>
            </a:r>
            <a:r>
              <a:rPr lang="ko-KR" altLang="en-US" dirty="0"/>
              <a:t>에서 다운 받습니다</a:t>
            </a:r>
            <a:r>
              <a:rPr lang="en-US" altLang="ko-KR" dirty="0"/>
              <a:t>.</a:t>
            </a:r>
          </a:p>
          <a:p>
            <a:pPr marL="698500" lvl="1" indent="-342900">
              <a:buFont typeface="+mj-lt"/>
              <a:buAutoNum type="arabicParenR"/>
            </a:pPr>
            <a:r>
              <a:rPr lang="ko-KR" altLang="en-US" dirty="0"/>
              <a:t>과제를 </a:t>
            </a:r>
            <a:r>
              <a:rPr lang="en-US" altLang="ko-KR" dirty="0"/>
              <a:t>e-campus</a:t>
            </a:r>
            <a:r>
              <a:rPr lang="ko-KR" altLang="en-US" dirty="0"/>
              <a:t>에 제출합니다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sz="1800" b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&lt;</a:t>
            </a:r>
            <a:r>
              <a:rPr lang="en-US" altLang="ko-KR" sz="1800" b="1" i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YOUR CODE</a:t>
            </a:r>
            <a:r>
              <a:rPr lang="en-US" altLang="ko-KR" sz="1800" b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&gt; </a:t>
            </a:r>
            <a:r>
              <a:rPr lang="ko-KR" altLang="en-US" sz="1800" dirty="0">
                <a:solidFill>
                  <a:srgbClr val="000000"/>
                </a:solidFill>
                <a:ea typeface="Helvetica Neue"/>
              </a:rPr>
              <a:t>부분을 채워 넣어 과제 파일을 완성합니다</a:t>
            </a:r>
            <a:r>
              <a:rPr lang="en-US" altLang="ko-KR" sz="1800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6) Discussion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부분의 질문에 답합니다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(mandatory)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질문에 답하기</a:t>
            </a:r>
            <a:endParaRPr lang="en-US" altLang="ko-KR" dirty="0">
              <a:solidFill>
                <a:srgbClr val="000000"/>
              </a:solidFill>
              <a:ea typeface="Helvetica Neue"/>
            </a:endParaRPr>
          </a:p>
          <a:p>
            <a:pPr lvl="3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(optional)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과제를 진행하면서 알게 된 노하우나 질문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  <a:r>
              <a:rPr lang="en-US" altLang="ko-KR" dirty="0" err="1">
                <a:solidFill>
                  <a:srgbClr val="000000"/>
                </a:solidFill>
                <a:ea typeface="Helvetica Neue"/>
              </a:rPr>
              <a:t>ipynb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파일과 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HTML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버전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(File -&gt; export as -&gt; HTML)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을 둘 다 업로드하세요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 </a:t>
            </a:r>
            <a:endParaRPr lang="en-US" altLang="ko-KR" sz="4000" dirty="0">
              <a:latin typeface="Arial" panose="020B0604020202020204" pitchFamily="34" charset="0"/>
              <a:ea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2093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3C74C-2B31-4EE5-9724-096D50A9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[P2.a] SVM</a:t>
            </a:r>
            <a:r>
              <a:rPr lang="ko-KR" altLang="en-US" dirty="0"/>
              <a:t>을 이용하여 비선형 분류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385E-6FEB-4E77-9D94-75031BDAD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i="0" dirty="0">
                <a:effectLst/>
                <a:latin typeface="Helvetica Neue"/>
              </a:rPr>
              <a:t>학습목표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SVM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모델을 이용하여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선형 분류 불가능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한 데이터를 분류하는 분류기를 학습 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Scikit-Learn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을 이용하여 모델 학습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검증 과정을 구현할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과제 내용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Scikit-Learn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SVM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을 이용하여 선형 분류가 가능한 데이터셋을 분류하는 분류기를 학습해봅니다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lvl="1"/>
            <a:endParaRPr lang="en-US" altLang="ko-KR" dirty="0"/>
          </a:p>
          <a:p>
            <a:pPr marL="698500" lvl="1" indent="-342900">
              <a:buFont typeface="+mj-lt"/>
              <a:buAutoNum type="arabicParenR"/>
            </a:pPr>
            <a:r>
              <a:rPr lang="en-US" altLang="ko-KR" dirty="0"/>
              <a:t>Code</a:t>
            </a:r>
            <a:r>
              <a:rPr lang="ko-KR" altLang="en-US" dirty="0"/>
              <a:t>와</a:t>
            </a:r>
            <a:r>
              <a:rPr lang="en-US" altLang="ko-KR" dirty="0"/>
              <a:t> dataset</a:t>
            </a:r>
            <a:r>
              <a:rPr lang="ko-KR" altLang="en-US" dirty="0"/>
              <a:t>을 </a:t>
            </a:r>
            <a:r>
              <a:rPr lang="en-US" altLang="ko-KR" dirty="0"/>
              <a:t>e-campus</a:t>
            </a:r>
            <a:r>
              <a:rPr lang="ko-KR" altLang="en-US" dirty="0"/>
              <a:t>에서 다운 받습니다</a:t>
            </a:r>
            <a:r>
              <a:rPr lang="en-US" altLang="ko-KR" dirty="0"/>
              <a:t>.</a:t>
            </a:r>
          </a:p>
          <a:p>
            <a:pPr marL="698500" lvl="1" indent="-342900">
              <a:buFont typeface="+mj-lt"/>
              <a:buAutoNum type="arabicParenR"/>
            </a:pPr>
            <a:r>
              <a:rPr lang="ko-KR" altLang="en-US" dirty="0"/>
              <a:t>과제를 </a:t>
            </a:r>
            <a:r>
              <a:rPr lang="en-US" altLang="ko-KR" dirty="0"/>
              <a:t>e-campus</a:t>
            </a:r>
            <a:r>
              <a:rPr lang="ko-KR" altLang="en-US" dirty="0"/>
              <a:t>에 제출합니다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sz="1800" b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&lt;</a:t>
            </a:r>
            <a:r>
              <a:rPr lang="en-US" altLang="ko-KR" sz="1800" b="1" i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YOUR CODE</a:t>
            </a:r>
            <a:r>
              <a:rPr lang="en-US" altLang="ko-KR" sz="1800" b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&gt; </a:t>
            </a:r>
            <a:r>
              <a:rPr lang="ko-KR" altLang="en-US" sz="1800" dirty="0">
                <a:solidFill>
                  <a:srgbClr val="000000"/>
                </a:solidFill>
                <a:ea typeface="Helvetica Neue"/>
              </a:rPr>
              <a:t>부분을 채워 넣어 과제 파일을 완성합니다</a:t>
            </a:r>
            <a:r>
              <a:rPr lang="en-US" altLang="ko-KR" sz="1800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6) Discussion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부분의 질문에 답합니다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(mandatory)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질문에 답하기</a:t>
            </a:r>
            <a:endParaRPr lang="en-US" altLang="ko-KR" dirty="0">
              <a:solidFill>
                <a:srgbClr val="000000"/>
              </a:solidFill>
              <a:ea typeface="Helvetica Neue"/>
            </a:endParaRPr>
          </a:p>
          <a:p>
            <a:pPr lvl="3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(optional)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과제를 진행하면서 알게 된 노하우나 질문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  <a:r>
              <a:rPr lang="en-US" altLang="ko-KR" dirty="0" err="1">
                <a:solidFill>
                  <a:srgbClr val="000000"/>
                </a:solidFill>
                <a:ea typeface="Helvetica Neue"/>
              </a:rPr>
              <a:t>ipynb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파일과 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HTML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버전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(File -&gt; export as -&gt; HTML)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을 둘 다 업로드하세요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 </a:t>
            </a:r>
            <a:endParaRPr lang="en-US" altLang="ko-KR" sz="4000" dirty="0">
              <a:latin typeface="Arial" panose="020B0604020202020204" pitchFamily="34" charset="0"/>
              <a:ea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7693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8157EC-EDCC-4F25-A39D-7771160B3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5386600"/>
            <a:ext cx="917385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83664"/>
      </p:ext>
    </p:extLst>
  </p:cSld>
  <p:clrMapOvr>
    <a:masterClrMapping/>
  </p:clrMapOvr>
</p:sld>
</file>

<file path=ppt/theme/theme1.xml><?xml version="1.0" encoding="utf-8"?>
<a:theme xmlns:a="http://schemas.openxmlformats.org/drawingml/2006/main" name="2_김휘용_표지_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김휘용_본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김휘용_본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36181</TotalTime>
  <Words>271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Helvetica Neue</vt:lpstr>
      <vt:lpstr>맑은 고딕</vt:lpstr>
      <vt:lpstr>Batang</vt:lpstr>
      <vt:lpstr>Arial</vt:lpstr>
      <vt:lpstr>Candara</vt:lpstr>
      <vt:lpstr>Trebuchet MS</vt:lpstr>
      <vt:lpstr>Wingdings</vt:lpstr>
      <vt:lpstr>2_김휘용_표지_목차</vt:lpstr>
      <vt:lpstr>1_김휘용_본문</vt:lpstr>
      <vt:lpstr>2_김휘용_본문</vt:lpstr>
      <vt:lpstr>[SWCON253] Machine Learning P2. SVM</vt:lpstr>
      <vt:lpstr>P2. SVM</vt:lpstr>
      <vt:lpstr>[P2.a] SVM을 이용하여 선형 분류</vt:lpstr>
      <vt:lpstr>[P2.a] SVM을 이용하여 비선형 분류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H.Y.Kim</dc:creator>
  <cp:lastModifiedBy>신은섭</cp:lastModifiedBy>
  <cp:revision>887</cp:revision>
  <cp:lastPrinted>2020-06-04T00:42:45Z</cp:lastPrinted>
  <dcterms:created xsi:type="dcterms:W3CDTF">2019-09-02T10:03:04Z</dcterms:created>
  <dcterms:modified xsi:type="dcterms:W3CDTF">2021-04-06T07:39:34Z</dcterms:modified>
</cp:coreProperties>
</file>