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72" r:id="rId4"/>
    <p:sldId id="259" r:id="rId5"/>
    <p:sldId id="280" r:id="rId6"/>
    <p:sldId id="281" r:id="rId7"/>
    <p:sldId id="273" r:id="rId8"/>
    <p:sldId id="265" r:id="rId9"/>
    <p:sldId id="282" r:id="rId10"/>
    <p:sldId id="283" r:id="rId11"/>
    <p:sldId id="274" r:id="rId12"/>
    <p:sldId id="266" r:id="rId13"/>
    <p:sldId id="275" r:id="rId14"/>
    <p:sldId id="267" r:id="rId15"/>
    <p:sldId id="284" r:id="rId16"/>
    <p:sldId id="276" r:id="rId17"/>
    <p:sldId id="268" r:id="rId18"/>
    <p:sldId id="285" r:id="rId19"/>
    <p:sldId id="286" r:id="rId20"/>
    <p:sldId id="277" r:id="rId21"/>
    <p:sldId id="269" r:id="rId22"/>
    <p:sldId id="287" r:id="rId23"/>
    <p:sldId id="288" r:id="rId24"/>
    <p:sldId id="278" r:id="rId25"/>
    <p:sldId id="270" r:id="rId26"/>
    <p:sldId id="289" r:id="rId27"/>
    <p:sldId id="279" r:id="rId28"/>
    <p:sldId id="27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28B"/>
    <a:srgbClr val="382F52"/>
    <a:srgbClr val="130B30"/>
    <a:srgbClr val="AC665F"/>
    <a:srgbClr val="854C67"/>
    <a:srgbClr val="543B5B"/>
    <a:srgbClr val="B24059"/>
    <a:srgbClr val="9C98AA"/>
    <a:srgbClr val="221A42"/>
    <a:srgbClr val="67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0" autoAdjust="0"/>
    <p:restoredTop sz="94660"/>
  </p:normalViewPr>
  <p:slideViewPr>
    <p:cSldViewPr showGuides="1">
      <p:cViewPr varScale="1">
        <p:scale>
          <a:sx n="86" d="100"/>
          <a:sy n="86" d="100"/>
        </p:scale>
        <p:origin x="-78" y="-6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A3C7-EAF8-4F84-8C98-E9E03C690D3C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EDF2-45A7-4566-9AE6-3D17D984E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5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36000">
              <a:srgbClr val="221A42"/>
            </a:gs>
            <a:gs pos="100000">
              <a:srgbClr val="854C67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 userDrawn="1"/>
        </p:nvSpPr>
        <p:spPr>
          <a:xfrm flipV="1">
            <a:off x="3354011" y="113089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flipV="1">
            <a:off x="8466579" y="1844824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 flipV="1">
            <a:off x="6954411" y="437125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 flipV="1">
            <a:off x="3347864" y="5517232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 flipV="1">
            <a:off x="539552" y="4299243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flipV="1">
            <a:off x="2626023" y="3184923"/>
            <a:ext cx="3905250" cy="2196702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</a:srgbClr>
              </a:gs>
              <a:gs pos="76000">
                <a:srgbClr val="AC665F">
                  <a:alpha val="0"/>
                </a:srgbClr>
              </a:gs>
            </a:gsLst>
            <a:lin ang="5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원호 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1526468"/>
              <a:gd name="adj2" fmla="val 2084358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816" y="3007625"/>
            <a:ext cx="5261664" cy="842750"/>
          </a:xfrm>
          <a:noFill/>
        </p:spPr>
        <p:txBody>
          <a:bodyPr anchor="ctr">
            <a:normAutofit/>
          </a:bodyPr>
          <a:lstStyle>
            <a:lvl1pPr algn="dist">
              <a:lnSpc>
                <a:spcPct val="100000"/>
              </a:lnSpc>
              <a:defRPr sz="36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4679" y="2616236"/>
            <a:ext cx="2783842" cy="369714"/>
          </a:xfrm>
        </p:spPr>
        <p:txBody>
          <a:bodyPr>
            <a:noAutofit/>
          </a:bodyPr>
          <a:lstStyle>
            <a:lvl1pPr marL="0" indent="0" algn="dist">
              <a:lnSpc>
                <a:spcPct val="100000"/>
              </a:lnSpc>
              <a:buNone/>
              <a:defRPr sz="14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3894820"/>
            <a:ext cx="2743200" cy="313592"/>
          </a:xfrm>
        </p:spPr>
        <p:txBody>
          <a:bodyPr>
            <a:normAutofit/>
          </a:bodyPr>
          <a:lstStyle>
            <a:lvl1pPr marL="0" indent="0" algn="dist">
              <a:buNone/>
              <a:defRPr sz="12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RELEASED</a:t>
            </a:r>
            <a:endParaRPr lang="en-US" altLang="ko-KR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1" hasCustomPrompt="1"/>
          </p:nvPr>
        </p:nvSpPr>
        <p:spPr>
          <a:xfrm>
            <a:off x="3389909" y="6337968"/>
            <a:ext cx="2367954" cy="2873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216000" tIns="0" rIns="216000" bIns="0" rtlCol="0" anchor="ctr">
            <a:normAutofit/>
          </a:bodyPr>
          <a:lstStyle>
            <a:lvl1pPr algn="dist">
              <a:defRPr lang="ko-KR" altLang="en-US" sz="1000" b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 indent="0" algn="dist">
              <a:buNone/>
            </a:pPr>
            <a:r>
              <a:rPr lang="en-US" altLang="ko-KR" dirty="0" smtClean="0"/>
              <a:t>ADSTORE.TISTORY.COM</a:t>
            </a:r>
            <a:endParaRPr lang="ko-KR" altLang="en-US" dirty="0" smtClean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469111" y="6279419"/>
            <a:ext cx="205778" cy="410016"/>
            <a:chOff x="3350134" y="6333240"/>
            <a:chExt cx="2341660" cy="29580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3350134" y="63332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3350134" y="66290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원호 30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3839032"/>
              <a:gd name="adj2" fmla="val 1005399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307809"/>
              <a:gd name="adj2" fmla="val 3434644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290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 userDrawn="1"/>
        </p:nvSpPr>
        <p:spPr>
          <a:xfrm>
            <a:off x="3273301" y="190335"/>
            <a:ext cx="2592666" cy="5771117"/>
          </a:xfrm>
          <a:prstGeom prst="roundRect">
            <a:avLst>
              <a:gd name="adj" fmla="val 2016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rgbClr val="FCE28B">
                  <a:alpha val="82000"/>
                  <a:lumMod val="20000"/>
                  <a:lumOff val="8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30476" y="2762250"/>
            <a:ext cx="2078316" cy="2880222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kern="1200" dirty="0" smtClean="0"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273301" y="6362702"/>
            <a:ext cx="259266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6167" y="910710"/>
            <a:ext cx="1846370" cy="3745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lang="en-US" altLang="en-US" sz="1200" b="0" kern="120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854C67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 flipV="1">
            <a:off x="1043608" y="588139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 flipV="1">
            <a:off x="7566778" y="865590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 flipV="1">
            <a:off x="6021609" y="571890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15863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 flipV="1">
            <a:off x="1749924" y="1100179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 userDrawn="1"/>
        </p:nvSpPr>
        <p:spPr>
          <a:xfrm flipV="1">
            <a:off x="1059784" y="6272880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 userDrawn="1"/>
        </p:nvGrpSpPr>
        <p:grpSpPr>
          <a:xfrm rot="9000000">
            <a:off x="6547841" y="2681770"/>
            <a:ext cx="2192025" cy="3211299"/>
            <a:chOff x="1112615" y="3130979"/>
            <a:chExt cx="1462261" cy="2142202"/>
          </a:xfrm>
        </p:grpSpPr>
        <p:sp>
          <p:nvSpPr>
            <p:cNvPr id="69" name="타원 68"/>
            <p:cNvSpPr/>
            <p:nvPr userDrawn="1"/>
          </p:nvSpPr>
          <p:spPr>
            <a:xfrm flipV="1">
              <a:off x="2513001" y="3345923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 flipV="1">
              <a:off x="1577008" y="31309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 flipV="1">
              <a:off x="2254465" y="374776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 flipV="1">
              <a:off x="2558719" y="5118474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 userDrawn="1"/>
        </p:nvSpPr>
        <p:spPr>
          <a:xfrm flipV="1">
            <a:off x="3955814" y="1655033"/>
            <a:ext cx="18815" cy="18815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4148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559178"/>
            <a:ext cx="205778" cy="3602900"/>
            <a:chOff x="3350134" y="5992301"/>
            <a:chExt cx="2341660" cy="28087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5992301"/>
              <a:ext cx="2341660" cy="0"/>
            </a:xfrm>
            <a:prstGeom prst="line">
              <a:avLst/>
            </a:prstGeom>
            <a:ln w="12700" cap="rnd" cmpd="sng">
              <a:solidFill>
                <a:srgbClr val="854C67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0476" y="1931282"/>
            <a:ext cx="2078316" cy="474662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400" b="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87" name="타원 86"/>
          <p:cNvSpPr/>
          <p:nvPr userDrawn="1"/>
        </p:nvSpPr>
        <p:spPr>
          <a:xfrm flipV="1">
            <a:off x="1202750" y="2436014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 userDrawn="1"/>
        </p:nvGrpSpPr>
        <p:grpSpPr>
          <a:xfrm>
            <a:off x="539552" y="4893383"/>
            <a:ext cx="1582819" cy="506641"/>
            <a:chOff x="6165917" y="540907"/>
            <a:chExt cx="1582819" cy="506641"/>
          </a:xfrm>
        </p:grpSpPr>
        <p:sp>
          <p:nvSpPr>
            <p:cNvPr id="88" name="타원 87"/>
            <p:cNvSpPr/>
            <p:nvPr userDrawn="1"/>
          </p:nvSpPr>
          <p:spPr>
            <a:xfrm flipV="1">
              <a:off x="7084507" y="5409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 flipV="1">
              <a:off x="7719178" y="10179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 flipV="1">
              <a:off x="6165917" y="7242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 rot="9000000">
            <a:off x="3663917" y="533841"/>
            <a:ext cx="2314087" cy="1440555"/>
            <a:chOff x="1112615" y="4589898"/>
            <a:chExt cx="1543684" cy="960966"/>
          </a:xfrm>
        </p:grpSpPr>
        <p:sp>
          <p:nvSpPr>
            <p:cNvPr id="96" name="타원 95"/>
            <p:cNvSpPr/>
            <p:nvPr userDrawn="1"/>
          </p:nvSpPr>
          <p:spPr>
            <a:xfrm flipV="1">
              <a:off x="2640142" y="55347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 flipV="1">
              <a:off x="1795443" y="4589898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3829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28734" y="2878158"/>
            <a:ext cx="2078316" cy="3034488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528734" y="6362702"/>
            <a:ext cx="207831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9910" y="910710"/>
            <a:ext cx="212270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07771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 flipV="1">
            <a:off x="3947722" y="1655033"/>
            <a:ext cx="18815" cy="18815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2406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636912"/>
            <a:ext cx="205778" cy="3525166"/>
            <a:chOff x="3350134" y="6052901"/>
            <a:chExt cx="2341660" cy="27481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605290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2842" y="1934040"/>
            <a:ext cx="2078316" cy="474662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400" b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pPr marL="0" lvl="0" indent="0" algn="dist">
              <a:lnSpc>
                <a:spcPct val="100000"/>
              </a:lnSpc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39552" y="533841"/>
            <a:ext cx="8200314" cy="5795921"/>
            <a:chOff x="539552" y="533841"/>
            <a:chExt cx="8200314" cy="5795921"/>
          </a:xfrm>
        </p:grpSpPr>
        <p:sp>
          <p:nvSpPr>
            <p:cNvPr id="40" name="타원 39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69" name="타원 68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88" name="타원 87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96" name="타원 9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78" name="직선 연결선 77"/>
          <p:cNvCxnSpPr/>
          <p:nvPr userDrawn="1"/>
        </p:nvCxnSpPr>
        <p:spPr>
          <a:xfrm flipH="1" flipV="1">
            <a:off x="2337162" y="4607411"/>
            <a:ext cx="628472" cy="375105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54594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gradFill>
          <a:gsLst>
            <a:gs pos="100000">
              <a:srgbClr val="854C67"/>
            </a:gs>
            <a:gs pos="34000">
              <a:srgbClr val="221A4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54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808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15616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733623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052736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1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7394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15000"/>
              </a:schemeClr>
            </a:solidFill>
            <a:bevel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18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24934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707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486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61411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2033404"/>
            <a:ext cx="6896100" cy="4419931"/>
          </a:xfrm>
          <a:prstGeom prst="roundRect">
            <a:avLst>
              <a:gd name="adj" fmla="val 1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8410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2898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cxnSp>
        <p:nvCxnSpPr>
          <p:cNvPr id="35" name="직선 연결선 34"/>
          <p:cNvCxnSpPr/>
          <p:nvPr userDrawn="1"/>
        </p:nvCxnSpPr>
        <p:spPr>
          <a:xfrm>
            <a:off x="3656347" y="6669360"/>
            <a:ext cx="4011997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5625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342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124744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8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2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275387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-1532" y="1228724"/>
            <a:ext cx="4584229" cy="56292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5608" y="6568821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solidFill>
                  <a:srgbClr val="382F5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323528" y="1985405"/>
            <a:ext cx="3995119" cy="35877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9" name="내용 개체 틀 46"/>
          <p:cNvSpPr>
            <a:spLocks noGrp="1"/>
          </p:cNvSpPr>
          <p:nvPr>
            <p:ph sz="quarter" idx="16"/>
          </p:nvPr>
        </p:nvSpPr>
        <p:spPr>
          <a:xfrm>
            <a:off x="4572000" y="1228724"/>
            <a:ext cx="4572000" cy="5629275"/>
          </a:xfrm>
          <a:prstGeom prst="roundRect">
            <a:avLst>
              <a:gd name="adj" fmla="val 0"/>
            </a:avLst>
          </a:prstGeom>
          <a:solidFill>
            <a:srgbClr val="382F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dist">
              <a:lnSpc>
                <a:spcPct val="100000"/>
              </a:lnSpc>
              <a:buNone/>
              <a:defRPr lang="en-US" altLang="ko-KR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sp>
        <p:nvSpPr>
          <p:cNvPr id="40" name="텍스트 개체 틀 69"/>
          <p:cNvSpPr>
            <a:spLocks noGrp="1"/>
          </p:cNvSpPr>
          <p:nvPr>
            <p:ph type="body" sz="quarter" idx="17"/>
          </p:nvPr>
        </p:nvSpPr>
        <p:spPr>
          <a:xfrm>
            <a:off x="4929821" y="1985405"/>
            <a:ext cx="3995119" cy="358775"/>
          </a:xfrm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69182" y="6568821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377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6966" y="-594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71" r:id="rId7"/>
    <p:sldLayoutId id="2147483670" r:id="rId8"/>
    <p:sldLayoutId id="2147483668" r:id="rId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THECAR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154679" y="2780928"/>
            <a:ext cx="2783842" cy="369714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TEAMPROJECT</a:t>
            </a:r>
            <a:endParaRPr lang="ko-KR" altLang="en-US" dirty="0">
              <a:latin typeface="+mj-lt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691680" y="3789040"/>
            <a:ext cx="5733410" cy="609836"/>
          </a:xfrm>
        </p:spPr>
        <p:txBody>
          <a:bodyPr>
            <a:normAutofit/>
          </a:bodyPr>
          <a:lstStyle/>
          <a:p>
            <a:pPr algn="ctr"/>
            <a:r>
              <a:rPr lang="ko-KR" altLang="en-US" sz="1400" b="1" spc="-150" dirty="0" smtClean="0">
                <a:latin typeface="돋움체" pitchFamily="49" charset="-127"/>
                <a:ea typeface="돋움체" pitchFamily="49" charset="-127"/>
              </a:rPr>
              <a:t>팀장 </a:t>
            </a:r>
            <a:r>
              <a:rPr lang="en-US" altLang="ko-KR" sz="1400" b="1" spc="-150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1400" b="1" spc="-150" dirty="0" smtClean="0">
                <a:latin typeface="돋움체" pitchFamily="49" charset="-127"/>
                <a:ea typeface="돋움체" pitchFamily="49" charset="-127"/>
              </a:rPr>
              <a:t>김덕현</a:t>
            </a:r>
            <a:endParaRPr lang="en-US" altLang="ko-KR" sz="1400" b="1" spc="-150" dirty="0" smtClean="0">
              <a:latin typeface="돋움체" pitchFamily="49" charset="-127"/>
              <a:ea typeface="돋움체" pitchFamily="49" charset="-127"/>
            </a:endParaRPr>
          </a:p>
          <a:p>
            <a:pPr algn="ctr"/>
            <a:r>
              <a:rPr lang="ko-KR" altLang="en-US" sz="1400" b="1" spc="-150" dirty="0" smtClean="0">
                <a:latin typeface="돋움체" pitchFamily="49" charset="-127"/>
                <a:ea typeface="돋움체" pitchFamily="49" charset="-127"/>
              </a:rPr>
              <a:t>팀원 </a:t>
            </a:r>
            <a:r>
              <a:rPr lang="en-US" altLang="ko-KR" sz="1400" b="1" spc="-150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1400" b="1" spc="-150" dirty="0" err="1" smtClean="0">
                <a:latin typeface="돋움체" pitchFamily="49" charset="-127"/>
                <a:ea typeface="돋움체" pitchFamily="49" charset="-127"/>
              </a:rPr>
              <a:t>김다연</a:t>
            </a:r>
            <a:r>
              <a:rPr lang="en-US" altLang="ko-KR" sz="1400" b="1" spc="-150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1400" b="1" spc="-150" dirty="0" smtClean="0">
                <a:latin typeface="돋움체" pitchFamily="49" charset="-127"/>
                <a:ea typeface="돋움체" pitchFamily="49" charset="-127"/>
              </a:rPr>
              <a:t>송승희</a:t>
            </a:r>
            <a:r>
              <a:rPr lang="en-US" altLang="ko-KR" sz="1400" b="1" spc="-150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1400" b="1" spc="-150" dirty="0" smtClean="0">
                <a:latin typeface="돋움체" pitchFamily="49" charset="-127"/>
                <a:ea typeface="돋움체" pitchFamily="49" charset="-127"/>
              </a:rPr>
              <a:t>윤태수</a:t>
            </a:r>
            <a:r>
              <a:rPr lang="en-US" altLang="ko-KR" sz="1400" b="1" spc="-150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1400" b="1" spc="-150" dirty="0" smtClean="0">
                <a:latin typeface="돋움체" pitchFamily="49" charset="-127"/>
                <a:ea typeface="돋움체" pitchFamily="49" charset="-127"/>
              </a:rPr>
              <a:t>이윤경</a:t>
            </a:r>
            <a:r>
              <a:rPr lang="en-US" altLang="ko-KR" sz="1400" b="1" spc="-150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1400" b="1" spc="-150" dirty="0" err="1" smtClean="0">
                <a:latin typeface="돋움체" pitchFamily="49" charset="-127"/>
                <a:ea typeface="돋움체" pitchFamily="49" charset="-127"/>
              </a:rPr>
              <a:t>임예송</a:t>
            </a:r>
            <a:endParaRPr lang="ko-KR" altLang="en-US" sz="1050" b="1" spc="-150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3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29100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역할 분담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개발일정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팀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개발일정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개인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ko-KR" altLang="en-US" sz="1100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796136" y="1052736"/>
            <a:ext cx="2160240" cy="0"/>
          </a:xfrm>
          <a:prstGeom prst="line">
            <a:avLst/>
          </a:prstGeom>
          <a:ln w="285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역할분담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&amp;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일정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1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3635896" y="910710"/>
            <a:ext cx="184637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dirty="0" smtClean="0"/>
              <a:t>THECAR</a:t>
            </a:r>
            <a:endParaRPr lang="en-US" altLang="ko-KR" dirty="0"/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1577296" y="3068960"/>
            <a:ext cx="5963570" cy="12096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ko-KR" altLang="en-US" sz="3600" b="1" dirty="0" smtClean="0">
                <a:latin typeface="돋움체" pitchFamily="49" charset="-127"/>
                <a:ea typeface="돋움체" pitchFamily="49" charset="-127"/>
              </a:rPr>
              <a:t>개발환경</a:t>
            </a:r>
            <a:endParaRPr lang="en-US" altLang="ko-KR" sz="36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9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개발환경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7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3635896" y="910710"/>
            <a:ext cx="184637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dirty="0" smtClean="0"/>
              <a:t>THECAR</a:t>
            </a:r>
            <a:endParaRPr lang="en-US" altLang="ko-KR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1577296" y="3068960"/>
            <a:ext cx="5963570" cy="12096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sz="3600" b="1" dirty="0" smtClean="0">
                <a:latin typeface="돋움체" pitchFamily="49" charset="-127"/>
                <a:ea typeface="돋움체" pitchFamily="49" charset="-127"/>
              </a:rPr>
              <a:t>Use-case Diagram</a:t>
            </a:r>
            <a:endParaRPr lang="en-US" altLang="ko-KR" sz="36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0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050" b="1" dirty="0" smtClean="0">
                <a:latin typeface="돋움체" pitchFamily="49" charset="-127"/>
                <a:ea typeface="돋움체" pitchFamily="49" charset="-127"/>
              </a:rPr>
              <a:t>관리자 </a:t>
            </a:r>
            <a:r>
              <a:rPr lang="en-US" altLang="ko-KR" sz="1050" b="1" dirty="0" smtClean="0">
                <a:latin typeface="돋움체" pitchFamily="49" charset="-127"/>
                <a:ea typeface="돋움체" pitchFamily="49" charset="-127"/>
              </a:rPr>
              <a:t>Diagram|</a:t>
            </a:r>
            <a:r>
              <a:rPr lang="ko-KR" altLang="en-US" sz="1050" b="1" dirty="0" smtClean="0"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1050" b="1" dirty="0" smtClean="0">
                <a:latin typeface="돋움체" pitchFamily="49" charset="-127"/>
                <a:ea typeface="돋움체" pitchFamily="49" charset="-127"/>
              </a:rPr>
              <a:t>Diagram </a:t>
            </a:r>
            <a:endParaRPr lang="ko-KR" altLang="en-US" sz="1050" b="1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31106" y="1052736"/>
            <a:ext cx="3124870" cy="0"/>
          </a:xfrm>
          <a:prstGeom prst="line">
            <a:avLst/>
          </a:prstGeom>
          <a:ln w="158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en-US" sz="2000" b="1" dirty="0" smtClean="0">
                <a:latin typeface="돋움체" pitchFamily="49" charset="-127"/>
                <a:ea typeface="돋움체" pitchFamily="49" charset="-127"/>
              </a:rPr>
              <a:t>USE-case Diagram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3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050" b="1" dirty="0" smtClean="0">
                <a:latin typeface="돋움체" pitchFamily="49" charset="-127"/>
                <a:ea typeface="돋움체" pitchFamily="49" charset="-127"/>
              </a:rPr>
              <a:t>관리자 </a:t>
            </a:r>
            <a:r>
              <a:rPr lang="en-US" altLang="ko-KR" sz="1050" b="1" dirty="0" smtClean="0">
                <a:latin typeface="돋움체" pitchFamily="49" charset="-127"/>
                <a:ea typeface="돋움체" pitchFamily="49" charset="-127"/>
              </a:rPr>
              <a:t>Diagram|</a:t>
            </a:r>
            <a:r>
              <a:rPr lang="ko-KR" altLang="en-US" sz="1050" b="1" dirty="0" smtClean="0"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1050" b="1" dirty="0" smtClean="0">
                <a:latin typeface="돋움체" pitchFamily="49" charset="-127"/>
                <a:ea typeface="돋움체" pitchFamily="49" charset="-127"/>
              </a:rPr>
              <a:t>Diagram </a:t>
            </a:r>
            <a:endParaRPr lang="ko-KR" altLang="en-US" sz="1050" b="1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860032" y="1052736"/>
            <a:ext cx="3124870" cy="0"/>
          </a:xfrm>
          <a:prstGeom prst="line">
            <a:avLst/>
          </a:prstGeom>
          <a:ln w="158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en-US" sz="2000" b="1" dirty="0" smtClean="0">
                <a:latin typeface="돋움체" pitchFamily="49" charset="-127"/>
                <a:ea typeface="돋움체" pitchFamily="49" charset="-127"/>
              </a:rPr>
              <a:t>USE-case Diagram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9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3635896" y="910710"/>
            <a:ext cx="184637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dirty="0" smtClean="0"/>
              <a:t>THECAR</a:t>
            </a:r>
            <a:endParaRPr lang="en-US" altLang="ko-KR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1577296" y="3068960"/>
            <a:ext cx="5963570" cy="12096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sz="3200" b="1" dirty="0" smtClean="0">
                <a:latin typeface="돋움체" pitchFamily="49" charset="-127"/>
                <a:ea typeface="돋움체" pitchFamily="49" charset="-127"/>
              </a:rPr>
              <a:t>DB</a:t>
            </a:r>
            <a:r>
              <a:rPr lang="ko-KR" altLang="en-US" sz="3200" b="1" dirty="0" smtClean="0">
                <a:latin typeface="돋움체" pitchFamily="49" charset="-127"/>
                <a:ea typeface="돋움체" pitchFamily="49" charset="-127"/>
              </a:rPr>
              <a:t>구조</a:t>
            </a:r>
            <a:endParaRPr lang="en-US" altLang="ko-KR" sz="32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개체관계도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err="1" smtClean="0">
                <a:latin typeface="돋움체" pitchFamily="49" charset="-127"/>
                <a:ea typeface="돋움체" pitchFamily="49" charset="-127"/>
              </a:rPr>
              <a:t>논리적모델링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err="1" smtClean="0">
                <a:latin typeface="돋움체" pitchFamily="49" charset="-127"/>
                <a:ea typeface="돋움체" pitchFamily="49" charset="-127"/>
              </a:rPr>
              <a:t>물리적모델링</a:t>
            </a:r>
            <a:endParaRPr lang="ko-KR" altLang="en-US" sz="1100" b="1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31106" y="1052736"/>
            <a:ext cx="1396678" cy="0"/>
          </a:xfrm>
          <a:prstGeom prst="line">
            <a:avLst/>
          </a:prstGeom>
          <a:ln w="158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en-US" sz="2000" b="1" dirty="0" smtClean="0">
                <a:latin typeface="돋움체" pitchFamily="49" charset="-127"/>
                <a:ea typeface="돋움체" pitchFamily="49" charset="-127"/>
              </a:rPr>
              <a:t>DB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구조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8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개체관계도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err="1" smtClean="0">
                <a:latin typeface="돋움체" pitchFamily="49" charset="-127"/>
                <a:ea typeface="돋움체" pitchFamily="49" charset="-127"/>
              </a:rPr>
              <a:t>논리적모델링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err="1" smtClean="0">
                <a:latin typeface="돋움체" pitchFamily="49" charset="-127"/>
                <a:ea typeface="돋움체" pitchFamily="49" charset="-127"/>
              </a:rPr>
              <a:t>물리적모델링</a:t>
            </a:r>
            <a:endParaRPr lang="ko-KR" altLang="en-US" sz="1100" b="1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563888" y="1052736"/>
            <a:ext cx="1728192" cy="0"/>
          </a:xfrm>
          <a:prstGeom prst="line">
            <a:avLst/>
          </a:prstGeom>
          <a:ln w="158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en-US" sz="2000" b="1" dirty="0" smtClean="0">
                <a:latin typeface="돋움체" pitchFamily="49" charset="-127"/>
                <a:ea typeface="돋움체" pitchFamily="49" charset="-127"/>
              </a:rPr>
              <a:t>DB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구조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5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개체관계도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err="1" smtClean="0">
                <a:latin typeface="돋움체" pitchFamily="49" charset="-127"/>
                <a:ea typeface="돋움체" pitchFamily="49" charset="-127"/>
              </a:rPr>
              <a:t>논리적모델링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err="1" smtClean="0">
                <a:latin typeface="돋움체" pitchFamily="49" charset="-127"/>
                <a:ea typeface="돋움체" pitchFamily="49" charset="-127"/>
              </a:rPr>
              <a:t>물리적모델링</a:t>
            </a:r>
            <a:endParaRPr lang="ko-KR" altLang="en-US" sz="1100" b="1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228184" y="1052736"/>
            <a:ext cx="1728192" cy="0"/>
          </a:xfrm>
          <a:prstGeom prst="line">
            <a:avLst/>
          </a:prstGeom>
          <a:ln w="158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en-US" sz="2000" b="1" dirty="0" smtClean="0">
                <a:latin typeface="돋움체" pitchFamily="49" charset="-127"/>
                <a:ea typeface="돋움체" pitchFamily="49" charset="-127"/>
              </a:rPr>
              <a:t>DB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구조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2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3635896" y="910710"/>
            <a:ext cx="184637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dirty="0" smtClean="0"/>
              <a:t>THECAR</a:t>
            </a:r>
            <a:endParaRPr lang="en-US" altLang="ko-KR" dirty="0"/>
          </a:p>
        </p:txBody>
      </p:sp>
      <p:sp>
        <p:nvSpPr>
          <p:cNvPr id="14" name="텍스트 개체 틀 4"/>
          <p:cNvSpPr txBox="1">
            <a:spLocks/>
          </p:cNvSpPr>
          <p:nvPr/>
        </p:nvSpPr>
        <p:spPr>
          <a:xfrm>
            <a:off x="3528220" y="1844824"/>
            <a:ext cx="2078316" cy="4746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400" b="0" kern="120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INDEX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텍스트 개체 틀 26"/>
          <p:cNvSpPr>
            <a:spLocks noGrp="1"/>
          </p:cNvSpPr>
          <p:nvPr>
            <p:ph type="body" sz="quarter" idx="4294967295"/>
          </p:nvPr>
        </p:nvSpPr>
        <p:spPr>
          <a:xfrm>
            <a:off x="107504" y="2168613"/>
            <a:ext cx="2160240" cy="216028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54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</a:rPr>
              <a:t>01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개발목적 및 요구사항</a:t>
            </a: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개발목적</a:t>
            </a:r>
            <a:endParaRPr lang="en-US" altLang="ko-KR" sz="14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사용자 요구사항</a:t>
            </a:r>
            <a:endParaRPr lang="en-US" altLang="ko-KR" sz="1400" b="1" spc="-15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관리자 요구사항</a:t>
            </a:r>
            <a:endParaRPr lang="en-US" altLang="ko-KR" sz="14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9" name="텍스트 개체 틀 26"/>
          <p:cNvSpPr>
            <a:spLocks noGrp="1"/>
          </p:cNvSpPr>
          <p:nvPr>
            <p:ph type="body" sz="quarter" idx="4294967295"/>
          </p:nvPr>
        </p:nvSpPr>
        <p:spPr>
          <a:xfrm>
            <a:off x="395536" y="4293096"/>
            <a:ext cx="1584176" cy="216028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54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</a:rPr>
              <a:t>05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DB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구조</a:t>
            </a: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개체관계</a:t>
            </a:r>
            <a:r>
              <a:rPr lang="ko-KR" altLang="en-US" sz="1400" b="1" spc="-15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도</a:t>
            </a:r>
            <a:endParaRPr lang="en-US" altLang="ko-KR" sz="14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논리적 모델링</a:t>
            </a:r>
            <a:endParaRPr lang="en-US" altLang="ko-KR" sz="1400" b="1" spc="-15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물리적 모델링</a:t>
            </a:r>
            <a:endParaRPr lang="en-US" altLang="ko-KR" sz="14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1" name="텍스트 개체 틀 26"/>
          <p:cNvSpPr>
            <a:spLocks noGrp="1"/>
          </p:cNvSpPr>
          <p:nvPr>
            <p:ph type="body" sz="quarter" idx="4294967295"/>
          </p:nvPr>
        </p:nvSpPr>
        <p:spPr>
          <a:xfrm>
            <a:off x="2483768" y="2168613"/>
            <a:ext cx="1584176" cy="216028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54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</a:rPr>
              <a:t>02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역할분담</a:t>
            </a:r>
            <a:r>
              <a:rPr lang="en-US" altLang="ko-KR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일정</a:t>
            </a: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역할분담</a:t>
            </a:r>
            <a:endParaRPr lang="en-US" altLang="ko-KR" sz="14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일정</a:t>
            </a: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팀</a:t>
            </a: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1400" b="1" spc="-15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일정</a:t>
            </a: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개인</a:t>
            </a: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14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2" name="텍스트 개체 틀 26"/>
          <p:cNvSpPr>
            <a:spLocks noGrp="1"/>
          </p:cNvSpPr>
          <p:nvPr>
            <p:ph type="body" sz="quarter" idx="4294967295"/>
          </p:nvPr>
        </p:nvSpPr>
        <p:spPr>
          <a:xfrm>
            <a:off x="4814448" y="2168613"/>
            <a:ext cx="1584176" cy="216028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54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</a:rPr>
              <a:t>03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개발환</a:t>
            </a:r>
            <a:r>
              <a:rPr lang="ko-KR" altLang="en-US" sz="1600" b="1" spc="-15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경</a:t>
            </a: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개발환</a:t>
            </a:r>
            <a:r>
              <a:rPr lang="ko-KR" altLang="en-US" sz="1400" b="1" spc="-150" dirty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경</a:t>
            </a: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3" name="텍스트 개체 틀 26"/>
          <p:cNvSpPr>
            <a:spLocks noGrp="1"/>
          </p:cNvSpPr>
          <p:nvPr>
            <p:ph type="body" sz="quarter" idx="4294967295"/>
          </p:nvPr>
        </p:nvSpPr>
        <p:spPr>
          <a:xfrm>
            <a:off x="6804248" y="2168613"/>
            <a:ext cx="2160240" cy="216028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54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</a:rPr>
              <a:t>04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Use-case Diagram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관리자 </a:t>
            </a:r>
            <a:r>
              <a:rPr lang="en-US" altLang="ko-KR" sz="1400" b="1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Diagram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1400" b="1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Diagram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5" name="텍스트 개체 틀 26"/>
          <p:cNvSpPr>
            <a:spLocks noGrp="1"/>
          </p:cNvSpPr>
          <p:nvPr>
            <p:ph type="body" sz="quarter" idx="4294967295"/>
          </p:nvPr>
        </p:nvSpPr>
        <p:spPr>
          <a:xfrm>
            <a:off x="2483768" y="4293096"/>
            <a:ext cx="1584176" cy="216028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54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</a:rPr>
              <a:t>06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프로그램 구조</a:t>
            </a: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en-US" altLang="ko-KR" sz="1400" b="1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MVC</a:t>
            </a: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구조</a:t>
            </a:r>
            <a:endParaRPr lang="en-US" altLang="ko-KR" sz="14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사용자 요구사항</a:t>
            </a:r>
            <a:endParaRPr lang="en-US" altLang="ko-KR" sz="1400" b="1" spc="-150" dirty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관리자 요구사항</a:t>
            </a:r>
            <a:endParaRPr lang="en-US" altLang="ko-KR" sz="14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6" name="텍스트 개체 틀 26"/>
          <p:cNvSpPr>
            <a:spLocks noGrp="1"/>
          </p:cNvSpPr>
          <p:nvPr>
            <p:ph type="body" sz="quarter" idx="4294967295"/>
          </p:nvPr>
        </p:nvSpPr>
        <p:spPr>
          <a:xfrm>
            <a:off x="4814448" y="4293096"/>
            <a:ext cx="1584176" cy="216028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54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</a:rPr>
              <a:t>07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UI 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및 기능</a:t>
            </a: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UI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관리자 </a:t>
            </a: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UI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4294967295"/>
          </p:nvPr>
        </p:nvSpPr>
        <p:spPr>
          <a:xfrm>
            <a:off x="7164288" y="4293096"/>
            <a:ext cx="1584176" cy="2160286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54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 pitchFamily="49" charset="-127"/>
                <a:ea typeface="돋움체" pitchFamily="49" charset="-127"/>
              </a:rPr>
              <a:t>08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6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후기</a:t>
            </a: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1400" b="1" spc="-150" dirty="0" smtClean="0">
                <a:solidFill>
                  <a:schemeClr val="bg1"/>
                </a:solidFill>
                <a:latin typeface="돋움체" pitchFamily="49" charset="-127"/>
                <a:ea typeface="돋움체" pitchFamily="49" charset="-127"/>
              </a:rPr>
              <a:t>후기</a:t>
            </a: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6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spc="-150" dirty="0" smtClean="0">
              <a:solidFill>
                <a:schemeClr val="bg1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7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3635896" y="910710"/>
            <a:ext cx="184637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dirty="0" smtClean="0"/>
              <a:t>THECAR</a:t>
            </a:r>
            <a:endParaRPr lang="en-US" altLang="ko-KR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1577296" y="3068960"/>
            <a:ext cx="5963570" cy="12096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ko-KR" altLang="en-US" sz="3600" b="1" dirty="0" smtClean="0">
                <a:latin typeface="돋움체" pitchFamily="49" charset="-127"/>
                <a:ea typeface="돋움체" pitchFamily="49" charset="-127"/>
              </a:rPr>
              <a:t>프로그램 구조</a:t>
            </a:r>
            <a:endParaRPr lang="en-US" altLang="ko-KR" sz="36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9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789403"/>
            <a:ext cx="6885797" cy="191325"/>
          </a:xfrm>
        </p:spPr>
        <p:txBody>
          <a:bodyPr anchor="ctr"/>
          <a:lstStyle/>
          <a:p>
            <a:pPr algn="dist"/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MVC 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구조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UML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관리자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UML</a:t>
            </a:r>
            <a:endParaRPr lang="ko-KR" altLang="en-US" sz="1100" b="1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31106" y="1052736"/>
            <a:ext cx="1468686" cy="0"/>
          </a:xfrm>
          <a:prstGeom prst="line">
            <a:avLst/>
          </a:prstGeom>
          <a:ln w="158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프로그램 구조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7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789403"/>
            <a:ext cx="6885797" cy="191325"/>
          </a:xfrm>
        </p:spPr>
        <p:txBody>
          <a:bodyPr anchor="ctr"/>
          <a:lstStyle/>
          <a:p>
            <a:pPr algn="dist"/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MVC 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구조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UML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관리자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UML</a:t>
            </a:r>
            <a:endParaRPr lang="ko-KR" altLang="en-US" sz="1100" b="1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19872" y="1052736"/>
            <a:ext cx="1800200" cy="0"/>
          </a:xfrm>
          <a:prstGeom prst="line">
            <a:avLst/>
          </a:prstGeom>
          <a:ln w="158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프로그램 구조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4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789403"/>
            <a:ext cx="6885797" cy="191325"/>
          </a:xfrm>
        </p:spPr>
        <p:txBody>
          <a:bodyPr anchor="ctr"/>
          <a:lstStyle/>
          <a:p>
            <a:pPr algn="dist"/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MVC 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구조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UML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관리자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UML</a:t>
            </a:r>
            <a:endParaRPr lang="ko-KR" altLang="en-US" sz="1100" b="1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156176" y="1052736"/>
            <a:ext cx="1800200" cy="0"/>
          </a:xfrm>
          <a:prstGeom prst="line">
            <a:avLst/>
          </a:prstGeom>
          <a:ln w="158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프로그램 구조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9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3635896" y="910710"/>
            <a:ext cx="184637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dirty="0" smtClean="0"/>
              <a:t>THECAR</a:t>
            </a:r>
            <a:endParaRPr lang="en-US" altLang="ko-KR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1577296" y="3068960"/>
            <a:ext cx="5963570" cy="12096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sz="3600" b="1" dirty="0" smtClean="0">
                <a:latin typeface="돋움체" pitchFamily="49" charset="-127"/>
                <a:ea typeface="돋움체" pitchFamily="49" charset="-127"/>
              </a:rPr>
              <a:t>UI</a:t>
            </a:r>
            <a:r>
              <a:rPr lang="ko-KR" altLang="en-US" sz="3600" b="1" dirty="0" err="1" smtClean="0">
                <a:latin typeface="돋움체" pitchFamily="49" charset="-127"/>
                <a:ea typeface="돋움체" pitchFamily="49" charset="-127"/>
              </a:rPr>
              <a:t>및기능</a:t>
            </a:r>
            <a:endParaRPr lang="en-US" altLang="ko-KR" sz="36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2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사용자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UI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관리자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UI</a:t>
            </a:r>
            <a:endParaRPr lang="ko-KR" altLang="en-US" sz="1100" b="1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31106" y="1052736"/>
            <a:ext cx="2404790" cy="0"/>
          </a:xfrm>
          <a:prstGeom prst="line">
            <a:avLst/>
          </a:prstGeom>
          <a:ln w="158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en-US" sz="2000" b="1" dirty="0" smtClean="0">
                <a:latin typeface="돋움체" pitchFamily="49" charset="-127"/>
                <a:ea typeface="돋움체" pitchFamily="49" charset="-127"/>
              </a:rPr>
              <a:t>UI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및 기능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6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34253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사용자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UI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b="1" dirty="0" smtClean="0">
                <a:latin typeface="돋움체" pitchFamily="49" charset="-127"/>
                <a:ea typeface="돋움체" pitchFamily="49" charset="-127"/>
              </a:rPr>
              <a:t>관리자</a:t>
            </a:r>
            <a:r>
              <a:rPr lang="en-US" altLang="ko-KR" sz="1100" b="1" dirty="0" smtClean="0">
                <a:latin typeface="돋움체" pitchFamily="49" charset="-127"/>
                <a:ea typeface="돋움체" pitchFamily="49" charset="-127"/>
              </a:rPr>
              <a:t>UI</a:t>
            </a:r>
            <a:endParaRPr lang="ko-KR" altLang="en-US" sz="1100" b="1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580112" y="1052736"/>
            <a:ext cx="2376264" cy="0"/>
          </a:xfrm>
          <a:prstGeom prst="line">
            <a:avLst/>
          </a:prstGeom>
          <a:ln w="158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en-US" sz="2000" b="1" dirty="0" smtClean="0">
                <a:latin typeface="돋움체" pitchFamily="49" charset="-127"/>
                <a:ea typeface="돋움체" pitchFamily="49" charset="-127"/>
              </a:rPr>
              <a:t>UI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및 기능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3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3635896" y="910710"/>
            <a:ext cx="184637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dirty="0" smtClean="0"/>
              <a:t>THECAR</a:t>
            </a:r>
            <a:endParaRPr lang="en-US" altLang="ko-KR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1577296" y="3068960"/>
            <a:ext cx="5963570" cy="12096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ko-KR" altLang="en-US" sz="3600" b="1" dirty="0" smtClean="0">
                <a:latin typeface="돋움체" pitchFamily="49" charset="-127"/>
                <a:ea typeface="돋움체" pitchFamily="49" charset="-127"/>
              </a:rPr>
              <a:t>후</a:t>
            </a:r>
            <a:r>
              <a:rPr lang="en-US" altLang="ko-KR" sz="3600" b="1" dirty="0" smtClean="0">
                <a:latin typeface="돋움체" pitchFamily="49" charset="-127"/>
                <a:ea typeface="돋움체" pitchFamily="49" charset="-127"/>
              </a:rPr>
              <a:t>	</a:t>
            </a:r>
            <a:r>
              <a:rPr lang="ko-KR" altLang="en-US" sz="3600" b="1" dirty="0" smtClean="0">
                <a:latin typeface="돋움체" pitchFamily="49" charset="-127"/>
                <a:ea typeface="돋움체" pitchFamily="49" charset="-127"/>
              </a:rPr>
              <a:t>기</a:t>
            </a:r>
            <a:endParaRPr lang="en-US" altLang="ko-KR" sz="36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후기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3635896" y="910710"/>
            <a:ext cx="184637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dirty="0" smtClean="0"/>
              <a:t>THECAR</a:t>
            </a:r>
            <a:endParaRPr lang="en-US" altLang="ko-KR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1577296" y="3068960"/>
            <a:ext cx="5963570" cy="12096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ko-KR" altLang="en-US" sz="3600" b="1" dirty="0" smtClean="0">
                <a:latin typeface="돋움체" pitchFamily="49" charset="-127"/>
                <a:ea typeface="돋움체" pitchFamily="49" charset="-127"/>
              </a:rPr>
              <a:t>개발목적 및 요구사항</a:t>
            </a:r>
            <a:endParaRPr lang="en-US" altLang="ko-KR" sz="36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7296" y="3068960"/>
            <a:ext cx="5963570" cy="1209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29100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개발 목적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사용자 요구사항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관리자 요구사항</a:t>
            </a:r>
            <a:endParaRPr lang="ko-KR" altLang="en-US" sz="1100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31104" y="1052736"/>
            <a:ext cx="1180654" cy="0"/>
          </a:xfrm>
          <a:prstGeom prst="line">
            <a:avLst/>
          </a:prstGeom>
          <a:ln w="285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개발 목적 및 요구 사항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29100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개발 목적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사용자 요구사항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관리자 요구사항</a:t>
            </a:r>
            <a:endParaRPr lang="ko-KR" altLang="en-US" sz="1100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987824" y="1052736"/>
            <a:ext cx="2088232" cy="0"/>
          </a:xfrm>
          <a:prstGeom prst="line">
            <a:avLst/>
          </a:prstGeom>
          <a:ln w="285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개발 목적 및 요구 사항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36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29100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개발 목적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사용자 요구사항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관리자 요구사항</a:t>
            </a:r>
            <a:endParaRPr lang="ko-KR" altLang="en-US" sz="1100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868144" y="1052736"/>
            <a:ext cx="2088232" cy="0"/>
          </a:xfrm>
          <a:prstGeom prst="line">
            <a:avLst/>
          </a:prstGeom>
          <a:ln w="285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개발 목적 및 요구 사항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8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 txBox="1">
            <a:spLocks/>
          </p:cNvSpPr>
          <p:nvPr/>
        </p:nvSpPr>
        <p:spPr>
          <a:xfrm>
            <a:off x="3635896" y="910710"/>
            <a:ext cx="184637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en-US" altLang="ko-KR" dirty="0" smtClean="0"/>
              <a:t>THECAR</a:t>
            </a:r>
            <a:endParaRPr lang="en-US" altLang="ko-KR" dirty="0"/>
          </a:p>
        </p:txBody>
      </p:sp>
      <p:sp>
        <p:nvSpPr>
          <p:cNvPr id="12" name="제목 2"/>
          <p:cNvSpPr txBox="1">
            <a:spLocks/>
          </p:cNvSpPr>
          <p:nvPr/>
        </p:nvSpPr>
        <p:spPr>
          <a:xfrm>
            <a:off x="1577296" y="3068960"/>
            <a:ext cx="5963570" cy="12096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algn="dist"/>
            <a:r>
              <a:rPr lang="ko-KR" altLang="en-US" sz="3600" b="1" dirty="0" smtClean="0">
                <a:latin typeface="돋움체" pitchFamily="49" charset="-127"/>
                <a:ea typeface="돋움체" pitchFamily="49" charset="-127"/>
              </a:rPr>
              <a:t>역할분담 </a:t>
            </a:r>
            <a:r>
              <a:rPr lang="en-US" altLang="ko-KR" sz="3600" b="1" dirty="0" smtClean="0">
                <a:latin typeface="돋움체" pitchFamily="49" charset="-127"/>
                <a:ea typeface="돋움체" pitchFamily="49" charset="-127"/>
              </a:rPr>
              <a:t>&amp; </a:t>
            </a:r>
            <a:r>
              <a:rPr lang="ko-KR" altLang="en-US" sz="3600" b="1" dirty="0" smtClean="0">
                <a:latin typeface="돋움체" pitchFamily="49" charset="-127"/>
                <a:ea typeface="돋움체" pitchFamily="49" charset="-127"/>
              </a:rPr>
              <a:t>일정</a:t>
            </a:r>
            <a:endParaRPr lang="en-US" altLang="ko-KR" sz="36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1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29100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역할 분담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개발일정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팀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개발일정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개인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ko-KR" altLang="en-US" sz="1100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231106" y="1052736"/>
            <a:ext cx="1252662" cy="0"/>
          </a:xfrm>
          <a:prstGeom prst="line">
            <a:avLst/>
          </a:prstGeom>
          <a:ln w="285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역할분담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&amp;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일정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083063" y="-33192"/>
            <a:ext cx="2977872" cy="578572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THECARPROJECT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129100" y="789403"/>
            <a:ext cx="6885797" cy="191325"/>
          </a:xfrm>
        </p:spPr>
        <p:txBody>
          <a:bodyPr anchor="ctr"/>
          <a:lstStyle/>
          <a:p>
            <a:pPr algn="dist"/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역할 분담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개발일정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팀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개발일정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1100" dirty="0" smtClean="0">
                <a:latin typeface="돋움체" pitchFamily="49" charset="-127"/>
                <a:ea typeface="돋움체" pitchFamily="49" charset="-127"/>
              </a:rPr>
              <a:t>개인</a:t>
            </a:r>
            <a:r>
              <a:rPr lang="en-US" altLang="ko-KR" sz="1100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ko-KR" altLang="en-US" sz="1100" dirty="0">
              <a:latin typeface="돋움체" pitchFamily="49" charset="-127"/>
              <a:ea typeface="돋움체" pitchFamily="49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131840" y="1052736"/>
            <a:ext cx="1872208" cy="0"/>
          </a:xfrm>
          <a:prstGeom prst="line">
            <a:avLst/>
          </a:prstGeom>
          <a:ln w="28575" cap="rnd" cmpd="sng">
            <a:solidFill>
              <a:schemeClr val="bg1">
                <a:alpha val="62000"/>
              </a:schemeClr>
            </a:solidFill>
            <a:round/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DEDC-57D4-4B77-A8D2-16C034F2741C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2411758" y="260648"/>
            <a:ext cx="4320482" cy="57857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역할분담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&amp;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일정</a:t>
            </a:r>
            <a:endParaRPr lang="en-US" sz="2000" b="1" dirty="0">
              <a:latin typeface="돋움체" pitchFamily="49" charset="-127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3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</TotalTime>
  <Words>341</Words>
  <Application>Microsoft Office PowerPoint</Application>
  <PresentationFormat>화면 슬라이드 쇼(4:3)</PresentationFormat>
  <Paragraphs>150</Paragraphs>
  <Slides>28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THECAR</vt:lpstr>
      <vt:lpstr>PowerPoint 프레젠테이션</vt:lpstr>
      <vt:lpstr>PowerPoint 프레젠테이션</vt:lpstr>
      <vt:lpstr>THECARPROJECT</vt:lpstr>
      <vt:lpstr>THECARPROJECT</vt:lpstr>
      <vt:lpstr>THECARPROJECT</vt:lpstr>
      <vt:lpstr>PowerPoint 프레젠테이션</vt:lpstr>
      <vt:lpstr>THECARPROJECT</vt:lpstr>
      <vt:lpstr>THECARPROJECT</vt:lpstr>
      <vt:lpstr>THECARPROJECT</vt:lpstr>
      <vt:lpstr>PowerPoint 프레젠테이션</vt:lpstr>
      <vt:lpstr>THECARPROJECT</vt:lpstr>
      <vt:lpstr>PowerPoint 프레젠테이션</vt:lpstr>
      <vt:lpstr>THECARPROJECT</vt:lpstr>
      <vt:lpstr>THECARPROJECT</vt:lpstr>
      <vt:lpstr>PowerPoint 프레젠테이션</vt:lpstr>
      <vt:lpstr>THECARPROJECT</vt:lpstr>
      <vt:lpstr>THECARPROJECT</vt:lpstr>
      <vt:lpstr>THECARPROJECT</vt:lpstr>
      <vt:lpstr>PowerPoint 프레젠테이션</vt:lpstr>
      <vt:lpstr>THECARPROJECT</vt:lpstr>
      <vt:lpstr>THECARPROJECT</vt:lpstr>
      <vt:lpstr>THECARPROJECT</vt:lpstr>
      <vt:lpstr>PowerPoint 프레젠테이션</vt:lpstr>
      <vt:lpstr>THECARPROJECT</vt:lpstr>
      <vt:lpstr>THECARPROJECT</vt:lpstr>
      <vt:lpstr>PowerPoint 프레젠테이션</vt:lpstr>
      <vt:lpstr>THECARPROJECT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mrhi01-16</cp:lastModifiedBy>
  <cp:revision>179</cp:revision>
  <dcterms:created xsi:type="dcterms:W3CDTF">2015-05-21T00:18:11Z</dcterms:created>
  <dcterms:modified xsi:type="dcterms:W3CDTF">2021-06-07T06:48:46Z</dcterms:modified>
</cp:coreProperties>
</file>