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308" r:id="rId4"/>
    <p:sldId id="309" r:id="rId5"/>
    <p:sldId id="275" r:id="rId6"/>
    <p:sldId id="311" r:id="rId7"/>
    <p:sldId id="310" r:id="rId8"/>
    <p:sldId id="302" r:id="rId9"/>
    <p:sldId id="297" r:id="rId10"/>
    <p:sldId id="299" r:id="rId11"/>
    <p:sldId id="314" r:id="rId12"/>
    <p:sldId id="312" r:id="rId13"/>
    <p:sldId id="313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05" autoAdjust="0"/>
    <p:restoredTop sz="88287" autoAdjust="0"/>
  </p:normalViewPr>
  <p:slideViewPr>
    <p:cSldViewPr snapToGrid="0">
      <p:cViewPr varScale="1">
        <p:scale>
          <a:sx n="100" d="100"/>
          <a:sy n="100" d="100"/>
        </p:scale>
        <p:origin x="178" y="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EEA31BF-57C3-43A8-BAB0-121A96AF7E36}" type="datetime1">
              <a:rPr lang="ko-KR" altLang="en-US"/>
              <a:pPr lvl="0">
                <a:defRPr/>
              </a:pPr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6C4ECC6-FCB6-440E-9AA8-435D722B9F8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C4ECC6-FCB6-440E-9AA8-435D722B9F8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C4ECC6-FCB6-440E-9AA8-435D722B9F8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C4ECC6-FCB6-440E-9AA8-435D722B9F8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C4ECC6-FCB6-440E-9AA8-435D722B9F8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C4ECC6-FCB6-440E-9AA8-435D722B9F8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C4ECC6-FCB6-440E-9AA8-435D722B9F8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C4ECC6-FCB6-440E-9AA8-435D722B9F8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C4ECC6-FCB6-440E-9AA8-435D722B9F8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C4ECC6-FCB6-440E-9AA8-435D722B9F8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C4ECC6-FCB6-440E-9AA8-435D722B9F8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6C4ECC6-FCB6-440E-9AA8-435D722B9F8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7B9FF-6794-4C99-BECA-6ED0A62B9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E8CCC5-D9A8-41B1-9FDC-51B3DD597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FBE7D-FEC9-44F0-9FF2-91EE9293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33858-D50E-48C8-B361-EB8BC24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32176-774E-43A5-B539-ADD361E6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40AEA-D5B1-4632-AE8A-731E20F8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FDF206-9E5F-4CE1-80F9-4070F0B13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EBA99-EB53-4B7B-938A-525267C5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10E78-96DF-485A-AA65-A0FF0797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42074-593B-4750-BC64-1DBD83A3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1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29B83-A3F0-45E6-8F30-D82ACD3A9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8DE9E-E6D9-4ABB-A869-6224D79E4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A5913-9615-4025-8740-A4A99D43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18C72-B6F1-4CC6-95BA-25922366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60A87-DF00-431C-8600-A4AA20A6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0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CDA74-36C7-44BE-8854-5BD1DFD7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848D3-1686-4CEF-AAEE-DC2CE702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93C4A-ED86-403E-846E-0C4BED90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BE4AE-B894-4917-B588-29832656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F4B41-01A3-4E0D-9D4B-8F4EA80A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6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28243-2FFF-4680-AB0B-762C5C1F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61469-0062-425E-A2D9-E05B3B07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99612-8C37-4B5D-936F-579E4A8D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20DE3-8FD7-4A1C-A678-6A0AAA3C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3D416-A0BF-46C5-825D-CD8BAFE8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234A1-5991-4057-9A9C-015C141F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5BDA7-729A-4324-BA26-BADAC9595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5AE77-426B-4AFB-9B7F-3EA51BE13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6CD0B-F2CD-4502-A51F-94318A81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E9A67-6DCB-460E-A998-CD17547D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9867B-DFC7-4DF6-953A-097E0C0D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1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CCBF5-4075-4329-BB80-EDB98B22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2E5EE-DEBE-4713-8BB5-2C908F9A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EA4D07-0433-4C9E-8C36-88F00B545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490A06-CFC0-4D6C-AFFD-55273A91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7277A-E524-4168-B2B9-EE6A5289A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601BB5-E036-4C89-94BD-A6D703C3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9BD1C-99AC-4AAA-B990-A92B98EE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D99DD-358E-4BB8-99E0-7DBB95A2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3F2A-8857-4AC9-9D0F-78ABA5A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EFC3D-79A0-4D4F-AF76-7BC17EE2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0AC44D-82CB-4A36-A762-16F76AF8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64CD65-E202-4123-BFDA-2D8537DC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9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50DBD1-F623-4952-BB3C-723A0EB6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012C41-2105-412D-B202-B95D79D3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9F9642-1555-47B6-9D3E-B5C1DD4E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3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94D2B-3AFF-48BD-9D55-37412C62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96F3C-4793-4DD7-96B8-42215927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270CA4-1EE6-42AC-ADAE-F167CD857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8449E-D4D5-41D2-9065-8DD49B1D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ACA01-6C66-4A8B-84D0-3AE4942D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26C4E-E15C-4BE5-8F73-924D17AE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7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66AB2-63EE-41F6-844C-7D838F28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CD279A-E106-46FD-9F2C-7BA07CA6F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5456FC-F95C-46E5-9466-040A75A65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5500-DA01-4B27-BF87-62E4C6D9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335BF-73AA-429A-809F-0F9CD2A4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FB86A-ABEF-420A-9E6E-3FA8363F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7945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0C8A6E-6936-4493-8F07-242CDF3A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6DA51-7016-4326-8F08-3FF2B2BE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BF1E7-C1CC-421B-8112-24DD5E4FE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9C9B5-E62F-416A-99A3-33FFBDAC8983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5298D-BAF7-47B5-AC0A-8C63A7346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30A9B-79ED-44C4-87DE-9B991C36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E637-7E40-4FDB-92C8-207DB8F6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4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2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762" y="2844105"/>
            <a:ext cx="12192000" cy="151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600">
                <a:solidFill>
                  <a:schemeClr val="bg1"/>
                </a:solidFill>
                <a:latin typeface="HY헤드라인M"/>
                <a:ea typeface="HY헤드라인M"/>
              </a:rPr>
              <a:t>BOOKFIT</a:t>
            </a:r>
            <a:endParaRPr lang="en-US" altLang="ko-KR" sz="3400">
              <a:solidFill>
                <a:schemeClr val="bg1"/>
              </a:solidFill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2800">
                <a:solidFill>
                  <a:schemeClr val="bg1"/>
                </a:solidFill>
                <a:latin typeface="HY헤드라인M"/>
                <a:ea typeface="HY헤드라인M"/>
              </a:rPr>
              <a:t>도서</a:t>
            </a:r>
            <a:r>
              <a:rPr lang="en-US" altLang="ko-KR" sz="2800">
                <a:solidFill>
                  <a:schemeClr val="bg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2800">
                <a:solidFill>
                  <a:schemeClr val="bg1"/>
                </a:solidFill>
                <a:latin typeface="HY헤드라인M"/>
                <a:ea typeface="HY헤드라인M"/>
              </a:rPr>
              <a:t>추천 어플리케이션</a:t>
            </a:r>
            <a:r>
              <a:rPr lang="en-US" altLang="ko-KR" sz="2800">
                <a:solidFill>
                  <a:schemeClr val="bg1"/>
                </a:solidFill>
                <a:latin typeface="HY헤드라인M"/>
                <a:ea typeface="HY헤드라인M"/>
              </a:rPr>
              <a:t>)</a:t>
            </a:r>
            <a:endParaRPr lang="en-US" altLang="ko-KR" sz="28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58055" y="2238703"/>
            <a:ext cx="5312979" cy="40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7375e"/>
                </a:solidFill>
                <a:latin typeface="HY헤드라인M"/>
                <a:ea typeface="HY헤드라인M"/>
              </a:rPr>
              <a:t>캡스톤 디자인 발표</a:t>
            </a:r>
            <a:endParaRPr lang="ko-KR" altLang="en-US">
              <a:solidFill>
                <a:srgbClr val="17375e"/>
              </a:solidFill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46335" y="5008414"/>
            <a:ext cx="2240381" cy="1456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  <a:latin typeface="HY헤드라인M"/>
                <a:ea typeface="HY헤드라인M"/>
              </a:rPr>
              <a:t>A1</a:t>
            </a:r>
            <a:r>
              <a:rPr lang="ko-KR" altLang="en-US">
                <a:solidFill>
                  <a:schemeClr val="bg1"/>
                </a:solidFill>
                <a:latin typeface="HY헤드라인M"/>
                <a:ea typeface="HY헤드라인M"/>
              </a:rPr>
              <a:t>조 </a:t>
            </a:r>
            <a:r>
              <a:rPr lang="en-US" altLang="ko-KR">
                <a:solidFill>
                  <a:schemeClr val="bg1"/>
                </a:solidFill>
                <a:latin typeface="HY헤드라인M"/>
                <a:ea typeface="HY헤드라인M"/>
              </a:rPr>
              <a:t>(1</a:t>
            </a:r>
            <a:r>
              <a:rPr lang="ko-KR" altLang="en-US">
                <a:solidFill>
                  <a:schemeClr val="bg1"/>
                </a:solidFill>
                <a:latin typeface="HY헤드라인M"/>
                <a:ea typeface="HY헤드라인M"/>
              </a:rPr>
              <a:t>팀</a:t>
            </a:r>
            <a:r>
              <a:rPr lang="en-US" altLang="ko-KR">
                <a:solidFill>
                  <a:schemeClr val="bg1"/>
                </a:solidFill>
                <a:latin typeface="HY헤드라인M"/>
                <a:ea typeface="HY헤드라인M"/>
              </a:rPr>
              <a:t>)</a:t>
            </a:r>
            <a:endParaRPr lang="en-US" altLang="ko-KR">
              <a:solidFill>
                <a:schemeClr val="bg1"/>
              </a:solidFill>
              <a:latin typeface="HY헤드라인M"/>
              <a:ea typeface="HY헤드라인M"/>
            </a:endParaRPr>
          </a:p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  <a:latin typeface="HY헤드라인M"/>
                <a:ea typeface="HY헤드라인M"/>
              </a:rPr>
              <a:t>20185025</a:t>
            </a:r>
            <a:r>
              <a:rPr lang="ko-KR" altLang="en-US">
                <a:solidFill>
                  <a:schemeClr val="bg1"/>
                </a:solidFill>
                <a:latin typeface="HY헤드라인M"/>
                <a:ea typeface="HY헤드라인M"/>
              </a:rPr>
              <a:t> 이동휘</a:t>
            </a:r>
            <a:endParaRPr lang="ko-KR" altLang="en-US">
              <a:solidFill>
                <a:schemeClr val="bg1"/>
              </a:solidFill>
              <a:latin typeface="HY헤드라인M"/>
              <a:ea typeface="HY헤드라인M"/>
            </a:endParaRPr>
          </a:p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  <a:latin typeface="HY헤드라인M"/>
                <a:ea typeface="HY헤드라인M"/>
              </a:rPr>
              <a:t>20185026</a:t>
            </a:r>
            <a:r>
              <a:rPr lang="ko-KR" altLang="en-US">
                <a:solidFill>
                  <a:schemeClr val="bg1"/>
                </a:solidFill>
                <a:latin typeface="HY헤드라인M"/>
                <a:ea typeface="HY헤드라인M"/>
              </a:rPr>
              <a:t> 박정현</a:t>
            </a:r>
            <a:endParaRPr lang="ko-KR" altLang="en-US">
              <a:solidFill>
                <a:schemeClr val="bg1"/>
              </a:solidFill>
              <a:latin typeface="HY헤드라인M"/>
              <a:ea typeface="HY헤드라인M"/>
            </a:endParaRPr>
          </a:p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  <a:latin typeface="HY헤드라인M"/>
                <a:ea typeface="HY헤드라인M"/>
              </a:rPr>
              <a:t>20184397</a:t>
            </a:r>
            <a:r>
              <a:rPr lang="ko-KR" altLang="en-US">
                <a:solidFill>
                  <a:schemeClr val="bg1"/>
                </a:solidFill>
                <a:latin typeface="HY헤드라인M"/>
                <a:ea typeface="HY헤드라인M"/>
              </a:rPr>
              <a:t> 윤가영</a:t>
            </a:r>
            <a:endParaRPr lang="ko-KR" altLang="en-US">
              <a:solidFill>
                <a:schemeClr val="bg1"/>
              </a:solidFill>
              <a:latin typeface="HY헤드라인M"/>
              <a:ea typeface="HY헤드라인M"/>
            </a:endParaRPr>
          </a:p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  <a:latin typeface="HY헤드라인M"/>
                <a:ea typeface="HY헤드라인M"/>
              </a:rPr>
              <a:t>20184476</a:t>
            </a:r>
            <a:r>
              <a:rPr lang="ko-KR" altLang="en-US">
                <a:solidFill>
                  <a:schemeClr val="bg1"/>
                </a:solidFill>
                <a:latin typeface="HY헤드라인M"/>
                <a:ea typeface="HY헤드라인M"/>
              </a:rPr>
              <a:t> 김수현</a:t>
            </a:r>
            <a:endParaRPr lang="ko-KR" altLang="en-US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09903" y="318986"/>
            <a:ext cx="11335407" cy="607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9219" y="1314714"/>
            <a:ext cx="4786138" cy="35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&lt;</a:t>
            </a:r>
            <a:r>
              <a:rPr lang="ko-KR" altLang="en-US">
                <a:latin typeface="HY헤드라인M"/>
                <a:ea typeface="HY헤드라인M"/>
              </a:rPr>
              <a:t>각 플랫폼 클릭 시 화면 </a:t>
            </a:r>
            <a:r>
              <a:rPr lang="en-US" altLang="ko-KR">
                <a:latin typeface="HY헤드라인M"/>
                <a:ea typeface="HY헤드라인M"/>
              </a:rPr>
              <a:t>- </a:t>
            </a:r>
            <a:r>
              <a:rPr lang="ko-KR" altLang="en-US">
                <a:latin typeface="HY헤드라인M"/>
                <a:ea typeface="HY헤드라인M"/>
              </a:rPr>
              <a:t>반디앤루니스</a:t>
            </a:r>
            <a:r>
              <a:rPr lang="en-US" altLang="ko-KR">
                <a:latin typeface="HY헤드라인M"/>
                <a:ea typeface="HY헤드라인M"/>
              </a:rPr>
              <a:t>&gt;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918" y="504442"/>
            <a:ext cx="5207880" cy="61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 u="sng">
                <a:latin typeface="HY헤드라인M"/>
                <a:ea typeface="HY헤드라인M"/>
              </a:rPr>
              <a:t>안드로이드 스튜디오</a:t>
            </a:r>
            <a:endParaRPr lang="ko-KR" altLang="en-US" sz="1600">
              <a:latin typeface="HY헤드라인M"/>
              <a:ea typeface="HY헤드라인M"/>
            </a:endParaRPr>
          </a:p>
        </p:txBody>
      </p:sp>
      <p:pic>
        <p:nvPicPr>
          <p:cNvPr id="27" name="그림 13"/>
          <p:cNvPicPr>
            <a:picLocks noChangeAspect="1"/>
          </p:cNvPicPr>
          <p:nvPr/>
        </p:nvPicPr>
        <p:blipFill rotWithShape="1">
          <a:blip r:embed="rId3"/>
          <a:srcRect l="22750" t="8990" r="6820" b="71900"/>
          <a:stretch>
            <a:fillRect/>
          </a:stretch>
        </p:blipFill>
        <p:spPr>
          <a:xfrm>
            <a:off x="1006285" y="1848015"/>
            <a:ext cx="7518088" cy="1580984"/>
          </a:xfrm>
          <a:prstGeom prst="rect">
            <a:avLst/>
          </a:prstGeom>
        </p:spPr>
      </p:pic>
      <p:pic>
        <p:nvPicPr>
          <p:cNvPr id="28" name="그림 15"/>
          <p:cNvPicPr>
            <a:picLocks noChangeAspect="1"/>
          </p:cNvPicPr>
          <p:nvPr/>
        </p:nvPicPr>
        <p:blipFill rotWithShape="1">
          <a:blip r:embed="rId4"/>
          <a:srcRect l="22750" t="55360" r="33130" b="7590"/>
          <a:stretch>
            <a:fillRect/>
          </a:stretch>
        </p:blipFill>
        <p:spPr>
          <a:xfrm>
            <a:off x="1000122" y="3429000"/>
            <a:ext cx="7531769" cy="2423160"/>
          </a:xfrm>
          <a:prstGeom prst="rect">
            <a:avLst/>
          </a:prstGeom>
        </p:spPr>
      </p:pic>
      <p:pic>
        <p:nvPicPr>
          <p:cNvPr id="29" name="그림 10"/>
          <p:cNvPicPr>
            <a:picLocks noChangeAspect="1"/>
          </p:cNvPicPr>
          <p:nvPr/>
        </p:nvPicPr>
        <p:blipFill rotWithShape="1">
          <a:blip r:embed="rId5"/>
          <a:srcRect l="1830" t="1090" r="1450"/>
          <a:stretch>
            <a:fillRect/>
          </a:stretch>
        </p:blipFill>
        <p:spPr>
          <a:xfrm>
            <a:off x="8561586" y="1391983"/>
            <a:ext cx="2392258" cy="4448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9903" y="318985"/>
            <a:ext cx="11335407" cy="6261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533" y="603494"/>
            <a:ext cx="4132596" cy="617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defRPr/>
            </a:pPr>
            <a:r>
              <a:rPr lang="ko-KR" altLang="en-US" sz="3500" b="0" u="sng">
                <a:solidFill>
                  <a:schemeClr val="tx1"/>
                </a:solidFill>
                <a:latin typeface="HY헤드라인M"/>
                <a:ea typeface="HY헤드라인M"/>
              </a:rPr>
              <a:t>체크리스트</a:t>
            </a:r>
            <a:r>
              <a:rPr lang="ko-KR" altLang="en-US" sz="2400" b="0" u="sng">
                <a:solidFill>
                  <a:schemeClr val="tx1"/>
                </a:solidFill>
                <a:latin typeface="HY헤드라인M"/>
                <a:ea typeface="HY헤드라인M"/>
              </a:rPr>
              <a:t> </a:t>
            </a:r>
            <a:endParaRPr lang="ko-KR" altLang="en-US" sz="2400" b="0" u="sng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1016466" y="1377731"/>
          <a:ext cx="10159067" cy="4685403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7857496"/>
                <a:gridCol w="2301571"/>
              </a:tblGrid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체크 리스트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성공여부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- 각 플랫폼에서의 텍스트 데이터를 가져왔는가?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HY헤드라인M"/>
                          <a:ea typeface="HY헤드라인M"/>
                        </a:rPr>
                        <a:t>O</a:t>
                      </a:r>
                      <a:endParaRPr lang="en-US" altLang="ko-KR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- 각 플랫폼에서의 이미지 데이터를 가져왔는가?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HY헤드라인M"/>
                          <a:ea typeface="HY헤드라인M"/>
                        </a:rPr>
                        <a:t>O</a:t>
                      </a:r>
                      <a:endParaRPr lang="en-US" altLang="ko-KR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- 각 플랫폼의 순위가 100개 이상인가?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HY헤드라인M"/>
                          <a:ea typeface="HY헤드라인M"/>
                        </a:rPr>
                        <a:t>O</a:t>
                      </a:r>
                      <a:endParaRPr lang="en-US" altLang="ko-KR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- 최소 5개의 플랫폼에서 데이터를 가져왔는가?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HY헤드라인M"/>
                          <a:ea typeface="HY헤드라인M"/>
                        </a:rPr>
                        <a:t>X</a:t>
                      </a:r>
                      <a:endParaRPr lang="en-US" altLang="ko-KR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- 최초 계획한 앱 구조에 도달 하였는가?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HY헤드라인M"/>
                          <a:ea typeface="HY헤드라인M"/>
                        </a:rPr>
                        <a:t>O</a:t>
                      </a:r>
                      <a:endParaRPr lang="en-US" altLang="ko-KR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- 크롤링한 데이터를 충분히 사용하였는가?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HY헤드라인M"/>
                          <a:ea typeface="HY헤드라인M"/>
                        </a:rPr>
                        <a:t>O</a:t>
                      </a:r>
                      <a:endParaRPr lang="en-US" altLang="ko-KR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- 카테고리에서 플랫폼의 베스트셀러 리스트를 구현하였는가?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HY헤드라인M"/>
                          <a:ea typeface="HY헤드라인M"/>
                        </a:rPr>
                        <a:t>O</a:t>
                      </a:r>
                      <a:endParaRPr lang="en-US" altLang="ko-KR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- DB연동으로 실시간으로 데이터가 업데이트 되는가?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HY헤드라인M"/>
                          <a:ea typeface="HY헤드라인M"/>
                        </a:rPr>
                        <a:t>X</a:t>
                      </a:r>
                      <a:endParaRPr lang="en-US" altLang="ko-KR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- 검색창을 이용한 최저가 확인 시스템을 도입하였는가?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HY헤드라인M"/>
                          <a:ea typeface="HY헤드라인M"/>
                        </a:rPr>
                        <a:t>X</a:t>
                      </a:r>
                      <a:endParaRPr lang="en-US" altLang="ko-KR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- apk를 활용한 실제 스마트폰에서의 구현을 완료하였는가?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HY헤드라인M"/>
                          <a:ea typeface="HY헤드라인M"/>
                        </a:rPr>
                        <a:t>O</a:t>
                      </a:r>
                      <a:endParaRPr lang="en-US" altLang="ko-KR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904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HY헤드라인M"/>
                          <a:ea typeface="HY헤드라인M"/>
                        </a:rPr>
                        <a:t>목표 달성률</a:t>
                      </a:r>
                      <a:endParaRPr lang="ko-KR" altLang="en-US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HY헤드라인M"/>
                          <a:ea typeface="HY헤드라인M"/>
                        </a:rPr>
                        <a:t>70%</a:t>
                      </a:r>
                      <a:endParaRPr lang="en-US" altLang="ko-KR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296" y="391388"/>
            <a:ext cx="11335407" cy="607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637" y="734874"/>
            <a:ext cx="4803773" cy="617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defRPr/>
            </a:pPr>
            <a:r>
              <a:rPr lang="ko-KR" altLang="en-US" sz="3500" u="sng">
                <a:latin typeface="HY헤드라인M"/>
                <a:ea typeface="HY헤드라인M"/>
              </a:rPr>
              <a:t>한계점</a:t>
            </a:r>
            <a:endParaRPr lang="ko-KR" altLang="en-US" sz="3500" b="0" u="sng">
              <a:solidFill>
                <a:schemeClr val="tx1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1276570" y="1508978"/>
          <a:ext cx="9638860" cy="4299869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4819430"/>
                <a:gridCol w="4819430"/>
              </a:tblGrid>
              <a:tr h="4456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HY헤드라인M"/>
                          <a:ea typeface="HY헤드라인M"/>
                        </a:rPr>
                        <a:t>데이터 크롤링</a:t>
                      </a:r>
                      <a:endParaRPr lang="ko-KR" altLang="en-US" sz="2000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>
                          <a:latin typeface="HY헤드라인M"/>
                          <a:ea typeface="HY헤드라인M"/>
                        </a:rPr>
                        <a:t> 안드로이드 스튜디오 앱개발</a:t>
                      </a:r>
                      <a:endParaRPr lang="ko-KR" altLang="en-US" sz="2000"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  <a:tr h="38542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257040" lvl="0" indent="-25704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Selnium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 활용 미숙으로 인한 각각의 플랫폼에서의 데이터 수집 부분추출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257040" lvl="0" indent="-25704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각각의 플랫폼의 사이트 구조의 차이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257040" lvl="0" indent="-25704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몇몇 사이트의 일정하지 않은 경로로 인한 데이터 수집에 어려움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257040" lvl="0" indent="-25704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데이터 베이스 사용 미숙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257040" indent="-25704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활용 미숙으로 상세화면 구성 및 다양한 기능 추가의 어려움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903" y="3090041"/>
            <a:ext cx="11335407" cy="3421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061591" y="905202"/>
            <a:ext cx="4068818" cy="4068818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892197"/>
            <a:ext cx="12192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400">
                <a:solidFill>
                  <a:schemeClr val="bg1"/>
                </a:solidFill>
                <a:latin typeface="HY헤드라인M"/>
                <a:ea typeface="HY헤드라인M"/>
              </a:rPr>
              <a:t>Q&amp;A</a:t>
            </a:r>
            <a:endParaRPr lang="en-US" altLang="ko-KR" sz="5400">
              <a:solidFill>
                <a:schemeClr val="bg1"/>
              </a:solidFill>
              <a:latin typeface="HY헤드라인M"/>
              <a:ea typeface="HY헤드라인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4000">
                <a:solidFill>
                  <a:schemeClr val="bg1"/>
                </a:solidFill>
                <a:latin typeface="HY헤드라인M"/>
                <a:ea typeface="HY헤드라인M"/>
              </a:rPr>
              <a:t>감사합니다</a:t>
            </a:r>
            <a:endParaRPr lang="ko-KR" altLang="en-US" sz="40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41644" y="1366576"/>
          <a:ext cx="11517630" cy="509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630"/>
              </a:tblGrid>
              <a:tr h="5094514">
                <a:tc>
                  <a:txBody>
                    <a:bodyPr vert="horz" lIns="91440" tIns="45720" rIns="91440" bIns="45720" anchor="t" anchorCtr="0"/>
                    <a:p>
                      <a:pPr marL="471240" indent="-47124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2600" b="0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팀원 및 역할 소개</a:t>
                      </a:r>
                      <a:endParaRPr lang="ko-KR" altLang="en-US" sz="2600" b="0" spc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471240" indent="-47124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2600" b="0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데이터 크롤링 소스 및 구조</a:t>
                      </a:r>
                      <a:endParaRPr lang="ko-KR" altLang="en-US" sz="2600" b="0" spc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471240" indent="-47124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2600" b="0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안드로이드 소스 및 구조</a:t>
                      </a:r>
                      <a:endParaRPr lang="ko-KR" altLang="en-US" sz="2600" b="0" spc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471240" indent="-47124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2600" b="0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체크리스트</a:t>
                      </a:r>
                      <a:endParaRPr lang="ko-KR" altLang="en-US" sz="2600" b="0" spc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471240" indent="-47124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2600" b="0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한계점 및 실패 사유</a:t>
                      </a:r>
                      <a:endParaRPr lang="ko-KR" altLang="en-US" sz="2600" b="0" spc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471240" indent="-47124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/>
                      </a:pPr>
                      <a:r>
                        <a:rPr lang="en-US" altLang="ko-KR" sz="2600" b="0" spc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Q&amp;A</a:t>
                      </a:r>
                      <a:endParaRPr lang="en-US" altLang="ko-KR" sz="2600" b="0" spc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3"/>
          <p:cNvGraphicFramePr>
            <a:graphicFrameLocks noGrp="1"/>
          </p:cNvGraphicFramePr>
          <p:nvPr/>
        </p:nvGraphicFramePr>
        <p:xfrm>
          <a:off x="338294" y="290443"/>
          <a:ext cx="11515411" cy="63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5411"/>
              </a:tblGrid>
              <a:tr h="63549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350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 목 차</a:t>
                      </a:r>
                      <a:endParaRPr lang="ko-KR" altLang="en-US" sz="350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28296" y="391388"/>
            <a:ext cx="11335407" cy="607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4918" y="646769"/>
            <a:ext cx="4263058" cy="61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latin typeface="HY헤드라인M"/>
                <a:ea typeface="HY헤드라인M"/>
              </a:rPr>
              <a:t>팀원 역할 소개</a:t>
            </a:r>
            <a:r>
              <a:rPr lang="ko-KR" altLang="en-US" sz="2400">
                <a:latin typeface="HY헤드라인M"/>
                <a:ea typeface="HY헤드라인M"/>
              </a:rPr>
              <a:t> </a:t>
            </a:r>
            <a:endParaRPr lang="ko-KR" altLang="en-US" sz="2400">
              <a:latin typeface="HY헤드라인M"/>
              <a:ea typeface="HY헤드라인M"/>
            </a:endParaRPr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21793" y="1695391"/>
          <a:ext cx="10948414" cy="3992735"/>
        </p:xfrm>
        <a:graphic>
          <a:graphicData uri="http://schemas.openxmlformats.org/drawingml/2006/table">
            <a:tbl>
              <a:tblPr firstRow="1" bandRow="1">
                <a:tableStyleId>{C69FF03A-DF0C-4845-94BB-EF2385AD676B}</a:tableStyleId>
              </a:tblPr>
              <a:tblGrid>
                <a:gridCol w="3853862"/>
                <a:gridCol w="7094552"/>
              </a:tblGrid>
              <a:tr h="79854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>
                          <a:latin typeface="HY헤드라인M"/>
                          <a:ea typeface="HY헤드라인M"/>
                        </a:rPr>
                        <a:t>이 름</a:t>
                      </a:r>
                      <a:endParaRPr lang="ko-KR" altLang="en-US" sz="2200">
                        <a:latin typeface="HY헤드라인M"/>
                        <a:ea typeface="HY헤드라인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>
                          <a:latin typeface="HY헤드라인M"/>
                          <a:ea typeface="HY헤드라인M"/>
                        </a:rPr>
                        <a:t>역 할</a:t>
                      </a:r>
                      <a:endParaRPr lang="ko-KR" altLang="en-US" sz="2200">
                        <a:latin typeface="HY헤드라인M"/>
                        <a:ea typeface="HY헤드라인M"/>
                      </a:endParaRPr>
                    </a:p>
                  </a:txBody>
                  <a:tcPr marL="91440" marR="91440" anchor="ctr"/>
                </a:tc>
              </a:tr>
              <a:tr h="79854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이동휘</a:t>
                      </a:r>
                      <a:r>
                        <a:rPr lang="en-US" altLang="ko-KR" sz="2100">
                          <a:latin typeface="HY헤드라인M"/>
                          <a:ea typeface="HY헤드라인M"/>
                        </a:rPr>
                        <a:t>(</a:t>
                      </a: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팀장</a:t>
                      </a:r>
                      <a:r>
                        <a:rPr lang="en-US" altLang="ko-KR" sz="2100">
                          <a:latin typeface="HY헤드라인M"/>
                          <a:ea typeface="HY헤드라인M"/>
                        </a:rPr>
                        <a:t>)</a:t>
                      </a:r>
                      <a:endParaRPr lang="en-US" altLang="ko-KR" sz="2100">
                        <a:latin typeface="HY헤드라인M"/>
                        <a:ea typeface="HY헤드라인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총괄 및 데이터 크롤링 </a:t>
                      </a:r>
                      <a:endParaRPr lang="ko-KR" altLang="en-US" sz="2100">
                        <a:latin typeface="HY헤드라인M"/>
                        <a:ea typeface="HY헤드라인M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기본적인 구조 구현 및 보조</a:t>
                      </a:r>
                      <a:endParaRPr lang="ko-KR" altLang="en-US" sz="2100">
                        <a:latin typeface="HY헤드라인M"/>
                        <a:ea typeface="HY헤드라인M"/>
                      </a:endParaRPr>
                    </a:p>
                  </a:txBody>
                  <a:tcPr marL="91440" marR="91440" anchor="ctr"/>
                </a:tc>
              </a:tr>
              <a:tr h="79854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박정현</a:t>
                      </a:r>
                      <a:endParaRPr lang="ko-KR" altLang="en-US" sz="2100">
                        <a:latin typeface="HY헤드라인M"/>
                        <a:ea typeface="HY헤드라인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데이터 크롤링의 기본적인 초안 구현 및 </a:t>
                      </a:r>
                      <a:endParaRPr lang="ko-KR" altLang="en-US" sz="2100">
                        <a:latin typeface="HY헤드라인M"/>
                        <a:ea typeface="HY헤드라인M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세부적인 문제점 해결</a:t>
                      </a:r>
                      <a:endParaRPr lang="ko-KR" altLang="en-US" sz="2100">
                        <a:latin typeface="HY헤드라인M"/>
                        <a:ea typeface="HY헤드라인M"/>
                      </a:endParaRPr>
                    </a:p>
                  </a:txBody>
                  <a:tcPr marL="91440" marR="91440" anchor="ctr"/>
                </a:tc>
              </a:tr>
              <a:tr h="79854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윤가영</a:t>
                      </a:r>
                      <a:endParaRPr lang="ko-KR" altLang="en-US" sz="2100">
                        <a:latin typeface="HY헤드라인M"/>
                        <a:ea typeface="HY헤드라인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어플리케이션 초기 화면 구성</a:t>
                      </a:r>
                      <a:r>
                        <a:rPr lang="en-US" altLang="ko-KR" sz="2100">
                          <a:latin typeface="HY헤드라인M"/>
                          <a:ea typeface="HY헤드라인M"/>
                        </a:rPr>
                        <a:t>,</a:t>
                      </a: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 </a:t>
                      </a:r>
                      <a:endParaRPr lang="ko-KR" altLang="en-US" sz="2100">
                        <a:latin typeface="HY헤드라인M"/>
                        <a:ea typeface="HY헤드라인M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리스트 뷰 화면 구현</a:t>
                      </a:r>
                      <a:r>
                        <a:rPr lang="en-US" altLang="ko-KR" sz="2100">
                          <a:latin typeface="HY헤드라인M"/>
                          <a:ea typeface="HY헤드라인M"/>
                        </a:rPr>
                        <a:t>,</a:t>
                      </a: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 이벤트 구현</a:t>
                      </a:r>
                      <a:endParaRPr lang="ko-KR" altLang="en-US" sz="2100">
                        <a:latin typeface="HY헤드라인M"/>
                        <a:ea typeface="HY헤드라인M"/>
                      </a:endParaRPr>
                    </a:p>
                  </a:txBody>
                  <a:tcPr marL="91440" marR="91440" anchor="ctr"/>
                </a:tc>
              </a:tr>
              <a:tr h="79854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김수현</a:t>
                      </a:r>
                      <a:endParaRPr lang="ko-KR" altLang="en-US" sz="2100">
                        <a:latin typeface="HY헤드라인M"/>
                        <a:ea typeface="HY헤드라인M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전체적인 레이아웃 구현</a:t>
                      </a:r>
                      <a:r>
                        <a:rPr lang="en-US" altLang="ko-KR" sz="2100">
                          <a:latin typeface="HY헤드라인M"/>
                          <a:ea typeface="HY헤드라인M"/>
                        </a:rPr>
                        <a:t>,</a:t>
                      </a: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 </a:t>
                      </a:r>
                      <a:r>
                        <a:rPr lang="en-US" altLang="ko-KR" sz="2100">
                          <a:latin typeface="HY헤드라인M"/>
                          <a:ea typeface="HY헤드라인M"/>
                        </a:rPr>
                        <a:t>apk</a:t>
                      </a:r>
                      <a:r>
                        <a:rPr lang="ko-KR" altLang="en-US" sz="2100">
                          <a:latin typeface="HY헤드라인M"/>
                          <a:ea typeface="HY헤드라인M"/>
                        </a:rPr>
                        <a:t>추출 및 아이콘 변경</a:t>
                      </a:r>
                      <a:endParaRPr lang="ko-KR" altLang="en-US" sz="2100">
                        <a:latin typeface="HY헤드라인M"/>
                        <a:ea typeface="HY헤드라인M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28296" y="278335"/>
            <a:ext cx="11335407" cy="607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4918" y="504442"/>
            <a:ext cx="5850557" cy="61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 u="sng">
                <a:latin typeface="HY헤드라인M"/>
                <a:ea typeface="HY헤드라인M"/>
              </a:rPr>
              <a:t>데이터 크롤링</a:t>
            </a:r>
            <a:endParaRPr lang="ko-KR" altLang="en-US" sz="3500" u="sng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358" y="1151564"/>
            <a:ext cx="69023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HY헤드라인M"/>
                <a:ea typeface="HY헤드라인M"/>
              </a:rPr>
              <a:t>데이터 크롤링 소스  및 구조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26740" y="7624685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, 11</a:t>
            </a:r>
            <a:r>
              <a:rPr lang="ko-KR" altLang="en-US">
                <a:latin typeface="맑은 고딕"/>
              </a:rPr>
              <a:t>번가</a:t>
            </a:r>
            <a:r>
              <a:rPr lang="en-US" altLang="ko-KR">
                <a:latin typeface="맑은 고딕"/>
              </a:rPr>
              <a:t>, </a:t>
            </a:r>
            <a:r>
              <a:rPr lang="ko-KR" altLang="en-US">
                <a:latin typeface="맑은 고딕"/>
              </a:rPr>
              <a:t>교보문고 </a:t>
            </a:r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12323" y="1798685"/>
            <a:ext cx="4056630" cy="4304021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453061" y="1798685"/>
            <a:ext cx="4084238" cy="4290217"/>
          </a:xfrm>
          <a:prstGeom prst="rect">
            <a:avLst/>
          </a:prstGeom>
        </p:spPr>
      </p:pic>
      <p:graphicFrame>
        <p:nvGraphicFramePr>
          <p:cNvPr id="12" name="표 14"/>
          <p:cNvGraphicFramePr>
            <a:graphicFrameLocks noGrp="1"/>
          </p:cNvGraphicFramePr>
          <p:nvPr/>
        </p:nvGraphicFramePr>
        <p:xfrm>
          <a:off x="707357" y="1798685"/>
          <a:ext cx="2596619" cy="359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619"/>
              </a:tblGrid>
              <a:tr h="3599999">
                <a:tc>
                  <a:txBody>
                    <a:bodyPr vert="horz" lIns="91440" tIns="45720" rIns="91440" bIns="45720" anchor="t" anchorCtr="0"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BeautifulSoup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이용</a:t>
                      </a: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필요한 데이터 수집</a:t>
                      </a: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이미지 수집</a:t>
                      </a: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09903" y="318985"/>
            <a:ext cx="11335407" cy="607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4918" y="504442"/>
            <a:ext cx="6637405" cy="61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 u="sng">
                <a:latin typeface="HY헤드라인M"/>
                <a:ea typeface="HY헤드라인M"/>
              </a:rPr>
              <a:t>데이터 크롤링</a:t>
            </a:r>
            <a:endParaRPr lang="ko-KR" altLang="en-US" sz="240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358" y="1151564"/>
            <a:ext cx="6902364" cy="49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HY헤드라인M"/>
                <a:ea typeface="HY헤드라인M"/>
              </a:rPr>
              <a:t> </a:t>
            </a:r>
            <a:r>
              <a:rPr lang="en-US" altLang="ko-KR">
                <a:latin typeface="HY헤드라인M"/>
                <a:ea typeface="HY헤드라인M"/>
              </a:rPr>
              <a:t>&lt;</a:t>
            </a:r>
            <a:r>
              <a:rPr lang="ko-KR" altLang="en-US">
                <a:latin typeface="HY헤드라인M"/>
                <a:ea typeface="HY헤드라인M"/>
              </a:rPr>
              <a:t>반디앤루니스</a:t>
            </a:r>
            <a:r>
              <a:rPr lang="en-US" altLang="ko-KR">
                <a:latin typeface="HY헤드라인M"/>
                <a:ea typeface="HY헤드라인M"/>
              </a:rPr>
              <a:t>&gt;</a:t>
            </a:r>
            <a:endParaRPr lang="en-US" altLang="ko-KR">
              <a:latin typeface="HY헤드라인M"/>
              <a:ea typeface="HY헤드라인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26740" y="7624685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, 11</a:t>
            </a:r>
            <a:r>
              <a:rPr lang="ko-KR" altLang="en-US">
                <a:latin typeface="맑은 고딕"/>
              </a:rPr>
              <a:t>번가</a:t>
            </a:r>
            <a:r>
              <a:rPr lang="en-US" altLang="ko-KR">
                <a:latin typeface="맑은 고딕"/>
              </a:rPr>
              <a:t>, </a:t>
            </a:r>
            <a:r>
              <a:rPr lang="ko-KR" altLang="en-US">
                <a:latin typeface="맑은 고딕"/>
              </a:rPr>
              <a:t>교보문고 </a:t>
            </a:r>
            <a:endParaRPr lang="ko-KR" altLang="en-US"/>
          </a:p>
        </p:txBody>
      </p:sp>
      <p:pic>
        <p:nvPicPr>
          <p:cNvPr id="8" name="그림 7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206740" y="1722145"/>
            <a:ext cx="4320000" cy="432000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526740" y="1722145"/>
            <a:ext cx="4680000" cy="43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09903" y="318985"/>
            <a:ext cx="11335407" cy="607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4918" y="504442"/>
            <a:ext cx="4677187" cy="61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 u="sng">
                <a:latin typeface="HY헤드라인M"/>
                <a:ea typeface="HY헤드라인M"/>
              </a:rPr>
              <a:t>데이터 크롤링</a:t>
            </a:r>
            <a:endParaRPr lang="ko-KR" altLang="en-US" sz="250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358" y="1151564"/>
            <a:ext cx="690236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HY헤드라인M"/>
                <a:ea typeface="HY헤드라인M"/>
              </a:rPr>
              <a:t>데이터 크롤링 소스  및 구조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26740" y="7624685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, 11</a:t>
            </a:r>
            <a:r>
              <a:rPr lang="ko-KR" altLang="en-US">
                <a:latin typeface="맑은 고딕"/>
              </a:rPr>
              <a:t>번가</a:t>
            </a:r>
            <a:r>
              <a:rPr lang="en-US" altLang="ko-KR">
                <a:latin typeface="맑은 고딕"/>
              </a:rPr>
              <a:t>, </a:t>
            </a:r>
            <a:r>
              <a:rPr lang="ko-KR" altLang="en-US">
                <a:latin typeface="맑은 고딕"/>
              </a:rPr>
              <a:t>교보문고 </a:t>
            </a:r>
            <a:endParaRPr lang="ko-KR" altLang="en-US"/>
          </a:p>
        </p:txBody>
      </p:sp>
      <p:graphicFrame>
        <p:nvGraphicFramePr>
          <p:cNvPr id="11" name="표 11"/>
          <p:cNvGraphicFramePr>
            <a:graphicFrameLocks noGrp="1"/>
          </p:cNvGraphicFramePr>
          <p:nvPr/>
        </p:nvGraphicFramePr>
        <p:xfrm>
          <a:off x="707358" y="1839634"/>
          <a:ext cx="2099580" cy="424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580"/>
              </a:tblGrid>
              <a:tr h="4242675">
                <a:tc>
                  <a:txBody>
                    <a:bodyPr vert="horz" lIns="91440" tIns="45720" rIns="91440" bIns="45720" anchor="t" anchorCtr="0"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Selenium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이용</a:t>
                      </a: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필요한 데이터 수집</a:t>
                      </a: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HY헤드라인M"/>
                          <a:ea typeface="HY헤드라인M"/>
                        </a:rPr>
                        <a:t>이미지 수집</a:t>
                      </a: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285750" indent="-285750" latinLnBrk="1">
                        <a:buFontTx/>
                        <a:buChar char="-"/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285750" indent="-285750" latinLnBrk="1">
                        <a:buFontTx/>
                        <a:buChar char="-"/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  <a:p>
                      <a:pPr marL="285750" indent="-285750" latinLnBrk="1">
                        <a:buFontTx/>
                        <a:buChar char="-"/>
                        <a:defRPr/>
                      </a:pPr>
                      <a:endParaRPr lang="en-US" altLang="ko-KR" b="0">
                        <a:solidFill>
                          <a:schemeClr val="tx1"/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그림 1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956124" y="1786270"/>
            <a:ext cx="4320000" cy="432000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225064" y="1786270"/>
            <a:ext cx="4320000" cy="43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09903" y="288840"/>
            <a:ext cx="11335407" cy="607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4918" y="504442"/>
            <a:ext cx="6678818" cy="61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 u="sng">
                <a:latin typeface="HY헤드라인M"/>
                <a:ea typeface="HY헤드라인M"/>
              </a:rPr>
              <a:t>데이터 크롤링</a:t>
            </a:r>
            <a:endParaRPr lang="ko-KR" altLang="en-US" sz="250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358" y="1151564"/>
            <a:ext cx="6902364" cy="49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latin typeface="HY헤드라인M"/>
                <a:ea typeface="HY헤드라인M"/>
              </a:rPr>
              <a:t>&lt; </a:t>
            </a:r>
            <a:r>
              <a:rPr lang="ko-KR" altLang="en-US">
                <a:latin typeface="HY헤드라인M"/>
                <a:ea typeface="HY헤드라인M"/>
              </a:rPr>
              <a:t>교보문고</a:t>
            </a:r>
            <a:r>
              <a:rPr lang="en-US" altLang="ko-KR">
                <a:latin typeface="HY헤드라인M"/>
                <a:ea typeface="HY헤드라인M"/>
              </a:rPr>
              <a:t>&gt;</a:t>
            </a: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07358" y="1726555"/>
            <a:ext cx="5400000" cy="4320000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107358" y="1605856"/>
            <a:ext cx="5400000" cy="43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28296" y="391388"/>
            <a:ext cx="11335407" cy="607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08864" y="1286540"/>
            <a:ext cx="1286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&lt;</a:t>
            </a:r>
            <a:r>
              <a:rPr lang="ko-KR" altLang="en-US">
                <a:latin typeface="HY헤드라인M"/>
                <a:ea typeface="HY헤드라인M"/>
              </a:rPr>
              <a:t>첫 화면</a:t>
            </a:r>
            <a:r>
              <a:rPr lang="en-US" altLang="ko-KR">
                <a:latin typeface="HY헤드라인M"/>
                <a:ea typeface="HY헤드라인M"/>
              </a:rPr>
              <a:t>&gt;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7186" y="1286540"/>
            <a:ext cx="281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&lt;3</a:t>
            </a:r>
            <a:r>
              <a:rPr lang="ko-KR" altLang="en-US">
                <a:latin typeface="HY헤드라인M"/>
                <a:ea typeface="HY헤드라인M"/>
              </a:rPr>
              <a:t>초 후 자동 화면 전환</a:t>
            </a:r>
            <a:r>
              <a:rPr lang="en-US" altLang="ko-KR">
                <a:latin typeface="HY헤드라인M"/>
                <a:ea typeface="HY헤드라인M"/>
              </a:rPr>
              <a:t>&gt;</a:t>
            </a:r>
            <a:endParaRPr lang="ko-KR" altLang="en-US">
              <a:latin typeface="HY헤드라인M"/>
              <a:ea typeface="HY헤드라인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4462" y="1286540"/>
            <a:ext cx="2480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&lt;</a:t>
            </a:r>
            <a:r>
              <a:rPr lang="ko-KR" altLang="en-US">
                <a:latin typeface="HY헤드라인M"/>
                <a:ea typeface="HY헤드라인M"/>
              </a:rPr>
              <a:t>메뉴 버튼 클릭 시</a:t>
            </a:r>
            <a:r>
              <a:rPr lang="en-US" altLang="ko-KR">
                <a:latin typeface="HY헤드라인M"/>
                <a:ea typeface="HY헤드라인M"/>
              </a:rPr>
              <a:t>&gt;</a:t>
            </a: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1798" y="2255018"/>
            <a:ext cx="2400672" cy="37279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77270" y="2255018"/>
            <a:ext cx="2400672" cy="37279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4917" y="504442"/>
            <a:ext cx="5249294" cy="61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 u="sng">
                <a:latin typeface="HY헤드라인M"/>
                <a:ea typeface="HY헤드라인M"/>
              </a:rPr>
              <a:t>안드로이드 스튜디오</a:t>
            </a:r>
            <a:endParaRPr lang="ko-KR" altLang="en-US" sz="3500" u="sng">
              <a:latin typeface="HY헤드라인M"/>
              <a:ea typeface="HY헤드라인M"/>
            </a:endParaRPr>
          </a:p>
        </p:txBody>
      </p:sp>
      <p:pic>
        <p:nvPicPr>
          <p:cNvPr id="3" name="그림 2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8424462" y="2255018"/>
            <a:ext cx="2401200" cy="37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09903" y="318986"/>
            <a:ext cx="11335407" cy="607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9219" y="1314714"/>
            <a:ext cx="4304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HY헤드라인M"/>
                <a:ea typeface="HY헤드라인M"/>
              </a:rPr>
              <a:t>&lt;</a:t>
            </a:r>
            <a:r>
              <a:rPr lang="ko-KR" altLang="en-US">
                <a:latin typeface="HY헤드라인M"/>
                <a:ea typeface="HY헤드라인M"/>
              </a:rPr>
              <a:t>각 플랫폼 클릭 시 화면 </a:t>
            </a:r>
            <a:r>
              <a:rPr lang="en-US" altLang="ko-KR">
                <a:latin typeface="HY헤드라인M"/>
                <a:ea typeface="HY헤드라인M"/>
              </a:rPr>
              <a:t>– </a:t>
            </a:r>
            <a:r>
              <a:rPr lang="ko-KR" altLang="en-US">
                <a:latin typeface="HY헤드라인M"/>
                <a:ea typeface="HY헤드라인M"/>
              </a:rPr>
              <a:t>교보문고 </a:t>
            </a:r>
            <a:r>
              <a:rPr lang="en-US" altLang="ko-KR">
                <a:latin typeface="HY헤드라인M"/>
                <a:ea typeface="HY헤드라인M"/>
              </a:rPr>
              <a:t>&gt;</a:t>
            </a:r>
            <a:endParaRPr lang="ko-KR" altLang="en-US">
              <a:latin typeface="HY헤드라인M"/>
              <a:ea typeface="HY헤드라인M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2880" t="55370" r="28250" b="6580"/>
          <a:stretch>
            <a:fillRect/>
          </a:stretch>
        </p:blipFill>
        <p:spPr>
          <a:xfrm>
            <a:off x="995545" y="3429000"/>
            <a:ext cx="7588229" cy="248412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22880" t="6930" r="6820" b="71950"/>
          <a:stretch>
            <a:fillRect/>
          </a:stretch>
        </p:blipFill>
        <p:spPr>
          <a:xfrm>
            <a:off x="987452" y="1809829"/>
            <a:ext cx="7633273" cy="1619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t="1580" r="1740"/>
          <a:stretch>
            <a:fillRect/>
          </a:stretch>
        </p:blipFill>
        <p:spPr>
          <a:xfrm>
            <a:off x="8569992" y="1500225"/>
            <a:ext cx="2392259" cy="444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918" y="504442"/>
            <a:ext cx="5207880" cy="61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 u="sng">
                <a:latin typeface="HY헤드라인M"/>
                <a:ea typeface="HY헤드라인M"/>
              </a:rPr>
              <a:t>안드로이드 스튜디오</a:t>
            </a:r>
            <a:endParaRPr lang="ko-KR" altLang="en-US" sz="160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270</ep:Words>
  <ep:PresentationFormat>와이드스크린</ep:PresentationFormat>
  <ep:Paragraphs>32</ep:Paragraphs>
  <ep:Slides>13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2021-01-20T06:22:30.000</dcterms:created>
  <dc:creator>김 수현</dc:creator>
  <cp:lastModifiedBy>사용자</cp:lastModifiedBy>
  <dcterms:modified xsi:type="dcterms:W3CDTF">2021-06-10T14:31:04.873</dcterms:modified>
  <cp:revision>108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