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57" r:id="rId4"/>
    <p:sldId id="258" r:id="rId5"/>
    <p:sldId id="259" r:id="rId6"/>
    <p:sldId id="260" r:id="rId7"/>
    <p:sldId id="261" r:id="rId8"/>
    <p:sldId id="262" r:id="rId9"/>
    <p:sldId id="263" r:id="rId10"/>
    <p:sldId id="276" r:id="rId11"/>
    <p:sldId id="264" r:id="rId12"/>
    <p:sldId id="265" r:id="rId13"/>
    <p:sldId id="266" r:id="rId14"/>
    <p:sldId id="270" r:id="rId15"/>
    <p:sldId id="267" r:id="rId16"/>
    <p:sldId id="268" r:id="rId17"/>
    <p:sldId id="275" r:id="rId18"/>
    <p:sldId id="272" r:id="rId19"/>
    <p:sldId id="273" r:id="rId20"/>
    <p:sldId id="271"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416630B-9C4A-4C60-A65E-A0AAE2C9C2EC}" type="datetimeFigureOut">
              <a:rPr lang="en-IN" smtClean="0"/>
              <a:t>28-05-2020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33251CC-8BAB-4530-9901-C52209DC7767}"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57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6630B-9C4A-4C60-A65E-A0AAE2C9C2EC}"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68822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6630B-9C4A-4C60-A65E-A0AAE2C9C2EC}"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242965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6630B-9C4A-4C60-A65E-A0AAE2C9C2EC}"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95665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416630B-9C4A-4C60-A65E-A0AAE2C9C2EC}" type="datetimeFigureOut">
              <a:rPr lang="en-IN" smtClean="0"/>
              <a:t>28-05-2020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33251CC-8BAB-4530-9901-C52209DC7767}"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7304487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6630B-9C4A-4C60-A65E-A0AAE2C9C2EC}"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18470322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6630B-9C4A-4C60-A65E-A0AAE2C9C2EC}" type="datetimeFigureOut">
              <a:rPr lang="en-IN" smtClean="0"/>
              <a:t>28-05-2020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1592416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16630B-9C4A-4C60-A65E-A0AAE2C9C2EC}" type="datetimeFigureOut">
              <a:rPr lang="en-IN" smtClean="0"/>
              <a:t>28-05-2020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257812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6630B-9C4A-4C60-A65E-A0AAE2C9C2EC}" type="datetimeFigureOut">
              <a:rPr lang="en-IN" smtClean="0"/>
              <a:t>28-05-2020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301470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416630B-9C4A-4C60-A65E-A0AAE2C9C2EC}" type="datetimeFigureOut">
              <a:rPr lang="en-IN" smtClean="0"/>
              <a:t>28-05-2020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433251CC-8BAB-4530-9901-C52209DC7767}"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481233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416630B-9C4A-4C60-A65E-A0AAE2C9C2EC}" type="datetimeFigureOut">
              <a:rPr lang="en-IN" smtClean="0"/>
              <a:t>28-05-2020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433251CC-8BAB-4530-9901-C52209DC7767}" type="slidenum">
              <a:rPr lang="en-IN" smtClean="0"/>
              <a:t>‹#›</a:t>
            </a:fld>
            <a:endParaRPr lang="en-IN"/>
          </a:p>
        </p:txBody>
      </p:sp>
    </p:spTree>
    <p:extLst>
      <p:ext uri="{BB962C8B-B14F-4D97-AF65-F5344CB8AC3E}">
        <p14:creationId xmlns:p14="http://schemas.microsoft.com/office/powerpoint/2010/main" val="21062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416630B-9C4A-4C60-A65E-A0AAE2C9C2EC}" type="datetimeFigureOut">
              <a:rPr lang="en-IN" smtClean="0"/>
              <a:t>28-05-2020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33251CC-8BAB-4530-9901-C52209DC7767}"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98425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linkedin.com/in/deepak-kumar-jha-bb2049182/" TargetMode="External"/><Relationship Id="rId2" Type="http://schemas.openxmlformats.org/officeDocument/2006/relationships/hyperlink" Target="mailto:deepakkumarjha178531@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9E8A-AB68-4DAD-8EAC-A1BAB0AB4B58}"/>
              </a:ext>
            </a:extLst>
          </p:cNvPr>
          <p:cNvSpPr>
            <a:spLocks noGrp="1"/>
          </p:cNvSpPr>
          <p:nvPr>
            <p:ph type="ctrTitle"/>
          </p:nvPr>
        </p:nvSpPr>
        <p:spPr>
          <a:xfrm>
            <a:off x="1524000" y="2326909"/>
            <a:ext cx="9144000" cy="2387600"/>
          </a:xfrm>
        </p:spPr>
        <p:txBody>
          <a:bodyPr>
            <a:noAutofit/>
          </a:bodyPr>
          <a:lstStyle/>
          <a:p>
            <a:r>
              <a:rPr lang="en-IN" sz="6600" dirty="0"/>
              <a:t>Introduction to Machine Learning </a:t>
            </a:r>
            <a:br>
              <a:rPr lang="en-IN" sz="6600" dirty="0"/>
            </a:br>
            <a:r>
              <a:rPr lang="en-IN" sz="6600" dirty="0"/>
              <a:t>Classifiers Using Phishing </a:t>
            </a:r>
            <a:br>
              <a:rPr lang="en-IN" sz="6600" dirty="0"/>
            </a:br>
            <a:r>
              <a:rPr lang="en-IN" sz="6600" dirty="0"/>
              <a:t>Website Detection </a:t>
            </a:r>
            <a:br>
              <a:rPr lang="en-IN" sz="6600" dirty="0"/>
            </a:br>
            <a:r>
              <a:rPr lang="en-IN" sz="6600" dirty="0"/>
              <a:t>Project</a:t>
            </a:r>
          </a:p>
        </p:txBody>
      </p:sp>
    </p:spTree>
    <p:extLst>
      <p:ext uri="{BB962C8B-B14F-4D97-AF65-F5344CB8AC3E}">
        <p14:creationId xmlns:p14="http://schemas.microsoft.com/office/powerpoint/2010/main" val="205730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oh, logistic regression isn't good enough for you? Tell me more ...">
            <a:extLst>
              <a:ext uri="{FF2B5EF4-FFF2-40B4-BE49-F238E27FC236}">
                <a16:creationId xmlns:a16="http://schemas.microsoft.com/office/drawing/2014/main" id="{1E0546EB-AA9C-47EA-AAFD-74C6921F15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340" name="Picture 4" descr="oh, logistic regression isn't good enough for you? Tell me more ...">
            <a:extLst>
              <a:ext uri="{FF2B5EF4-FFF2-40B4-BE49-F238E27FC236}">
                <a16:creationId xmlns:a16="http://schemas.microsoft.com/office/drawing/2014/main" id="{ECD6FA7A-799B-40AD-B7FA-B675A95AE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46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6AFC-752D-4101-ABA4-C23EBAB019A2}"/>
              </a:ext>
            </a:extLst>
          </p:cNvPr>
          <p:cNvSpPr>
            <a:spLocks noGrp="1"/>
          </p:cNvSpPr>
          <p:nvPr>
            <p:ph type="title"/>
          </p:nvPr>
        </p:nvSpPr>
        <p:spPr/>
        <p:txBody>
          <a:bodyPr/>
          <a:lstStyle/>
          <a:p>
            <a:pPr algn="ctr"/>
            <a:r>
              <a:rPr lang="en-IN" dirty="0"/>
              <a:t>Decision tree</a:t>
            </a:r>
            <a:br>
              <a:rPr lang="en-IN" dirty="0"/>
            </a:br>
            <a:endParaRPr lang="en-IN" dirty="0"/>
          </a:p>
        </p:txBody>
      </p:sp>
      <p:sp>
        <p:nvSpPr>
          <p:cNvPr id="3" name="Content Placeholder 2">
            <a:extLst>
              <a:ext uri="{FF2B5EF4-FFF2-40B4-BE49-F238E27FC236}">
                <a16:creationId xmlns:a16="http://schemas.microsoft.com/office/drawing/2014/main" id="{ABDD9D06-FEC8-413C-9B8B-485BDD118A22}"/>
              </a:ext>
            </a:extLst>
          </p:cNvPr>
          <p:cNvSpPr>
            <a:spLocks noGrp="1"/>
          </p:cNvSpPr>
          <p:nvPr>
            <p:ph idx="1"/>
          </p:nvPr>
        </p:nvSpPr>
        <p:spPr/>
        <p:txBody>
          <a:bodyPr/>
          <a:lstStyle/>
          <a:p>
            <a:r>
              <a:rPr lang="en-US" dirty="0"/>
              <a:t>A decision tree is a flowchart-like structure in which each internal node represents a “test” on an attribute (e.g. whether a coin flip comes up heads or tails), each branch represents the outcome of the test, and each leaf node represents a class label (decision taken after computing all attributes). The paths from root to leaf represent classification rules.</a:t>
            </a:r>
          </a:p>
          <a:p>
            <a:r>
              <a:rPr lang="en-US" dirty="0"/>
              <a:t>Tree based learning algorithms are considered to be one of the best and mostly used supervised learning methods. Tree based methods empower predictive models with high accuracy, stability and ease of interpretation. Unlike linear models, they map non-linear relationships quite well. They are adaptable at solving any kind of problem at hand.</a:t>
            </a:r>
            <a:endParaRPr lang="en-IN" dirty="0"/>
          </a:p>
        </p:txBody>
      </p:sp>
    </p:spTree>
    <p:extLst>
      <p:ext uri="{BB962C8B-B14F-4D97-AF65-F5344CB8AC3E}">
        <p14:creationId xmlns:p14="http://schemas.microsoft.com/office/powerpoint/2010/main" val="258812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7E1BC-3310-4698-B65F-B9AC3CC28A61}"/>
              </a:ext>
            </a:extLst>
          </p:cNvPr>
          <p:cNvSpPr>
            <a:spLocks noGrp="1"/>
          </p:cNvSpPr>
          <p:nvPr>
            <p:ph idx="1"/>
          </p:nvPr>
        </p:nvSpPr>
        <p:spPr>
          <a:xfrm>
            <a:off x="1251678" y="640079"/>
            <a:ext cx="10178322" cy="5239513"/>
          </a:xfrm>
        </p:spPr>
        <p:txBody>
          <a:bodyPr/>
          <a:lstStyle/>
          <a:p>
            <a:r>
              <a:rPr lang="en-IN" dirty="0"/>
              <a:t>For example lets consider a basic tree which predicts whether a person has a minivan or a sports car.</a:t>
            </a:r>
          </a:p>
          <a:p>
            <a:endParaRPr lang="en-IN" dirty="0"/>
          </a:p>
        </p:txBody>
      </p:sp>
      <p:pic>
        <p:nvPicPr>
          <p:cNvPr id="3076" name="Picture 4" descr="Image result for decision trees, root node">
            <a:extLst>
              <a:ext uri="{FF2B5EF4-FFF2-40B4-BE49-F238E27FC236}">
                <a16:creationId xmlns:a16="http://schemas.microsoft.com/office/drawing/2014/main" id="{912E4BCC-0E0D-4CC4-A90C-CCE0EDE0B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761" y="2018516"/>
            <a:ext cx="3760152" cy="3560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72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3AF4B-41BE-43F9-8C3E-BE9A1E508060}"/>
              </a:ext>
            </a:extLst>
          </p:cNvPr>
          <p:cNvSpPr>
            <a:spLocks noGrp="1"/>
          </p:cNvSpPr>
          <p:nvPr>
            <p:ph type="title"/>
          </p:nvPr>
        </p:nvSpPr>
        <p:spPr/>
        <p:txBody>
          <a:bodyPr/>
          <a:lstStyle/>
          <a:p>
            <a:pPr algn="ctr"/>
            <a:r>
              <a:rPr lang="en-IN" dirty="0"/>
              <a:t>Random forest classifier</a:t>
            </a:r>
          </a:p>
        </p:txBody>
      </p:sp>
      <p:sp>
        <p:nvSpPr>
          <p:cNvPr id="3" name="Content Placeholder 2">
            <a:extLst>
              <a:ext uri="{FF2B5EF4-FFF2-40B4-BE49-F238E27FC236}">
                <a16:creationId xmlns:a16="http://schemas.microsoft.com/office/drawing/2014/main" id="{B0D39285-76F2-429E-854A-1F8005D91EA2}"/>
              </a:ext>
            </a:extLst>
          </p:cNvPr>
          <p:cNvSpPr>
            <a:spLocks noGrp="1"/>
          </p:cNvSpPr>
          <p:nvPr>
            <p:ph idx="1"/>
          </p:nvPr>
        </p:nvSpPr>
        <p:spPr>
          <a:xfrm>
            <a:off x="1251678" y="1747521"/>
            <a:ext cx="10178322" cy="4805680"/>
          </a:xfrm>
        </p:spPr>
        <p:txBody>
          <a:bodyPr>
            <a:normAutofit/>
          </a:bodyPr>
          <a:lstStyle/>
          <a:p>
            <a:r>
              <a:rPr lang="en-US" dirty="0"/>
              <a:t>Data science provides a plethora of classification algorithms such as logistic regression, support vector machine, naive Bayes classifier, and decision trees. But near the top of the classifier hierarchy is the random forest classifier.</a:t>
            </a:r>
          </a:p>
          <a:p>
            <a:r>
              <a:rPr lang="en-US" dirty="0"/>
              <a:t>Random forests are </a:t>
            </a:r>
            <a:r>
              <a:rPr lang="en-US" b="1" dirty="0"/>
              <a:t>bagged decision tree</a:t>
            </a:r>
            <a:r>
              <a:rPr lang="en-US" dirty="0"/>
              <a:t> models that split on a </a:t>
            </a:r>
            <a:r>
              <a:rPr lang="en-US" b="1" dirty="0"/>
              <a:t>subset of features</a:t>
            </a:r>
            <a:r>
              <a:rPr lang="en-US" dirty="0"/>
              <a:t> on each split.</a:t>
            </a:r>
          </a:p>
          <a:p>
            <a:r>
              <a:rPr lang="en-US" dirty="0"/>
              <a:t>What this basically means is that decision trees are taken and the principles of bootstrapping are applied to create bagged trees.</a:t>
            </a:r>
          </a:p>
          <a:p>
            <a:r>
              <a:rPr lang="en-US" b="1" dirty="0"/>
              <a:t>Bagging</a:t>
            </a:r>
            <a:r>
              <a:rPr lang="en-US" dirty="0"/>
              <a:t>, or bootstrap aggregating, is where we create bagged trees by creating</a:t>
            </a:r>
            <a:r>
              <a:rPr lang="en-US" i="1" dirty="0"/>
              <a:t> X</a:t>
            </a:r>
            <a:r>
              <a:rPr lang="en-US" dirty="0"/>
              <a:t> number of decision trees that is trained on </a:t>
            </a:r>
            <a:r>
              <a:rPr lang="en-US" i="1" dirty="0"/>
              <a:t>X </a:t>
            </a:r>
            <a:r>
              <a:rPr lang="en-US" dirty="0"/>
              <a:t>bootstrapped training sets. The final predicted value is the average value of all our </a:t>
            </a:r>
            <a:r>
              <a:rPr lang="en-US" i="1" dirty="0"/>
              <a:t>X</a:t>
            </a:r>
            <a:r>
              <a:rPr lang="en-US" dirty="0"/>
              <a:t> decision trees. One single decision tree has high variance (tends to overfit), so by</a:t>
            </a:r>
            <a:r>
              <a:rPr lang="en-US" b="1" dirty="0"/>
              <a:t> </a:t>
            </a:r>
            <a:r>
              <a:rPr lang="en-US" dirty="0"/>
              <a:t>bagging or combining many weak learners into strong learners, we are averaging away the variance. It’s a majority vote!</a:t>
            </a:r>
            <a:endParaRPr lang="en-IN" dirty="0"/>
          </a:p>
        </p:txBody>
      </p:sp>
    </p:spTree>
    <p:extLst>
      <p:ext uri="{BB962C8B-B14F-4D97-AF65-F5344CB8AC3E}">
        <p14:creationId xmlns:p14="http://schemas.microsoft.com/office/powerpoint/2010/main" val="8487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035F-CC19-45C4-9F7F-631ABB55AC18}"/>
              </a:ext>
            </a:extLst>
          </p:cNvPr>
          <p:cNvSpPr>
            <a:spLocks noGrp="1"/>
          </p:cNvSpPr>
          <p:nvPr>
            <p:ph type="title"/>
          </p:nvPr>
        </p:nvSpPr>
        <p:spPr/>
        <p:txBody>
          <a:bodyPr>
            <a:normAutofit/>
          </a:bodyPr>
          <a:lstStyle/>
          <a:p>
            <a:pPr algn="ctr"/>
            <a:r>
              <a:rPr lang="en-IN" sz="2800" dirty="0"/>
              <a:t>This is basically how Random forest classifiers work</a:t>
            </a:r>
          </a:p>
        </p:txBody>
      </p:sp>
      <p:pic>
        <p:nvPicPr>
          <p:cNvPr id="8194" name="Picture 2" descr="Machine learning meme? - 9GAG">
            <a:extLst>
              <a:ext uri="{FF2B5EF4-FFF2-40B4-BE49-F238E27FC236}">
                <a16:creationId xmlns:a16="http://schemas.microsoft.com/office/drawing/2014/main" id="{B115F6E8-0832-47E3-99A2-5CF72C814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065" y="1345203"/>
            <a:ext cx="6579870" cy="4534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00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5217D38-6042-4F89-85B9-81235A35C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840" y="301943"/>
            <a:ext cx="8351520" cy="597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06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C843-2E40-4235-9630-449CDB5D8280}"/>
              </a:ext>
            </a:extLst>
          </p:cNvPr>
          <p:cNvSpPr>
            <a:spLocks noGrp="1"/>
          </p:cNvSpPr>
          <p:nvPr>
            <p:ph type="title"/>
          </p:nvPr>
        </p:nvSpPr>
        <p:spPr/>
        <p:txBody>
          <a:bodyPr/>
          <a:lstStyle/>
          <a:p>
            <a:pPr algn="ctr"/>
            <a:r>
              <a:rPr lang="en-IN" dirty="0"/>
              <a:t>Support vector classifier</a:t>
            </a:r>
          </a:p>
        </p:txBody>
      </p:sp>
      <p:sp>
        <p:nvSpPr>
          <p:cNvPr id="3" name="Content Placeholder 2">
            <a:extLst>
              <a:ext uri="{FF2B5EF4-FFF2-40B4-BE49-F238E27FC236}">
                <a16:creationId xmlns:a16="http://schemas.microsoft.com/office/drawing/2014/main" id="{93681D32-5712-41E6-A70C-E512D9982E86}"/>
              </a:ext>
            </a:extLst>
          </p:cNvPr>
          <p:cNvSpPr>
            <a:spLocks noGrp="1"/>
          </p:cNvSpPr>
          <p:nvPr>
            <p:ph idx="1"/>
          </p:nvPr>
        </p:nvSpPr>
        <p:spPr>
          <a:xfrm>
            <a:off x="1251678" y="1389893"/>
            <a:ext cx="10178322" cy="3593591"/>
          </a:xfrm>
        </p:spPr>
        <p:txBody>
          <a:bodyPr/>
          <a:lstStyle/>
          <a:p>
            <a:r>
              <a:rPr lang="en-US" dirty="0"/>
              <a:t>What a Support Vector Machine does is find the decision boundary to separate different classes and maximize the margin.</a:t>
            </a:r>
          </a:p>
          <a:p>
            <a:r>
              <a:rPr lang="en-US" dirty="0"/>
              <a:t>Margins</a:t>
            </a:r>
            <a:r>
              <a:rPr lang="en-US" b="1" dirty="0"/>
              <a:t> </a:t>
            </a:r>
            <a:r>
              <a:rPr lang="en-US" dirty="0"/>
              <a:t>are the (perpendicular) distances between the line and those dots closest to the line.</a:t>
            </a:r>
            <a:endParaRPr lang="en-IN" dirty="0"/>
          </a:p>
        </p:txBody>
      </p:sp>
      <p:pic>
        <p:nvPicPr>
          <p:cNvPr id="6146" name="Picture 2">
            <a:extLst>
              <a:ext uri="{FF2B5EF4-FFF2-40B4-BE49-F238E27FC236}">
                <a16:creationId xmlns:a16="http://schemas.microsoft.com/office/drawing/2014/main" id="{FA597EC6-971C-4528-A67A-ACF45EF34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212" y="2882025"/>
            <a:ext cx="802957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77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Pin by Shanti on LoL | Deep learning, Naive, Logistic regression">
            <a:extLst>
              <a:ext uri="{FF2B5EF4-FFF2-40B4-BE49-F238E27FC236}">
                <a16:creationId xmlns:a16="http://schemas.microsoft.com/office/drawing/2014/main" id="{A775EC7A-8D0E-4C35-8158-B0C829BE6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232" y="0"/>
            <a:ext cx="76692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60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620D-071A-4EC9-90EF-B0E76F3B437F}"/>
              </a:ext>
            </a:extLst>
          </p:cNvPr>
          <p:cNvSpPr>
            <a:spLocks noGrp="1"/>
          </p:cNvSpPr>
          <p:nvPr>
            <p:ph type="title"/>
          </p:nvPr>
        </p:nvSpPr>
        <p:spPr/>
        <p:txBody>
          <a:bodyPr/>
          <a:lstStyle/>
          <a:p>
            <a:pPr algn="ctr"/>
            <a:r>
              <a:rPr lang="en-IN" dirty="0"/>
              <a:t>Deep learning and</a:t>
            </a:r>
            <a:br>
              <a:rPr lang="en-IN" dirty="0"/>
            </a:br>
            <a:r>
              <a:rPr lang="en-IN" dirty="0"/>
              <a:t>neural networks</a:t>
            </a:r>
          </a:p>
        </p:txBody>
      </p:sp>
      <p:sp>
        <p:nvSpPr>
          <p:cNvPr id="3" name="Content Placeholder 2">
            <a:extLst>
              <a:ext uri="{FF2B5EF4-FFF2-40B4-BE49-F238E27FC236}">
                <a16:creationId xmlns:a16="http://schemas.microsoft.com/office/drawing/2014/main" id="{5AB2678C-D934-47C2-BA93-FB1A5EBCEA91}"/>
              </a:ext>
            </a:extLst>
          </p:cNvPr>
          <p:cNvSpPr>
            <a:spLocks noGrp="1"/>
          </p:cNvSpPr>
          <p:nvPr>
            <p:ph idx="1"/>
          </p:nvPr>
        </p:nvSpPr>
        <p:spPr/>
        <p:txBody>
          <a:bodyPr/>
          <a:lstStyle/>
          <a:p>
            <a:r>
              <a:rPr lang="en-US" dirty="0"/>
              <a:t>Generally speaking, deep learning is a machine learning method that takes in an input X, and uses it to predict an output of Y. As an example, given the stock prices of the past week as input, my deep learning algorithm will try to predict the stock price of the next day.</a:t>
            </a:r>
          </a:p>
          <a:p>
            <a:r>
              <a:rPr lang="en-US" dirty="0"/>
              <a:t>Deep Learning Algorithms use something called a neural network to find associations between a set of inputs and outputs. The basic structure is seen below:</a:t>
            </a:r>
            <a:endParaRPr lang="en-IN" dirty="0"/>
          </a:p>
        </p:txBody>
      </p:sp>
      <p:pic>
        <p:nvPicPr>
          <p:cNvPr id="10244" name="Picture 4">
            <a:extLst>
              <a:ext uri="{FF2B5EF4-FFF2-40B4-BE49-F238E27FC236}">
                <a16:creationId xmlns:a16="http://schemas.microsoft.com/office/drawing/2014/main" id="{6468AF2D-09C7-40AB-A568-627FD3A1C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919" y="4123964"/>
            <a:ext cx="5190649" cy="2546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433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497BA-4963-4DAC-B0D8-F1CDE2F9DEFF}"/>
              </a:ext>
            </a:extLst>
          </p:cNvPr>
          <p:cNvSpPr>
            <a:spLocks noGrp="1"/>
          </p:cNvSpPr>
          <p:nvPr>
            <p:ph idx="1"/>
          </p:nvPr>
        </p:nvSpPr>
        <p:spPr>
          <a:xfrm>
            <a:off x="1251678" y="518160"/>
            <a:ext cx="10178322" cy="5852159"/>
          </a:xfrm>
        </p:spPr>
        <p:txBody>
          <a:bodyPr/>
          <a:lstStyle/>
          <a:p>
            <a:r>
              <a:rPr lang="en-US" dirty="0"/>
              <a:t>A neural network is composed of input, hidden, and output layers — all of which are composed of “nodes”. Input layers take in a numerical representation of data (e.g. images with pixel specs), output layers output predictions, while hidden layers are correlated with most of the computation.</a:t>
            </a:r>
          </a:p>
          <a:p>
            <a:endParaRPr lang="en-IN" dirty="0"/>
          </a:p>
        </p:txBody>
      </p:sp>
      <p:pic>
        <p:nvPicPr>
          <p:cNvPr id="11270" name="Picture 6">
            <a:extLst>
              <a:ext uri="{FF2B5EF4-FFF2-40B4-BE49-F238E27FC236}">
                <a16:creationId xmlns:a16="http://schemas.microsoft.com/office/drawing/2014/main" id="{B7E49BF9-5D00-4A85-B5A7-6B2EBE6FF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505" y="2372679"/>
            <a:ext cx="6808989" cy="2869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71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7A80-1FBC-45D6-BB3E-5B3E3C227F42}"/>
              </a:ext>
            </a:extLst>
          </p:cNvPr>
          <p:cNvSpPr>
            <a:spLocks noGrp="1"/>
          </p:cNvSpPr>
          <p:nvPr>
            <p:ph type="title"/>
          </p:nvPr>
        </p:nvSpPr>
        <p:spPr>
          <a:xfrm>
            <a:off x="3856719" y="83447"/>
            <a:ext cx="4478562" cy="1492132"/>
          </a:xfrm>
        </p:spPr>
        <p:txBody>
          <a:bodyPr/>
          <a:lstStyle/>
          <a:p>
            <a:r>
              <a:rPr lang="en-IN" dirty="0"/>
              <a:t>Introduction</a:t>
            </a:r>
          </a:p>
        </p:txBody>
      </p:sp>
      <p:pic>
        <p:nvPicPr>
          <p:cNvPr id="7174" name="Picture 6" descr="The Role of Mathematics in Machine Learning - Level Up Coding">
            <a:extLst>
              <a:ext uri="{FF2B5EF4-FFF2-40B4-BE49-F238E27FC236}">
                <a16:creationId xmlns:a16="http://schemas.microsoft.com/office/drawing/2014/main" id="{14F32C75-608B-4357-B3CE-3E37A8EA2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739" y="829513"/>
            <a:ext cx="609600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48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148F-1BD5-46ED-9F5F-3FEEEE118F66}"/>
              </a:ext>
            </a:extLst>
          </p:cNvPr>
          <p:cNvSpPr>
            <a:spLocks noGrp="1"/>
          </p:cNvSpPr>
          <p:nvPr>
            <p:ph type="title"/>
          </p:nvPr>
        </p:nvSpPr>
        <p:spPr/>
        <p:txBody>
          <a:bodyPr/>
          <a:lstStyle/>
          <a:p>
            <a:pPr algn="ctr"/>
            <a:r>
              <a:rPr lang="en-IN" dirty="0"/>
              <a:t>Further reading</a:t>
            </a:r>
          </a:p>
        </p:txBody>
      </p:sp>
      <p:sp>
        <p:nvSpPr>
          <p:cNvPr id="3" name="Content Placeholder 2">
            <a:extLst>
              <a:ext uri="{FF2B5EF4-FFF2-40B4-BE49-F238E27FC236}">
                <a16:creationId xmlns:a16="http://schemas.microsoft.com/office/drawing/2014/main" id="{15EE9234-E8B4-4158-8E2F-891760EE4A27}"/>
              </a:ext>
            </a:extLst>
          </p:cNvPr>
          <p:cNvSpPr>
            <a:spLocks noGrp="1"/>
          </p:cNvSpPr>
          <p:nvPr>
            <p:ph idx="1"/>
          </p:nvPr>
        </p:nvSpPr>
        <p:spPr>
          <a:xfrm>
            <a:off x="1251678" y="1270692"/>
            <a:ext cx="3320322" cy="4790439"/>
          </a:xfrm>
        </p:spPr>
        <p:txBody>
          <a:bodyPr/>
          <a:lstStyle/>
          <a:p>
            <a:r>
              <a:rPr lang="en-IN" dirty="0"/>
              <a:t>There is nowhere better to start learning than Andrew Ng’s Coursera courses from introduction into machine learning.</a:t>
            </a:r>
          </a:p>
          <a:p>
            <a:r>
              <a:rPr lang="en-IN" dirty="0"/>
              <a:t>You can also look at Jose </a:t>
            </a:r>
            <a:r>
              <a:rPr lang="en-IN" dirty="0" err="1"/>
              <a:t>Portilla’s</a:t>
            </a:r>
            <a:r>
              <a:rPr lang="en-IN" dirty="0"/>
              <a:t> course on Udemy.</a:t>
            </a:r>
          </a:p>
          <a:p>
            <a:r>
              <a:rPr lang="en-US" dirty="0"/>
              <a:t>Deep Learning with Python Book by François </a:t>
            </a:r>
            <a:r>
              <a:rPr lang="en-US" dirty="0" err="1"/>
              <a:t>Chollet</a:t>
            </a:r>
            <a:r>
              <a:rPr lang="en-US" dirty="0"/>
              <a:t> is another great reading material.</a:t>
            </a:r>
          </a:p>
          <a:p>
            <a:endParaRPr lang="en-IN" dirty="0"/>
          </a:p>
        </p:txBody>
      </p:sp>
      <p:pic>
        <p:nvPicPr>
          <p:cNvPr id="9218" name="Picture 2" descr="machine learning - When beginners ask for Deep Learning tutorials ...">
            <a:extLst>
              <a:ext uri="{FF2B5EF4-FFF2-40B4-BE49-F238E27FC236}">
                <a16:creationId xmlns:a16="http://schemas.microsoft.com/office/drawing/2014/main" id="{820C3A11-DAB3-432F-9411-BF43BB27B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282" y="1260531"/>
            <a:ext cx="68580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80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EC7-ECD3-471E-A9A8-F135B18B3221}"/>
              </a:ext>
            </a:extLst>
          </p:cNvPr>
          <p:cNvSpPr>
            <a:spLocks noGrp="1"/>
          </p:cNvSpPr>
          <p:nvPr>
            <p:ph type="title"/>
          </p:nvPr>
        </p:nvSpPr>
        <p:spPr/>
        <p:txBody>
          <a:bodyPr/>
          <a:lstStyle/>
          <a:p>
            <a:pPr algn="ctr"/>
            <a:r>
              <a:rPr lang="en-IN" dirty="0"/>
              <a:t>Contact</a:t>
            </a:r>
          </a:p>
        </p:txBody>
      </p:sp>
      <p:sp>
        <p:nvSpPr>
          <p:cNvPr id="3" name="Content Placeholder 2">
            <a:extLst>
              <a:ext uri="{FF2B5EF4-FFF2-40B4-BE49-F238E27FC236}">
                <a16:creationId xmlns:a16="http://schemas.microsoft.com/office/drawing/2014/main" id="{AFECF44B-2622-4010-9AB8-6BA7C8F520AA}"/>
              </a:ext>
            </a:extLst>
          </p:cNvPr>
          <p:cNvSpPr>
            <a:spLocks noGrp="1"/>
          </p:cNvSpPr>
          <p:nvPr>
            <p:ph idx="1"/>
          </p:nvPr>
        </p:nvSpPr>
        <p:spPr/>
        <p:txBody>
          <a:bodyPr>
            <a:normAutofit lnSpcReduction="10000"/>
          </a:bodyPr>
          <a:lstStyle/>
          <a:p>
            <a:pPr marL="0" indent="0">
              <a:buNone/>
            </a:pPr>
            <a:r>
              <a:rPr lang="en-IN" dirty="0"/>
              <a:t>This webinar was brought to you by Deepak Kumar Jha</a:t>
            </a:r>
          </a:p>
          <a:p>
            <a:pPr marL="0" indent="0">
              <a:buNone/>
            </a:pPr>
            <a:endParaRPr lang="en-IN" dirty="0"/>
          </a:p>
          <a:p>
            <a:pPr marL="0" indent="0">
              <a:buNone/>
            </a:pPr>
            <a:r>
              <a:rPr lang="en-IN" dirty="0"/>
              <a:t>Feel free to contact me with any queries, doubts and everything else:</a:t>
            </a:r>
          </a:p>
          <a:p>
            <a:pPr marL="0" indent="0">
              <a:buNone/>
            </a:pPr>
            <a:r>
              <a:rPr lang="en-IN" dirty="0"/>
              <a:t>Mail: </a:t>
            </a:r>
            <a:r>
              <a:rPr lang="en-IN" dirty="0">
                <a:hlinkClick r:id="rId2"/>
              </a:rPr>
              <a:t>deepakkumarjha</a:t>
            </a:r>
            <a:r>
              <a:rPr lang="en-IN" dirty="0">
                <a:latin typeface="Times New Roman" panose="02020603050405020304" pitchFamily="18" charset="0"/>
                <a:cs typeface="Times New Roman" panose="02020603050405020304" pitchFamily="18" charset="0"/>
                <a:hlinkClick r:id="rId2"/>
              </a:rPr>
              <a:t>1</a:t>
            </a:r>
            <a:r>
              <a:rPr lang="en-IN" dirty="0">
                <a:hlinkClick r:id="rId2"/>
              </a:rPr>
              <a:t>7853</a:t>
            </a:r>
            <a:r>
              <a:rPr lang="en-IN" dirty="0">
                <a:latin typeface="Times New Roman" panose="02020603050405020304" pitchFamily="18" charset="0"/>
                <a:cs typeface="Times New Roman" panose="02020603050405020304" pitchFamily="18" charset="0"/>
                <a:hlinkClick r:id="rId2"/>
              </a:rPr>
              <a:t>1</a:t>
            </a:r>
            <a:r>
              <a:rPr lang="en-IN" dirty="0">
                <a:hlinkClick r:id="rId2"/>
              </a:rPr>
              <a:t>@gmail.com</a:t>
            </a:r>
            <a:endParaRPr lang="en-IN" dirty="0"/>
          </a:p>
          <a:p>
            <a:pPr marL="0" indent="0">
              <a:buNone/>
            </a:pPr>
            <a:r>
              <a:rPr lang="en-IN" dirty="0"/>
              <a:t>Text/WhatsApp: 9943898886</a:t>
            </a:r>
          </a:p>
          <a:p>
            <a:pPr marL="0" indent="0">
              <a:buNone/>
            </a:pPr>
            <a:r>
              <a:rPr lang="en-IN" dirty="0"/>
              <a:t>LinkedIn: </a:t>
            </a:r>
            <a:r>
              <a:rPr lang="en-IN" dirty="0">
                <a:hlinkClick r:id="rId3"/>
              </a:rPr>
              <a:t>https://www.linkedin.com/in/deepak-kumar-jha-bb2049182/</a:t>
            </a:r>
            <a:endParaRPr lang="en-IN" dirty="0"/>
          </a:p>
          <a:p>
            <a:pPr marL="0" indent="0">
              <a:buNone/>
            </a:pPr>
            <a:r>
              <a:rPr lang="en-IN" dirty="0"/>
              <a:t>Instagram: </a:t>
            </a:r>
            <a:r>
              <a:rPr lang="en-IN" dirty="0" err="1"/>
              <a:t>deepak</a:t>
            </a:r>
            <a:r>
              <a:rPr lang="en-IN" dirty="0"/>
              <a:t>._.jha_</a:t>
            </a:r>
          </a:p>
          <a:p>
            <a:pPr marL="0" indent="0">
              <a:buNone/>
            </a:pPr>
            <a:r>
              <a:rPr lang="en-IN" sz="4000" b="1" dirty="0"/>
              <a:t>Thank you for sticking around till the end.</a:t>
            </a:r>
            <a:r>
              <a:rPr lang="en-IN" dirty="0"/>
              <a:t> </a:t>
            </a:r>
          </a:p>
          <a:p>
            <a:pPr marL="0" indent="0">
              <a:buNone/>
            </a:pPr>
            <a:endParaRPr lang="en-IN" dirty="0"/>
          </a:p>
        </p:txBody>
      </p:sp>
    </p:spTree>
    <p:extLst>
      <p:ext uri="{BB962C8B-B14F-4D97-AF65-F5344CB8AC3E}">
        <p14:creationId xmlns:p14="http://schemas.microsoft.com/office/powerpoint/2010/main" val="337613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879088-BFD2-40DE-8E5C-BFB62C57B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320" y="718311"/>
            <a:ext cx="8971279" cy="5203344"/>
          </a:xfrm>
          <a:prstGeom prst="rect">
            <a:avLst/>
          </a:prstGeom>
        </p:spPr>
      </p:pic>
    </p:spTree>
    <p:extLst>
      <p:ext uri="{BB962C8B-B14F-4D97-AF65-F5344CB8AC3E}">
        <p14:creationId xmlns:p14="http://schemas.microsoft.com/office/powerpoint/2010/main" val="253656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39C8-A2A1-4430-AD71-5A6A94417F69}"/>
              </a:ext>
            </a:extLst>
          </p:cNvPr>
          <p:cNvSpPr>
            <a:spLocks noGrp="1"/>
          </p:cNvSpPr>
          <p:nvPr>
            <p:ph type="title"/>
          </p:nvPr>
        </p:nvSpPr>
        <p:spPr/>
        <p:txBody>
          <a:bodyPr/>
          <a:lstStyle/>
          <a:p>
            <a:pPr algn="ctr"/>
            <a:r>
              <a:rPr lang="en-IN" dirty="0"/>
              <a:t>Logistic Regression</a:t>
            </a:r>
          </a:p>
        </p:txBody>
      </p:sp>
      <p:sp>
        <p:nvSpPr>
          <p:cNvPr id="7" name="Content Placeholder 6">
            <a:extLst>
              <a:ext uri="{FF2B5EF4-FFF2-40B4-BE49-F238E27FC236}">
                <a16:creationId xmlns:a16="http://schemas.microsoft.com/office/drawing/2014/main" id="{C0318C05-A050-44EA-BCC9-4E8D7D3E5DF1}"/>
              </a:ext>
            </a:extLst>
          </p:cNvPr>
          <p:cNvSpPr>
            <a:spLocks noGrp="1"/>
          </p:cNvSpPr>
          <p:nvPr>
            <p:ph idx="1"/>
          </p:nvPr>
        </p:nvSpPr>
        <p:spPr>
          <a:xfrm>
            <a:off x="1251678" y="2286001"/>
            <a:ext cx="10178322" cy="3657599"/>
          </a:xfrm>
        </p:spPr>
        <p:txBody>
          <a:bodyPr>
            <a:normAutofit/>
          </a:bodyPr>
          <a:lstStyle/>
          <a:p>
            <a:r>
              <a:rPr lang="en-IN" dirty="0"/>
              <a:t>Basic Equation for Logistic Regression:</a:t>
            </a:r>
          </a:p>
          <a:p>
            <a:r>
              <a:rPr lang="en-IN" dirty="0"/>
              <a:t>In layman's terms Logistic Regression takes data as n-Dimensional input (x</a:t>
            </a:r>
            <a:r>
              <a:rPr lang="en-IN" dirty="0">
                <a:latin typeface="Times New Roman" panose="02020603050405020304" pitchFamily="18" charset="0"/>
                <a:cs typeface="Times New Roman" panose="02020603050405020304" pitchFamily="18" charset="0"/>
              </a:rPr>
              <a:t>1</a:t>
            </a:r>
            <a:r>
              <a:rPr lang="en-IN" dirty="0">
                <a:latin typeface="Gill Sans MT (Body)"/>
                <a:cs typeface="Times New Roman" panose="02020603050405020304" pitchFamily="18" charset="0"/>
              </a:rPr>
              <a:t>,x2…</a:t>
            </a:r>
            <a:r>
              <a:rPr lang="en-IN" dirty="0" err="1">
                <a:latin typeface="Gill Sans MT (Body)"/>
                <a:cs typeface="Times New Roman" panose="02020603050405020304" pitchFamily="18" charset="0"/>
              </a:rPr>
              <a:t>xn</a:t>
            </a:r>
            <a:r>
              <a:rPr lang="en-IN" dirty="0">
                <a:latin typeface="Gill Sans MT (Body)"/>
              </a:rPr>
              <a:t>) and applies weights to it (</a:t>
            </a:r>
            <a:r>
              <a:rPr lang="el-GR" b="1" dirty="0"/>
              <a:t>β</a:t>
            </a:r>
            <a:r>
              <a:rPr lang="en-IN" b="1" dirty="0">
                <a:latin typeface="Times New Roman" panose="02020603050405020304" pitchFamily="18" charset="0"/>
                <a:cs typeface="Times New Roman" panose="02020603050405020304" pitchFamily="18" charset="0"/>
              </a:rPr>
              <a:t>1,</a:t>
            </a:r>
            <a:r>
              <a:rPr lang="el-GR" b="1" dirty="0"/>
              <a:t> β</a:t>
            </a:r>
            <a:r>
              <a:rPr lang="en-IN" b="1" dirty="0"/>
              <a:t>2</a:t>
            </a:r>
            <a:r>
              <a:rPr lang="en-IN" dirty="0"/>
              <a:t>….</a:t>
            </a:r>
            <a:r>
              <a:rPr lang="el-GR" b="1" dirty="0"/>
              <a:t> β</a:t>
            </a:r>
            <a:r>
              <a:rPr lang="en-IN" b="1" dirty="0"/>
              <a:t>n</a:t>
            </a:r>
            <a:r>
              <a:rPr lang="en-IN" dirty="0">
                <a:latin typeface="Gill Sans MT (Body)"/>
              </a:rPr>
              <a:t>) while also adding  the bias term (</a:t>
            </a:r>
            <a:r>
              <a:rPr lang="el-GR" b="1" dirty="0"/>
              <a:t>β</a:t>
            </a:r>
            <a:r>
              <a:rPr lang="en-IN" b="1" dirty="0"/>
              <a:t>0</a:t>
            </a:r>
            <a:r>
              <a:rPr lang="en-IN" dirty="0">
                <a:latin typeface="Gill Sans MT (Body)"/>
              </a:rPr>
              <a:t>), giving us a linear relation between inputs and the required label.</a:t>
            </a:r>
          </a:p>
          <a:p>
            <a:r>
              <a:rPr lang="en-IN" dirty="0">
                <a:latin typeface="Gill Sans MT (Body)"/>
              </a:rPr>
              <a:t>This linear equation is then passed through an activation function (here we consider sigmoid function), which then returns a value between 0 and </a:t>
            </a:r>
            <a:r>
              <a:rPr lang="en-IN" dirty="0">
                <a:latin typeface="Times New Roman" panose="02020603050405020304" pitchFamily="18" charset="0"/>
                <a:cs typeface="Times New Roman" panose="02020603050405020304" pitchFamily="18" charset="0"/>
              </a:rPr>
              <a:t>1.</a:t>
            </a:r>
          </a:p>
          <a:p>
            <a:r>
              <a:rPr lang="en-IN" dirty="0">
                <a:cs typeface="Times New Roman" panose="02020603050405020304" pitchFamily="18" charset="0"/>
              </a:rPr>
              <a:t>We then proceed to set a cut-off point, say 0.5, this means that any values obtained from the sigmoid function larger 0.5 are classified into the </a:t>
            </a:r>
            <a:r>
              <a:rPr lang="en-IN" dirty="0">
                <a:latin typeface="Times New Roman" panose="02020603050405020304" pitchFamily="18" charset="0"/>
                <a:cs typeface="Times New Roman" panose="02020603050405020304" pitchFamily="18" charset="0"/>
              </a:rPr>
              <a:t>1 </a:t>
            </a:r>
            <a:r>
              <a:rPr lang="en-IN" dirty="0">
                <a:cs typeface="Times New Roman" panose="02020603050405020304" pitchFamily="18" charset="0"/>
              </a:rPr>
              <a:t>class, and values less than 0.5 are classified to the 0 class.</a:t>
            </a:r>
          </a:p>
          <a:p>
            <a:endParaRPr lang="en-IN" dirty="0">
              <a:cs typeface="Times New Roman" panose="02020603050405020304" pitchFamily="18" charset="0"/>
            </a:endParaRPr>
          </a:p>
        </p:txBody>
      </p:sp>
      <p:pic>
        <p:nvPicPr>
          <p:cNvPr id="10" name="Picture 9">
            <a:extLst>
              <a:ext uri="{FF2B5EF4-FFF2-40B4-BE49-F238E27FC236}">
                <a16:creationId xmlns:a16="http://schemas.microsoft.com/office/drawing/2014/main" id="{364D792F-ADA5-4510-B311-FAAD5BFD2684}"/>
              </a:ext>
            </a:extLst>
          </p:cNvPr>
          <p:cNvPicPr>
            <a:picLocks noChangeAspect="1"/>
          </p:cNvPicPr>
          <p:nvPr/>
        </p:nvPicPr>
        <p:blipFill>
          <a:blip r:embed="rId2"/>
          <a:stretch>
            <a:fillRect/>
          </a:stretch>
        </p:blipFill>
        <p:spPr>
          <a:xfrm>
            <a:off x="5606097" y="2374265"/>
            <a:ext cx="1914525" cy="361950"/>
          </a:xfrm>
          <a:prstGeom prst="rect">
            <a:avLst/>
          </a:prstGeom>
        </p:spPr>
      </p:pic>
    </p:spTree>
    <p:extLst>
      <p:ext uri="{BB962C8B-B14F-4D97-AF65-F5344CB8AC3E}">
        <p14:creationId xmlns:p14="http://schemas.microsoft.com/office/powerpoint/2010/main" val="278015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291F-6C59-43C0-8045-C5CCA161749F}"/>
              </a:ext>
            </a:extLst>
          </p:cNvPr>
          <p:cNvSpPr>
            <a:spLocks noGrp="1"/>
          </p:cNvSpPr>
          <p:nvPr>
            <p:ph type="title"/>
          </p:nvPr>
        </p:nvSpPr>
        <p:spPr>
          <a:xfrm>
            <a:off x="1251678" y="382385"/>
            <a:ext cx="10178322" cy="765695"/>
          </a:xfrm>
        </p:spPr>
        <p:txBody>
          <a:bodyPr/>
          <a:lstStyle/>
          <a:p>
            <a:pPr algn="ctr"/>
            <a:r>
              <a:rPr lang="en-IN" sz="4000" dirty="0"/>
              <a:t>Sigmoid function</a:t>
            </a:r>
            <a:endParaRPr lang="en-IN" dirty="0"/>
          </a:p>
        </p:txBody>
      </p:sp>
      <p:pic>
        <p:nvPicPr>
          <p:cNvPr id="6" name="Picture 5">
            <a:extLst>
              <a:ext uri="{FF2B5EF4-FFF2-40B4-BE49-F238E27FC236}">
                <a16:creationId xmlns:a16="http://schemas.microsoft.com/office/drawing/2014/main" id="{08058338-3A34-457E-8C6B-072BF862DF0E}"/>
              </a:ext>
            </a:extLst>
          </p:cNvPr>
          <p:cNvPicPr>
            <a:picLocks noChangeAspect="1"/>
          </p:cNvPicPr>
          <p:nvPr/>
        </p:nvPicPr>
        <p:blipFill>
          <a:blip r:embed="rId2"/>
          <a:stretch>
            <a:fillRect/>
          </a:stretch>
        </p:blipFill>
        <p:spPr>
          <a:xfrm>
            <a:off x="1719262" y="2097405"/>
            <a:ext cx="8753475" cy="3943350"/>
          </a:xfrm>
          <a:prstGeom prst="rect">
            <a:avLst/>
          </a:prstGeom>
        </p:spPr>
      </p:pic>
    </p:spTree>
    <p:extLst>
      <p:ext uri="{BB962C8B-B14F-4D97-AF65-F5344CB8AC3E}">
        <p14:creationId xmlns:p14="http://schemas.microsoft.com/office/powerpoint/2010/main" val="333338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7A80-2CC6-482D-AAD5-42D763142624}"/>
              </a:ext>
            </a:extLst>
          </p:cNvPr>
          <p:cNvSpPr>
            <a:spLocks noGrp="1"/>
          </p:cNvSpPr>
          <p:nvPr>
            <p:ph type="title"/>
          </p:nvPr>
        </p:nvSpPr>
        <p:spPr/>
        <p:txBody>
          <a:bodyPr>
            <a:normAutofit/>
          </a:bodyPr>
          <a:lstStyle/>
          <a:p>
            <a:pPr algn="ctr"/>
            <a:r>
              <a:rPr lang="en-IN" sz="4000" dirty="0"/>
              <a:t>Binary Step Function</a:t>
            </a:r>
          </a:p>
        </p:txBody>
      </p:sp>
      <p:sp>
        <p:nvSpPr>
          <p:cNvPr id="3" name="Content Placeholder 2">
            <a:extLst>
              <a:ext uri="{FF2B5EF4-FFF2-40B4-BE49-F238E27FC236}">
                <a16:creationId xmlns:a16="http://schemas.microsoft.com/office/drawing/2014/main" id="{86AB5BF7-53A5-4549-B9F6-EC134E7B6F22}"/>
              </a:ext>
            </a:extLst>
          </p:cNvPr>
          <p:cNvSpPr>
            <a:spLocks noGrp="1"/>
          </p:cNvSpPr>
          <p:nvPr>
            <p:ph idx="1"/>
          </p:nvPr>
        </p:nvSpPr>
        <p:spPr>
          <a:xfrm>
            <a:off x="1251678" y="1128451"/>
            <a:ext cx="10178322" cy="3593591"/>
          </a:xfrm>
        </p:spPr>
        <p:txBody>
          <a:bodyPr/>
          <a:lstStyle/>
          <a:p>
            <a:pPr marL="0" indent="0">
              <a:buNone/>
            </a:pPr>
            <a:r>
              <a:rPr lang="en-IN" dirty="0"/>
              <a:t>Another activation function available to us is the binary step function, generally Sigmoid function is preferred over Binary Step function.</a:t>
            </a:r>
          </a:p>
          <a:p>
            <a:pPr marL="0" indent="0">
              <a:buNone/>
            </a:pPr>
            <a:r>
              <a:rPr lang="en-IN" b="1" u="sng" dirty="0"/>
              <a:t>Note</a:t>
            </a:r>
            <a:r>
              <a:rPr lang="en-IN" b="1" dirty="0"/>
              <a:t>: </a:t>
            </a:r>
            <a:r>
              <a:rPr lang="en-IN" dirty="0"/>
              <a:t>There are many other activation functions including </a:t>
            </a:r>
            <a:r>
              <a:rPr lang="en-IN" dirty="0" err="1"/>
              <a:t>ReLU</a:t>
            </a:r>
            <a:r>
              <a:rPr lang="en-IN" dirty="0"/>
              <a:t>, Leaky </a:t>
            </a:r>
            <a:r>
              <a:rPr lang="en-IN" dirty="0" err="1"/>
              <a:t>Relu,Hyperbolic</a:t>
            </a:r>
            <a:r>
              <a:rPr lang="en-IN" dirty="0"/>
              <a:t> Tangent, etc. and it completely depends on your data and what you’re predicting to choose between them.</a:t>
            </a:r>
          </a:p>
          <a:p>
            <a:pPr marL="0" indent="0">
              <a:buNone/>
            </a:pPr>
            <a:endParaRPr lang="en-IN" b="1" u="sng" dirty="0"/>
          </a:p>
        </p:txBody>
      </p:sp>
      <p:pic>
        <p:nvPicPr>
          <p:cNvPr id="1030" name="Picture 6" descr="Introduction to Artificial Neural Networks(ANN) - Towards Data Science">
            <a:extLst>
              <a:ext uri="{FF2B5EF4-FFF2-40B4-BE49-F238E27FC236}">
                <a16:creationId xmlns:a16="http://schemas.microsoft.com/office/drawing/2014/main" id="{BCF56A49-3382-4847-9707-3337B3AD5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160" y="2641599"/>
            <a:ext cx="7487919" cy="388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10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0B81-5399-4F09-84CD-CA96B6809E50}"/>
              </a:ext>
            </a:extLst>
          </p:cNvPr>
          <p:cNvSpPr>
            <a:spLocks noGrp="1"/>
          </p:cNvSpPr>
          <p:nvPr>
            <p:ph type="title"/>
          </p:nvPr>
        </p:nvSpPr>
        <p:spPr/>
        <p:txBody>
          <a:bodyPr/>
          <a:lstStyle/>
          <a:p>
            <a:pPr algn="ctr"/>
            <a:r>
              <a:rPr lang="en-IN" dirty="0"/>
              <a:t>K-Nearest Neighbours(KNN)</a:t>
            </a:r>
          </a:p>
        </p:txBody>
      </p:sp>
      <p:sp>
        <p:nvSpPr>
          <p:cNvPr id="3" name="Content Placeholder 2">
            <a:extLst>
              <a:ext uri="{FF2B5EF4-FFF2-40B4-BE49-F238E27FC236}">
                <a16:creationId xmlns:a16="http://schemas.microsoft.com/office/drawing/2014/main" id="{7501CBD4-EFE4-48D8-A853-78912816FA5D}"/>
              </a:ext>
            </a:extLst>
          </p:cNvPr>
          <p:cNvSpPr>
            <a:spLocks noGrp="1"/>
          </p:cNvSpPr>
          <p:nvPr>
            <p:ph idx="1"/>
          </p:nvPr>
        </p:nvSpPr>
        <p:spPr/>
        <p:txBody>
          <a:bodyPr/>
          <a:lstStyle/>
          <a:p>
            <a:r>
              <a:rPr lang="en-IN" dirty="0"/>
              <a:t>This is the lamest and easiest explanation of K-Nearest Neighbours I could find on the internet.</a:t>
            </a:r>
          </a:p>
        </p:txBody>
      </p:sp>
      <p:pic>
        <p:nvPicPr>
          <p:cNvPr id="5" name="Picture 4">
            <a:extLst>
              <a:ext uri="{FF2B5EF4-FFF2-40B4-BE49-F238E27FC236}">
                <a16:creationId xmlns:a16="http://schemas.microsoft.com/office/drawing/2014/main" id="{AA810D6E-4F7C-4E1E-B745-9A9BA1E170F6}"/>
              </a:ext>
            </a:extLst>
          </p:cNvPr>
          <p:cNvPicPr>
            <a:picLocks noChangeAspect="1"/>
          </p:cNvPicPr>
          <p:nvPr/>
        </p:nvPicPr>
        <p:blipFill>
          <a:blip r:embed="rId2"/>
          <a:stretch>
            <a:fillRect/>
          </a:stretch>
        </p:blipFill>
        <p:spPr>
          <a:xfrm>
            <a:off x="4523433" y="3265055"/>
            <a:ext cx="2413613" cy="3210560"/>
          </a:xfrm>
          <a:prstGeom prst="rect">
            <a:avLst/>
          </a:prstGeom>
        </p:spPr>
      </p:pic>
    </p:spTree>
    <p:extLst>
      <p:ext uri="{BB962C8B-B14F-4D97-AF65-F5344CB8AC3E}">
        <p14:creationId xmlns:p14="http://schemas.microsoft.com/office/powerpoint/2010/main" val="86876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AE97-5485-4761-A348-BF394E8A7870}"/>
              </a:ext>
            </a:extLst>
          </p:cNvPr>
          <p:cNvSpPr>
            <a:spLocks noGrp="1"/>
          </p:cNvSpPr>
          <p:nvPr>
            <p:ph type="title"/>
          </p:nvPr>
        </p:nvSpPr>
        <p:spPr/>
        <p:txBody>
          <a:bodyPr>
            <a:normAutofit/>
          </a:bodyPr>
          <a:lstStyle/>
          <a:p>
            <a:pPr algn="ctr"/>
            <a:r>
              <a:rPr lang="en-IN" sz="4000" dirty="0"/>
              <a:t>KNN Continued…</a:t>
            </a:r>
          </a:p>
        </p:txBody>
      </p:sp>
      <p:sp>
        <p:nvSpPr>
          <p:cNvPr id="3" name="Content Placeholder 2">
            <a:extLst>
              <a:ext uri="{FF2B5EF4-FFF2-40B4-BE49-F238E27FC236}">
                <a16:creationId xmlns:a16="http://schemas.microsoft.com/office/drawing/2014/main" id="{A8F2B53A-ACFB-4D03-8D52-C632DDBDB773}"/>
              </a:ext>
            </a:extLst>
          </p:cNvPr>
          <p:cNvSpPr>
            <a:spLocks noGrp="1"/>
          </p:cNvSpPr>
          <p:nvPr>
            <p:ph idx="1"/>
          </p:nvPr>
        </p:nvSpPr>
        <p:spPr/>
        <p:txBody>
          <a:bodyPr/>
          <a:lstStyle/>
          <a:p>
            <a:r>
              <a:rPr lang="en-IN" dirty="0"/>
              <a:t>The most important parameter that a KNN model expects from you is </a:t>
            </a:r>
            <a:r>
              <a:rPr lang="en-IN" dirty="0" err="1"/>
              <a:t>n_neighbours</a:t>
            </a:r>
            <a:r>
              <a:rPr lang="en-IN" dirty="0"/>
              <a:t>(suppose </a:t>
            </a:r>
            <a:r>
              <a:rPr lang="en-IN" dirty="0" err="1"/>
              <a:t>n_neighbours</a:t>
            </a:r>
            <a:r>
              <a:rPr lang="en-IN" dirty="0"/>
              <a:t>=5), then for the point to be classified it finds Euclidian distance to every other point in training set.</a:t>
            </a:r>
          </a:p>
          <a:p>
            <a:r>
              <a:rPr lang="en-IN" dirty="0"/>
              <a:t>From these is selects the 5 nearest neighbours and then weighs which class is majority and then classifies the test point into majority class.</a:t>
            </a:r>
          </a:p>
        </p:txBody>
      </p:sp>
    </p:spTree>
    <p:extLst>
      <p:ext uri="{BB962C8B-B14F-4D97-AF65-F5344CB8AC3E}">
        <p14:creationId xmlns:p14="http://schemas.microsoft.com/office/powerpoint/2010/main" val="66655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B625-E090-4E8F-A73C-CE336D862640}"/>
              </a:ext>
            </a:extLst>
          </p:cNvPr>
          <p:cNvSpPr>
            <a:spLocks noGrp="1"/>
          </p:cNvSpPr>
          <p:nvPr>
            <p:ph type="title"/>
          </p:nvPr>
        </p:nvSpPr>
        <p:spPr/>
        <p:txBody>
          <a:bodyPr>
            <a:normAutofit/>
          </a:bodyPr>
          <a:lstStyle/>
          <a:p>
            <a:pPr algn="ctr"/>
            <a:r>
              <a:rPr lang="en-IN" sz="4000" dirty="0"/>
              <a:t>Diagrammatic representation of steps followed by KNN</a:t>
            </a:r>
          </a:p>
        </p:txBody>
      </p:sp>
      <p:pic>
        <p:nvPicPr>
          <p:cNvPr id="2050" name="Picture 2">
            <a:extLst>
              <a:ext uri="{FF2B5EF4-FFF2-40B4-BE49-F238E27FC236}">
                <a16:creationId xmlns:a16="http://schemas.microsoft.com/office/drawing/2014/main" id="{E9D71ABE-16F2-4AFC-83FA-868467980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080" y="1630108"/>
            <a:ext cx="10281919" cy="5055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35235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150</TotalTime>
  <Words>928</Words>
  <Application>Microsoft Office PowerPoint</Application>
  <PresentationFormat>Widescreen</PresentationFormat>
  <Paragraphs>47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Corbel</vt:lpstr>
      <vt:lpstr>Gill Sans MT</vt:lpstr>
      <vt:lpstr>Gill Sans MT (Body)</vt:lpstr>
      <vt:lpstr>Impact</vt:lpstr>
      <vt:lpstr>Times New Roman</vt:lpstr>
      <vt:lpstr>Badge</vt:lpstr>
      <vt:lpstr>Introduction to Machine Learning  Classifiers Using Phishing  Website Detection  Project</vt:lpstr>
      <vt:lpstr>Introduction</vt:lpstr>
      <vt:lpstr>PowerPoint Presentation</vt:lpstr>
      <vt:lpstr>Logistic Regression</vt:lpstr>
      <vt:lpstr>Sigmoid function</vt:lpstr>
      <vt:lpstr>Binary Step Function</vt:lpstr>
      <vt:lpstr>K-Nearest Neighbours(KNN)</vt:lpstr>
      <vt:lpstr>KNN Continued…</vt:lpstr>
      <vt:lpstr>Diagrammatic representation of steps followed by KNN</vt:lpstr>
      <vt:lpstr>PowerPoint Presentation</vt:lpstr>
      <vt:lpstr>Decision tree </vt:lpstr>
      <vt:lpstr>PowerPoint Presentation</vt:lpstr>
      <vt:lpstr>Random forest classifier</vt:lpstr>
      <vt:lpstr>This is basically how Random forest classifiers work</vt:lpstr>
      <vt:lpstr>PowerPoint Presentation</vt:lpstr>
      <vt:lpstr>Support vector classifier</vt:lpstr>
      <vt:lpstr>PowerPoint Presentation</vt:lpstr>
      <vt:lpstr>Deep learning and neural networks</vt:lpstr>
      <vt:lpstr>PowerPoint Presentation</vt:lpstr>
      <vt:lpstr>Further reading</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Classifiers Using Phishing  Website Detection  Project</dc:title>
  <dc:creator>Deepak jha</dc:creator>
  <cp:lastModifiedBy>Deepak jha</cp:lastModifiedBy>
  <cp:revision>15</cp:revision>
  <dcterms:created xsi:type="dcterms:W3CDTF">2020-05-28T15:51:04Z</dcterms:created>
  <dcterms:modified xsi:type="dcterms:W3CDTF">2020-05-28T18:31:13Z</dcterms:modified>
</cp:coreProperties>
</file>