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8" r:id="rId4"/>
    <p:sldId id="265" r:id="rId5"/>
    <p:sldId id="257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70" r:id="rId14"/>
    <p:sldId id="262" r:id="rId15"/>
    <p:sldId id="263" r:id="rId16"/>
    <p:sldId id="271" r:id="rId17"/>
    <p:sldId id="272" r:id="rId18"/>
    <p:sldId id="273" r:id="rId19"/>
    <p:sldId id="274" r:id="rId20"/>
    <p:sldId id="275" r:id="rId21"/>
    <p:sldId id="276" r:id="rId22"/>
    <p:sldId id="264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3333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http://www.udem.edu.mx/Esp/Sala-de-Prensa/PublishingImages/logo/RGB/Pleca-UDEM-A-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257800"/>
            <a:ext cx="3200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57200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91AC-0E52-4BDA-AFC8-01DC03BA5A9D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3298-F755-492A-9EFD-E207252BAD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122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91AC-0E52-4BDA-AFC8-01DC03BA5A9D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3298-F755-492A-9EFD-E207252BAD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199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27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91AC-0E52-4BDA-AFC8-01DC03BA5A9D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3298-F755-492A-9EFD-E207252BAD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919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72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91AC-0E52-4BDA-AFC8-01DC03BA5A9D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3298-F755-492A-9EFD-E207252BAD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2295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91AC-0E52-4BDA-AFC8-01DC03BA5A9D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F3298-F755-492A-9EFD-E207252BAD1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40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4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38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9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1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3333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udem.edu.mx/Esp/Sala-de-Prensa/PublishingImages/logo/RGB/Pleca-UDEM-A-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0"/>
            <a:ext cx="336550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9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597" cy="216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4120560"/>
            <a:ext cx="10515601" cy="2056402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9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A5CF-93F2-4A71-A8BD-EBD170B0CE37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0"/>
            <a:ext cx="11572875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9562" y="0"/>
            <a:ext cx="6657048" cy="792345"/>
          </a:xfrm>
          <a:solidFill>
            <a:schemeClr val="bg1">
              <a:lumMod val="85000"/>
              <a:alpha val="50000"/>
            </a:schemeClr>
          </a:solidFill>
        </p:spPr>
        <p:txBody>
          <a:bodyPr anchor="t">
            <a:noAutofit/>
          </a:bodyPr>
          <a:lstStyle/>
          <a:p>
            <a:r>
              <a:rPr lang="es-MX" sz="5000" b="1" dirty="0" smtClean="0"/>
              <a:t>Regresión Lineal </a:t>
            </a:r>
            <a:r>
              <a:rPr lang="es-MX" sz="5000" b="1" dirty="0" smtClean="0"/>
              <a:t>Múltiple</a:t>
            </a:r>
            <a:endParaRPr lang="es-MX" sz="50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734425" y="6191250"/>
            <a:ext cx="3457575" cy="666750"/>
          </a:xfrm>
          <a:solidFill>
            <a:schemeClr val="bg1">
              <a:lumMod val="75000"/>
              <a:alpha val="50000"/>
            </a:schemeClr>
          </a:solidFill>
        </p:spPr>
        <p:txBody>
          <a:bodyPr>
            <a:normAutofit fontScale="85000" lnSpcReduction="20000"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MX" b="1" dirty="0" smtClean="0"/>
              <a:t>Dr. Antonio Martínez Torteya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MX" b="1" dirty="0" smtClean="0"/>
              <a:t>antonio.martinez@udem.edu</a:t>
            </a:r>
            <a:endParaRPr lang="es-MX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034684" y="5513753"/>
            <a:ext cx="238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bg1">
                    <a:lumMod val="65000"/>
                  </a:schemeClr>
                </a:solidFill>
              </a:rPr>
              <a:t>Imagen creada usando DALL-E</a:t>
            </a:r>
            <a:endParaRPr lang="es-MX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 típicos</a:t>
            </a:r>
            <a:endParaRPr lang="es-MX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761406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</a:t>
                      </a:r>
                      <a:r>
                        <a:rPr lang="en-US" i="0" dirty="0" smtClean="0"/>
                        <a:t>-value</a:t>
                      </a:r>
                      <a:endParaRPr lang="es-MX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-value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5.64263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1.86764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3.021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2.68264e-3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Edad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-0.44781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0.10759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-4.162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3.87942e-5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Faltas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.04624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0.01713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7.23621e-3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1.09868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0.04074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26.967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3.04355e-91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7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 de la significancia de la regresión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0" dirty="0" smtClean="0"/>
                  <a:t>Regresión simple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err="1" smtClean="0"/>
                  <a:t>Regresión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múltiple</a:t>
                </a: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0" dirty="0" err="1" smtClean="0"/>
                  <a:t>Hipótesis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nula</a:t>
                </a:r>
                <a:r>
                  <a:rPr lang="en-US" b="0" dirty="0" smtClean="0"/>
                  <a:t>. </a:t>
                </a:r>
                <a:r>
                  <a:rPr lang="en-US" b="0" dirty="0" err="1" smtClean="0"/>
                  <a:t>Todos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los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coeficientes</a:t>
                </a:r>
                <a:r>
                  <a:rPr lang="en-US" b="0" dirty="0" smtClean="0"/>
                  <a:t> son </a:t>
                </a:r>
                <a:r>
                  <a:rPr lang="en-US" b="0" dirty="0" err="1" smtClean="0"/>
                  <a:t>igual</a:t>
                </a:r>
                <a:r>
                  <a:rPr lang="en-US" b="0" dirty="0" smtClean="0"/>
                  <a:t> a cero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0" dirty="0" err="1" smtClean="0"/>
                  <a:t>Hipótesis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alternativa</a:t>
                </a:r>
                <a:r>
                  <a:rPr lang="en-US" dirty="0"/>
                  <a:t>.</a:t>
                </a:r>
                <a:r>
                  <a:rPr lang="en-US" b="0" dirty="0" smtClean="0"/>
                  <a:t> Al </a:t>
                </a:r>
                <a:r>
                  <a:rPr lang="en-US" b="0" dirty="0" err="1" smtClean="0"/>
                  <a:t>menos</a:t>
                </a:r>
                <a:r>
                  <a:rPr lang="en-US" b="0" dirty="0" smtClean="0"/>
                  <a:t> </a:t>
                </a:r>
                <a:r>
                  <a:rPr lang="en-US" b="0" dirty="0" smtClean="0"/>
                  <a:t>un </a:t>
                </a:r>
                <a:r>
                  <a:rPr lang="en-US" b="0" dirty="0" err="1" smtClean="0"/>
                  <a:t>coeficiente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es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diferente</a:t>
                </a:r>
                <a:r>
                  <a:rPr lang="en-US" b="0" dirty="0" smtClean="0"/>
                  <a:t> de </a:t>
                </a:r>
                <a:r>
                  <a:rPr lang="en-US" b="0" dirty="0" smtClean="0"/>
                  <a:t>cero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err="1" smtClean="0"/>
                  <a:t>Estadístico</a:t>
                </a:r>
                <a:r>
                  <a:rPr lang="en-US" dirty="0" smtClean="0"/>
                  <a:t> F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b="0" dirty="0" err="1" smtClean="0"/>
                  <a:t>Determina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si</a:t>
                </a:r>
                <a:r>
                  <a:rPr lang="en-US" b="0" dirty="0" smtClean="0"/>
                  <a:t> la </a:t>
                </a:r>
                <a:r>
                  <a:rPr lang="en-US" b="0" dirty="0" err="1" smtClean="0"/>
                  <a:t>relación</a:t>
                </a:r>
                <a:r>
                  <a:rPr lang="en-US" b="0" dirty="0" smtClean="0"/>
                  <a:t> entre las variables de entrada y la variable de </a:t>
                </a:r>
                <a:r>
                  <a:rPr lang="en-US" b="0" dirty="0" err="1" smtClean="0"/>
                  <a:t>salida</a:t>
                </a:r>
                <a:r>
                  <a:rPr lang="en-US" b="0" dirty="0" smtClean="0"/>
                  <a:t>, </a:t>
                </a:r>
                <a:r>
                  <a:rPr lang="en-US" b="0" dirty="0" err="1" smtClean="0"/>
                  <a:t>en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conjunto</a:t>
                </a:r>
                <a:r>
                  <a:rPr lang="en-US" b="0" dirty="0" smtClean="0"/>
                  <a:t>, </a:t>
                </a:r>
                <a:r>
                  <a:rPr lang="en-US" b="0" dirty="0" err="1" smtClean="0"/>
                  <a:t>es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estadísticamente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significativa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4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Estadístico F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EMS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RMS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ESS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i="1" dirty="0" smtClean="0"/>
                  <a:t>Explained mean square </a:t>
                </a:r>
                <a:r>
                  <a:rPr lang="en-US" dirty="0" smtClean="0"/>
                  <a:t>(EMS). </a:t>
                </a:r>
                <a:r>
                  <a:rPr lang="en-US" dirty="0" err="1" smtClean="0"/>
                  <a:t>Comportamiento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estandarizado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explicado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considera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calidad</a:t>
                </a:r>
                <a:r>
                  <a:rPr lang="en-US" dirty="0" smtClean="0"/>
                  <a:t> del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(ESS) con </a:t>
                </a:r>
                <a:r>
                  <a:rPr lang="en-US" dirty="0" err="1" smtClean="0"/>
                  <a:t>relación</a:t>
                </a:r>
                <a:r>
                  <a:rPr lang="en-US" dirty="0" smtClean="0"/>
                  <a:t> a la </a:t>
                </a:r>
                <a:r>
                  <a:rPr lang="en-US" dirty="0" err="1" smtClean="0"/>
                  <a:t>cantidad</a:t>
                </a:r>
                <a:r>
                  <a:rPr lang="en-US" dirty="0" smtClean="0"/>
                  <a:t> de variables </a:t>
                </a:r>
                <a:r>
                  <a:rPr lang="en-US" dirty="0" err="1" smtClean="0"/>
                  <a:t>usada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modelo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i="1" dirty="0" smtClean="0"/>
                  <a:t>Residual mean square </a:t>
                </a:r>
                <a:r>
                  <a:rPr lang="en-US" dirty="0" smtClean="0"/>
                  <a:t>(RMS). </a:t>
                </a:r>
                <a:r>
                  <a:rPr lang="en-US" dirty="0" err="1" smtClean="0"/>
                  <a:t>Comportamiento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estandarizado</a:t>
                </a:r>
                <a:r>
                  <a:rPr lang="en-US" dirty="0" smtClean="0"/>
                  <a:t> no </a:t>
                </a:r>
                <a:r>
                  <a:rPr lang="en-US" dirty="0" err="1" smtClean="0"/>
                  <a:t>explicado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considera</a:t>
                </a:r>
                <a:r>
                  <a:rPr lang="en-US" dirty="0" smtClean="0"/>
                  <a:t> el error (</a:t>
                </a:r>
                <a:r>
                  <a:rPr lang="en-US" dirty="0" err="1" smtClean="0"/>
                  <a:t>residuales</a:t>
                </a:r>
                <a:r>
                  <a:rPr lang="en-US" dirty="0" smtClean="0"/>
                  <a:t>) con </a:t>
                </a:r>
                <a:r>
                  <a:rPr lang="en-US" dirty="0" err="1" smtClean="0"/>
                  <a:t>relación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grados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libertad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asociados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residuales</a:t>
                </a: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ESS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5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Distribución F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Para </a:t>
                </a:r>
                <a:r>
                  <a:rPr lang="en-US" dirty="0" err="1"/>
                  <a:t>cualquier</a:t>
                </a:r>
                <a:r>
                  <a:rPr lang="en-US" dirty="0"/>
                  <a:t> valor 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podemos</a:t>
                </a:r>
                <a:r>
                  <a:rPr lang="en-US" dirty="0"/>
                  <a:t> </a:t>
                </a:r>
                <a:r>
                  <a:rPr lang="en-US" dirty="0" err="1"/>
                  <a:t>calcular</a:t>
                </a:r>
                <a:r>
                  <a:rPr lang="en-US" dirty="0"/>
                  <a:t> el </a:t>
                </a:r>
                <a:r>
                  <a:rPr lang="en-US" i="1" dirty="0"/>
                  <a:t>p-value</a:t>
                </a:r>
                <a:r>
                  <a:rPr lang="en-US" dirty="0"/>
                  <a:t> </a:t>
                </a:r>
                <a:r>
                  <a:rPr lang="en-US" dirty="0" err="1"/>
                  <a:t>asociado</a:t>
                </a:r>
                <a:r>
                  <a:rPr lang="en-US" dirty="0"/>
                  <a:t> al </a:t>
                </a:r>
                <a:r>
                  <a:rPr lang="en-US" dirty="0" err="1"/>
                  <a:t>estadístico</a:t>
                </a:r>
                <a:r>
                  <a:rPr lang="en-US" dirty="0"/>
                  <a:t> </a:t>
                </a:r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en-US" dirty="0" err="1"/>
                  <a:t>bajo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distribución</a:t>
                </a:r>
                <a:r>
                  <a:rPr lang="en-US" dirty="0"/>
                  <a:t> </a:t>
                </a:r>
                <a:r>
                  <a:rPr lang="en-US" i="1" dirty="0" smtClean="0"/>
                  <a:t>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ESS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sz="2100" i="1" dirty="0" smtClean="0"/>
                  <a:t>* </a:t>
                </a:r>
                <a:r>
                  <a:rPr lang="es-ES" sz="1400" dirty="0" smtClean="0"/>
                  <a:t>La </a:t>
                </a:r>
                <a:r>
                  <a:rPr lang="es-ES" sz="1400" dirty="0"/>
                  <a:t>proporción de dos variables independientes que siguen una </a:t>
                </a:r>
                <a:r>
                  <a:rPr lang="es-ES" sz="1400" dirty="0" smtClean="0"/>
                  <a:t>distribución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1400" dirty="0" smtClean="0"/>
                  <a:t>, </a:t>
                </a:r>
                <a:r>
                  <a:rPr lang="es-ES" sz="1400" dirty="0"/>
                  <a:t>divididas cada una entre sus respectivos grados de libertad, siguen una distribución F. </a:t>
                </a:r>
                <a:r>
                  <a:rPr lang="es-ES" sz="1400" dirty="0" smtClean="0"/>
                  <a:t>Ya </a:t>
                </a:r>
                <a:r>
                  <a:rPr lang="es-ES" sz="1400" dirty="0"/>
                  <a:t>que tanto ESS como RSS se calculan como </a:t>
                </a:r>
                <a:r>
                  <a:rPr lang="es-ES" sz="1400" dirty="0" smtClean="0"/>
                  <a:t>una </a:t>
                </a:r>
                <a:r>
                  <a:rPr lang="es-ES" sz="1400" dirty="0"/>
                  <a:t>suma de diferencias cuadradas, si asumimos que dichas diferencias siguen una distribución normal, podemos asumir que ambas tienen una </a:t>
                </a:r>
                <a:r>
                  <a:rPr lang="es-ES" sz="1400" dirty="0" smtClean="0"/>
                  <a:t>distribución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1400" dirty="0" smtClean="0"/>
                  <a:t>.</a:t>
                </a:r>
                <a:endParaRPr lang="es-MX" sz="18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471" t="-2241" b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85385" y="1825625"/>
            <a:ext cx="428722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338" y="1824563"/>
            <a:ext cx="4288276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Pruebas sobre coeficientes individuales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err="1" smtClean="0"/>
                  <a:t>Significancia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una</a:t>
                </a:r>
                <a:r>
                  <a:rPr lang="en-US" dirty="0" smtClean="0"/>
                  <a:t> variable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específico</a:t>
                </a:r>
                <a:endParaRPr lang="en-US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err="1"/>
                  <a:t>Generamos</a:t>
                </a:r>
                <a:r>
                  <a:rPr lang="en-US" dirty="0"/>
                  <a:t> </a:t>
                </a:r>
                <a:r>
                  <a:rPr lang="en-US" dirty="0" err="1"/>
                  <a:t>modelo</a:t>
                </a:r>
                <a:r>
                  <a:rPr lang="en-US" dirty="0"/>
                  <a:t> sin </a:t>
                </a:r>
                <a:r>
                  <a:rPr lang="en-US" dirty="0" err="1"/>
                  <a:t>esa</a:t>
                </a:r>
                <a:r>
                  <a:rPr lang="en-US" dirty="0"/>
                  <a:t> variable y </a:t>
                </a:r>
                <a:r>
                  <a:rPr lang="en-US" dirty="0" err="1"/>
                  <a:t>calculamos</a:t>
                </a:r>
                <a:r>
                  <a:rPr lang="en-US" dirty="0"/>
                  <a:t> </a:t>
                </a:r>
                <a:r>
                  <a:rPr lang="en-US" dirty="0" err="1"/>
                  <a:t>su</a:t>
                </a:r>
                <a:r>
                  <a:rPr lang="en-US" dirty="0"/>
                  <a:t> RSS (RSS’), a </a:t>
                </a:r>
                <a:r>
                  <a:rPr lang="en-US" dirty="0" err="1"/>
                  <a:t>partir</a:t>
                </a:r>
                <a:r>
                  <a:rPr lang="en-US" dirty="0"/>
                  <a:t> de </a:t>
                </a:r>
                <a:r>
                  <a:rPr lang="en-US" dirty="0" err="1"/>
                  <a:t>ahí</a:t>
                </a:r>
                <a:r>
                  <a:rPr lang="en-US" dirty="0"/>
                  <a:t> </a:t>
                </a:r>
                <a:r>
                  <a:rPr lang="en-US" dirty="0" err="1"/>
                  <a:t>calculamos</a:t>
                </a:r>
                <a:r>
                  <a:rPr lang="en-US" dirty="0"/>
                  <a:t> </a:t>
                </a:r>
                <a:r>
                  <a:rPr lang="en-US" dirty="0" smtClean="0"/>
                  <a:t>el </a:t>
                </a:r>
                <a:r>
                  <a:rPr lang="en-US" dirty="0" err="1" smtClean="0"/>
                  <a:t>estadístico</a:t>
                </a:r>
                <a:r>
                  <a:rPr lang="en-US" dirty="0" smtClean="0"/>
                  <a:t> F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RSS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RSS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Entre </a:t>
                </a:r>
                <a:r>
                  <a:rPr lang="en-US" dirty="0" err="1" smtClean="0"/>
                  <a:t>peor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desempeñe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al que le </a:t>
                </a:r>
                <a:r>
                  <a:rPr lang="en-US" dirty="0" err="1" smtClean="0"/>
                  <a:t>falta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una</a:t>
                </a:r>
                <a:r>
                  <a:rPr lang="en-US" dirty="0" smtClean="0"/>
                  <a:t> variable, </a:t>
                </a:r>
                <a:r>
                  <a:rPr lang="en-US" dirty="0" err="1" smtClean="0"/>
                  <a:t>más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importante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dicha</a:t>
                </a:r>
                <a:r>
                  <a:rPr lang="en-US" dirty="0" smtClean="0"/>
                  <a:t> variable</a:t>
                </a:r>
                <a:endParaRPr lang="en-US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6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Algunos puntos relevantes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El </a:t>
            </a:r>
            <a:r>
              <a:rPr lang="en-US" dirty="0" err="1" smtClean="0"/>
              <a:t>estadístico</a:t>
            </a:r>
            <a:r>
              <a:rPr lang="en-US" dirty="0" smtClean="0"/>
              <a:t> F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 al </a:t>
            </a:r>
            <a:r>
              <a:rPr lang="en-US" dirty="0" err="1" smtClean="0"/>
              <a:t>cuadrado</a:t>
            </a:r>
            <a:r>
              <a:rPr lang="en-US" dirty="0" smtClean="0"/>
              <a:t> del </a:t>
            </a:r>
            <a:r>
              <a:rPr lang="en-US" dirty="0" err="1" smtClean="0"/>
              <a:t>estadístico</a:t>
            </a:r>
            <a:r>
              <a:rPr lang="en-US" dirty="0" smtClean="0"/>
              <a:t> t para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situación</a:t>
            </a:r>
            <a:r>
              <a:rPr lang="en-US" dirty="0" smtClean="0"/>
              <a:t> (</a:t>
            </a:r>
            <a:r>
              <a:rPr lang="en-US" dirty="0" err="1" smtClean="0"/>
              <a:t>típicamente</a:t>
            </a:r>
            <a:r>
              <a:rPr lang="en-US" dirty="0" smtClean="0"/>
              <a:t> se </a:t>
            </a:r>
            <a:r>
              <a:rPr lang="en-US" dirty="0" err="1" smtClean="0"/>
              <a:t>reporta</a:t>
            </a:r>
            <a:r>
              <a:rPr lang="en-US" dirty="0" smtClean="0"/>
              <a:t> el </a:t>
            </a:r>
            <a:r>
              <a:rPr lang="en-US" dirty="0" err="1" smtClean="0"/>
              <a:t>segundo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No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variables que </a:t>
            </a:r>
            <a:r>
              <a:rPr lang="en-US" dirty="0" err="1"/>
              <a:t>observaciones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Least squares</a:t>
            </a:r>
            <a:r>
              <a:rPr lang="en-US" dirty="0"/>
              <a:t> no </a:t>
            </a:r>
            <a:r>
              <a:rPr lang="en-US" dirty="0" err="1"/>
              <a:t>llega</a:t>
            </a:r>
            <a:r>
              <a:rPr lang="en-US" dirty="0"/>
              <a:t> a </a:t>
            </a:r>
            <a:r>
              <a:rPr lang="en-US" dirty="0" err="1"/>
              <a:t>solución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¿Ideas?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que </a:t>
            </a:r>
            <a:r>
              <a:rPr lang="en-US" dirty="0" err="1"/>
              <a:t>una</a:t>
            </a:r>
            <a:r>
              <a:rPr lang="en-US" dirty="0"/>
              <a:t> variable </a:t>
            </a:r>
            <a:r>
              <a:rPr lang="en-US" dirty="0" err="1"/>
              <a:t>aparezca</a:t>
            </a:r>
            <a:r>
              <a:rPr lang="en-US" dirty="0"/>
              <a:t> </a:t>
            </a:r>
            <a:r>
              <a:rPr lang="en-US" dirty="0" err="1"/>
              <a:t>significativa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que no lo </a:t>
            </a:r>
            <a:r>
              <a:rPr lang="en-US" dirty="0" err="1"/>
              <a:t>es</a:t>
            </a:r>
            <a:r>
              <a:rPr lang="en-US" dirty="0"/>
              <a:t>,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con </a:t>
            </a:r>
            <a:r>
              <a:rPr lang="en-US" dirty="0" err="1"/>
              <a:t>muchas</a:t>
            </a:r>
            <a:r>
              <a:rPr lang="en-US" dirty="0"/>
              <a:t> variables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Descubrimientos</a:t>
            </a:r>
            <a:r>
              <a:rPr lang="en-US" dirty="0"/>
              <a:t> </a:t>
            </a:r>
            <a:r>
              <a:rPr lang="en-US" dirty="0" err="1"/>
              <a:t>falsos</a:t>
            </a:r>
            <a:r>
              <a:rPr lang="en-US" dirty="0"/>
              <a:t>, </a:t>
            </a:r>
            <a:r>
              <a:rPr lang="en-US" i="1" dirty="0"/>
              <a:t>false </a:t>
            </a:r>
            <a:r>
              <a:rPr lang="en-US" i="1" dirty="0" smtClean="0"/>
              <a:t>discoveries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¿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32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es-MX" dirty="0" smtClean="0"/>
                  <a:t>Generé una variable de salida con la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 smtClean="0"/>
              </a:p>
              <a:p>
                <a:pPr lvl="1"/>
                <a:r>
                  <a:rPr lang="es-MX" dirty="0" smtClean="0"/>
                  <a:t>El error consistió en un valor aleatorio uniformemente distribuido entre -50 y 50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8238" y="2096532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9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s-MX" dirty="0" smtClean="0"/>
              <a:t>Generé </a:t>
            </a:r>
            <a:r>
              <a:rPr lang="en-US" dirty="0" smtClean="0"/>
              <a:t>20 variables de entrada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aleatorias</a:t>
            </a:r>
            <a:r>
              <a:rPr lang="en-US" dirty="0" smtClean="0"/>
              <a:t> (</a:t>
            </a:r>
            <a:r>
              <a:rPr lang="en-US" dirty="0" err="1" smtClean="0"/>
              <a:t>distribución</a:t>
            </a:r>
            <a:r>
              <a:rPr lang="en-US" dirty="0" smtClean="0"/>
              <a:t> </a:t>
            </a:r>
            <a:r>
              <a:rPr lang="en-US" dirty="0" err="1" smtClean="0"/>
              <a:t>uniforme</a:t>
            </a:r>
            <a:r>
              <a:rPr lang="en-US" dirty="0" smtClean="0"/>
              <a:t> de 0 </a:t>
            </a:r>
            <a:r>
              <a:rPr lang="en-US" dirty="0"/>
              <a:t>a</a:t>
            </a:r>
            <a:r>
              <a:rPr lang="en-US" dirty="0" smtClean="0"/>
              <a:t> 1)</a:t>
            </a:r>
            <a:endParaRPr lang="es-MX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en-US" dirty="0" smtClean="0"/>
                  <a:t>Realicé </a:t>
                </a:r>
                <a:r>
                  <a:rPr lang="en-US" dirty="0" err="1" smtClean="0"/>
                  <a:t>regresión</a:t>
                </a:r>
                <a:r>
                  <a:rPr lang="en-US" dirty="0" smtClean="0"/>
                  <a:t> lineal </a:t>
                </a:r>
                <a:r>
                  <a:rPr lang="en-US" dirty="0" err="1" smtClean="0"/>
                  <a:t>múltiple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=881.92+225.6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210.33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+186.28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322.12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+…+233.98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s-MX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Experimento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err="1" smtClean="0"/>
              <a:t>Revisé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variables </a:t>
            </a:r>
            <a:r>
              <a:rPr lang="en-US" dirty="0" err="1" smtClean="0"/>
              <a:t>estaban</a:t>
            </a:r>
            <a:r>
              <a:rPr lang="en-US" dirty="0" smtClean="0"/>
              <a:t> </a:t>
            </a:r>
            <a:r>
              <a:rPr lang="en-US" dirty="0" err="1" smtClean="0"/>
              <a:t>significativamente</a:t>
            </a:r>
            <a:r>
              <a:rPr lang="en-US" dirty="0" smtClean="0"/>
              <a:t> </a:t>
            </a:r>
            <a:r>
              <a:rPr lang="en-US" dirty="0" err="1" smtClean="0"/>
              <a:t>asociadas</a:t>
            </a:r>
            <a:r>
              <a:rPr lang="en-US" dirty="0" smtClean="0"/>
              <a:t> a la </a:t>
            </a:r>
            <a:r>
              <a:rPr lang="en-US" dirty="0" err="1" smtClean="0"/>
              <a:t>respuesta</a:t>
            </a:r>
            <a:endParaRPr lang="es-MX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42897"/>
            <a:ext cx="5181600" cy="41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104996"/>
              </p:ext>
            </p:extLst>
          </p:nvPr>
        </p:nvGraphicFramePr>
        <p:xfrm>
          <a:off x="2571527" y="85838"/>
          <a:ext cx="704894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13"/>
                <a:gridCol w="511874"/>
                <a:gridCol w="536385"/>
                <a:gridCol w="1576769"/>
                <a:gridCol w="1193991"/>
                <a:gridCol w="838073"/>
                <a:gridCol w="618617"/>
                <a:gridCol w="333375"/>
                <a:gridCol w="333375"/>
                <a:gridCol w="333375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Escuela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Sexo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HorasDeEstudio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Reprobadas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Faltas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0800000">
            <a:off x="4005558" y="2681718"/>
            <a:ext cx="234669" cy="299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Down Arrow 4"/>
          <p:cNvSpPr/>
          <p:nvPr/>
        </p:nvSpPr>
        <p:spPr>
          <a:xfrm rot="10800000">
            <a:off x="8171608" y="2681719"/>
            <a:ext cx="234669" cy="299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Down Arrow 5"/>
          <p:cNvSpPr/>
          <p:nvPr/>
        </p:nvSpPr>
        <p:spPr>
          <a:xfrm rot="10800000">
            <a:off x="8661372" y="2681718"/>
            <a:ext cx="234669" cy="299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70" y="3048476"/>
            <a:ext cx="2857143" cy="3809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29" y="3048476"/>
            <a:ext cx="2857143" cy="3809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388" y="3048476"/>
            <a:ext cx="285714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Experimento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smtClean="0"/>
              <a:t>Revisé el estadístico F de todo el modelo</a:t>
            </a:r>
            <a:endParaRPr lang="es-MX" dirty="0" smtClean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00312" y="4777581"/>
            <a:ext cx="71913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Calidad del modelo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Residual standard error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err="1" smtClean="0"/>
                  <a:t>Regresión</a:t>
                </a:r>
                <a:r>
                  <a:rPr lang="en-US" dirty="0" smtClean="0"/>
                  <a:t> lineal simple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RSS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err="1" smtClean="0"/>
                  <a:t>Regresión</a:t>
                </a:r>
                <a:r>
                  <a:rPr lang="en-US" dirty="0" smtClean="0"/>
                  <a:t> lineal </a:t>
                </a:r>
                <a:r>
                  <a:rPr lang="en-US" dirty="0" err="1" smtClean="0"/>
                  <a:t>múltiple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RSE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RSS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4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Linealidad de la asociación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Regresión lineal simple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RSS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TSS</m:t>
                          </m:r>
                        </m:den>
                      </m:f>
                    </m:oMath>
                  </m:oMathPara>
                </a14:m>
                <a:endParaRPr lang="es-MX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TSS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s-MX" dirty="0" smtClean="0"/>
                  <a:t>Regresión lineal múltiple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 smtClean="0"/>
                  <a:t> por el momento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 smtClean="0"/>
                  <a:t> ajustada próximamente</a:t>
                </a:r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0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Entrenamiento y prueba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Datos de entrenamiento</a:t>
            </a:r>
          </a:p>
          <a:p>
            <a:pPr lvl="1"/>
            <a:r>
              <a:rPr lang="es-MX" dirty="0" smtClean="0"/>
              <a:t>Subconjunto de datos que se usan para estimar los coeficientes</a:t>
            </a:r>
          </a:p>
          <a:p>
            <a:r>
              <a:rPr lang="es-MX" dirty="0" smtClean="0"/>
              <a:t>Datos de prueba</a:t>
            </a:r>
          </a:p>
          <a:p>
            <a:pPr lvl="1"/>
            <a:r>
              <a:rPr lang="es-MX" dirty="0" smtClean="0"/>
              <a:t>Subconjunto de datos que se mantienen separados y solamente se utilizan para medir error</a:t>
            </a:r>
          </a:p>
          <a:p>
            <a:pPr lvl="1"/>
            <a:r>
              <a:rPr lang="es-MX" dirty="0" smtClean="0"/>
              <a:t>Cuidar fuga de datos</a:t>
            </a:r>
          </a:p>
          <a:p>
            <a:endParaRPr lang="es-MX" dirty="0"/>
          </a:p>
          <a:p>
            <a:r>
              <a:rPr lang="es-MX" dirty="0" smtClean="0"/>
              <a:t>Típicamente solo en predicción, no en inferencia</a:t>
            </a:r>
          </a:p>
          <a:p>
            <a:r>
              <a:rPr lang="es-MX" dirty="0" smtClean="0"/>
              <a:t>Métodos más complejos, como validación cruzada, se revisarán más adelante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124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Utilizar múltiples variables dentro de un esquema de regresión lineal</a:t>
            </a:r>
          </a:p>
          <a:p>
            <a:pPr lvl="1"/>
            <a:r>
              <a:rPr lang="es-MX" dirty="0" smtClean="0"/>
              <a:t>Ajustar el modelo</a:t>
            </a:r>
          </a:p>
          <a:p>
            <a:pPr lvl="1"/>
            <a:r>
              <a:rPr lang="es-MX" dirty="0" smtClean="0"/>
              <a:t>Interpretar resultados</a:t>
            </a:r>
          </a:p>
          <a:p>
            <a:r>
              <a:rPr lang="es-MX" dirty="0" smtClean="0"/>
              <a:t>Comprender el concepto de entrenamiento y prueba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91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Regresión lineal simple sirve para predecir una respuesta a partir de una variable de entrada</a:t>
            </a:r>
          </a:p>
          <a:p>
            <a:pPr lvl="1"/>
            <a:r>
              <a:rPr lang="es-MX" dirty="0" smtClean="0"/>
              <a:t>Predecir </a:t>
            </a:r>
            <a:r>
              <a:rPr lang="es-MX" dirty="0" smtClean="0"/>
              <a:t>calificación final a partir de </a:t>
            </a:r>
            <a:r>
              <a:rPr lang="es-MX" dirty="0" smtClean="0"/>
              <a:t>la </a:t>
            </a:r>
            <a:r>
              <a:rPr lang="es-MX" dirty="0" smtClean="0"/>
              <a:t>edad del estudiante, o de la calificación del primer periodo</a:t>
            </a:r>
          </a:p>
          <a:p>
            <a:r>
              <a:rPr lang="es-MX" dirty="0" smtClean="0"/>
              <a:t>Pero, en el mundo real se espera que una respuesta sea afectada por múltiples </a:t>
            </a:r>
            <a:r>
              <a:rPr lang="es-MX" dirty="0" smtClean="0"/>
              <a:t>variables</a:t>
            </a:r>
          </a:p>
          <a:p>
            <a:pPr lvl="1"/>
            <a:r>
              <a:rPr lang="es-MX" dirty="0"/>
              <a:t>Predecir calificación final a partir de </a:t>
            </a:r>
            <a:r>
              <a:rPr lang="es-MX" dirty="0" smtClean="0"/>
              <a:t>la </a:t>
            </a:r>
            <a:r>
              <a:rPr lang="es-MX" dirty="0"/>
              <a:t>edad del estudiante, </a:t>
            </a:r>
            <a:r>
              <a:rPr lang="es-MX" dirty="0" smtClean="0"/>
              <a:t>y </a:t>
            </a:r>
            <a:r>
              <a:rPr lang="es-MX" dirty="0"/>
              <a:t>de la calificación del primer periodo</a:t>
            </a:r>
          </a:p>
          <a:p>
            <a:pPr lvl="1"/>
            <a:endParaRPr lang="es-MX" dirty="0" smtClean="0"/>
          </a:p>
          <a:p>
            <a:r>
              <a:rPr lang="es-MX" dirty="0" smtClean="0"/>
              <a:t>Regresión </a:t>
            </a:r>
            <a:r>
              <a:rPr lang="es-MX" dirty="0" smtClean="0"/>
              <a:t>lineal múltiple puede considerar un modelo que incluye las 3 características para realizar la </a:t>
            </a:r>
            <a:r>
              <a:rPr lang="es-MX" dirty="0" smtClean="0"/>
              <a:t>predicción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09097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 con 1 variable de entrada</a:t>
            </a:r>
            <a:endParaRPr lang="es-MX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395" y="1825625"/>
            <a:ext cx="10443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 con 2 variables de entrada</a:t>
            </a:r>
            <a:endParaRPr lang="es-MX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395" y="1825625"/>
            <a:ext cx="10443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2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 con 3 variables de entrada</a:t>
            </a:r>
            <a:endParaRPr lang="es-MX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069" y="1825625"/>
            <a:ext cx="4701862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176963"/>
            <a:ext cx="23567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dirty="0" smtClean="0">
                <a:solidFill>
                  <a:schemeClr val="bg1">
                    <a:lumMod val="75000"/>
                  </a:schemeClr>
                </a:solidFill>
              </a:rPr>
              <a:t>Obtenido de https</a:t>
            </a:r>
            <a:r>
              <a:rPr lang="es-MX" sz="800" dirty="0">
                <a:solidFill>
                  <a:schemeClr val="bg1">
                    <a:lumMod val="75000"/>
                  </a:schemeClr>
                </a:solidFill>
              </a:rPr>
              <a:t>://youtu.be/1wAaI_6b9JE?t=2336</a:t>
            </a:r>
          </a:p>
        </p:txBody>
      </p:sp>
    </p:spTree>
    <p:extLst>
      <p:ext uri="{BB962C8B-B14F-4D97-AF65-F5344CB8AC3E}">
        <p14:creationId xmlns:p14="http://schemas.microsoft.com/office/powerpoint/2010/main" val="234984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 múltiple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 smtClean="0"/>
                  <a:t>Una </a:t>
                </a:r>
                <a:r>
                  <a:rPr lang="es-MX" dirty="0" smtClean="0"/>
                  <a:t>pendiente o peso para cada </a:t>
                </a:r>
                <a:r>
                  <a:rPr lang="es-MX" dirty="0" smtClean="0"/>
                  <a:t>característica</a:t>
                </a:r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MX" dirty="0" smtClean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MX" dirty="0" smtClean="0"/>
              </a:p>
              <a:p>
                <a:pPr marL="0" indent="0">
                  <a:buNone/>
                </a:pPr>
                <a:endParaRPr lang="es-MX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dirty="0" smtClean="0"/>
                  <a:t> se interpreta como el efecto promedio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 smtClean="0"/>
                  <a:t> de una unidad de incremento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MX" dirty="0" smtClean="0"/>
                  <a:t>, cuando las demás variables no cambian</a:t>
                </a:r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Estimación de coeficientes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MX" dirty="0" smtClean="0"/>
                  <a:t>Mismo objetivo</a:t>
                </a:r>
                <a:endParaRPr lang="es-MX" dirty="0"/>
              </a:p>
              <a:p>
                <a:pPr lvl="1"/>
                <a:r>
                  <a:rPr lang="es-MX" b="1" dirty="0"/>
                  <a:t>Estimar</a:t>
                </a:r>
                <a:r>
                  <a:rPr lang="es-MX" dirty="0"/>
                  <a:t>, usando </a:t>
                </a:r>
                <a:r>
                  <a:rPr lang="es-MX" b="1" dirty="0"/>
                  <a:t>datos de entrenamiento</a:t>
                </a:r>
                <a:r>
                  <a:rPr lang="es-MX" dirty="0"/>
                  <a:t>, </a:t>
                </a:r>
                <a:r>
                  <a:rPr lang="es-MX" b="1" dirty="0"/>
                  <a:t>valores óptimos</a:t>
                </a:r>
                <a:r>
                  <a:rPr lang="es-MX" dirty="0"/>
                  <a:t> de los coeficientes para así predecir la respuesta ante nuevas entradas</a:t>
                </a: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s-MX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i="1" dirty="0" smtClean="0"/>
                  <a:t>Least squares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minimizar</a:t>
                </a:r>
                <a:r>
                  <a:rPr lang="en-US" dirty="0" smtClean="0"/>
                  <a:t> </a:t>
                </a:r>
                <a:r>
                  <a:rPr lang="en-US" dirty="0" smtClean="0"/>
                  <a:t>el </a:t>
                </a:r>
                <a:r>
                  <a:rPr lang="en-US" dirty="0" smtClean="0"/>
                  <a:t>RSS)</a:t>
                </a: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 smtClean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−…−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smtClean="0"/>
                  <a:t>No </a:t>
                </a:r>
                <a:r>
                  <a:rPr lang="en-US" dirty="0" err="1" smtClean="0"/>
                  <a:t>terminamos</a:t>
                </a:r>
                <a:r>
                  <a:rPr lang="en-US" dirty="0" smtClean="0"/>
                  <a:t> </a:t>
                </a:r>
                <a:r>
                  <a:rPr lang="en-US" dirty="0" smtClean="0"/>
                  <a:t>con </a:t>
                </a:r>
                <a:r>
                  <a:rPr lang="en-US" dirty="0" smtClean="0"/>
                  <a:t>2 </a:t>
                </a:r>
                <a:r>
                  <a:rPr lang="en-US" dirty="0" err="1" smtClean="0"/>
                  <a:t>ecuaciones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fácilmente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implementables</a:t>
                </a: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 err="1" smtClean="0"/>
                  <a:t>Derivada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parcial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respecto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cada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coeficiente</a:t>
                </a:r>
                <a:r>
                  <a:rPr lang="en-US" dirty="0" smtClean="0"/>
                  <a:t>, </a:t>
                </a:r>
                <a:r>
                  <a:rPr lang="en-US" dirty="0" smtClean="0"/>
                  <a:t>al </a:t>
                </a:r>
                <a:r>
                  <a:rPr lang="en-US" dirty="0" err="1" smtClean="0"/>
                  <a:t>simplificar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obtienen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ecuaciones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normales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mínimos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cuadrados</a:t>
                </a:r>
                <a:r>
                  <a:rPr lang="en-US" dirty="0" smtClean="0"/>
                  <a:t> </a:t>
                </a:r>
                <a:r>
                  <a:rPr lang="en-US" dirty="0" smtClean="0"/>
                  <a:t>que </a:t>
                </a:r>
                <a:r>
                  <a:rPr lang="en-US" dirty="0" err="1" smtClean="0"/>
                  <a:t>pueden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resolverse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ecuaciones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simultáneas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álgebra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matricial</a:t>
                </a:r>
                <a:r>
                  <a:rPr lang="en-US" dirty="0" smtClean="0"/>
                  <a:t> - </a:t>
                </a:r>
                <a:r>
                  <a:rPr lang="en-US" dirty="0" err="1" smtClean="0"/>
                  <a:t>vectorización</a:t>
                </a:r>
                <a:r>
                  <a:rPr lang="en-US" dirty="0" smtClean="0"/>
                  <a:t>)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8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ADABEED6-09C9-4AE2-9F08-7AEC7F0860E3}" vid="{A1F4DC20-9B25-46BF-AF94-F6D2612710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1928</TotalTime>
  <Words>577</Words>
  <Application>Microsoft Office PowerPoint</Application>
  <PresentationFormat>Widescreen</PresentationFormat>
  <Paragraphs>202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Default Theme</vt:lpstr>
      <vt:lpstr>Office Theme</vt:lpstr>
      <vt:lpstr>Regresión Lineal Múltiple</vt:lpstr>
      <vt:lpstr>PowerPoint Presentation</vt:lpstr>
      <vt:lpstr>Objetivos</vt:lpstr>
      <vt:lpstr>Introducción</vt:lpstr>
      <vt:lpstr>Regresión lineal con 1 variable de entrada</vt:lpstr>
      <vt:lpstr>Regresión lineal con 2 variables de entrada</vt:lpstr>
      <vt:lpstr>Regresión lineal con 3 variables de entrada</vt:lpstr>
      <vt:lpstr>Regresión lineal múltiple</vt:lpstr>
      <vt:lpstr>Estimación de coeficientes</vt:lpstr>
      <vt:lpstr>Resultados típicos</vt:lpstr>
      <vt:lpstr>Prueba de la significancia de la regresión</vt:lpstr>
      <vt:lpstr>Estadístico F</vt:lpstr>
      <vt:lpstr>Distribución F</vt:lpstr>
      <vt:lpstr>Pruebas sobre coeficientes individuales</vt:lpstr>
      <vt:lpstr>Algunos puntos relevantes</vt:lpstr>
      <vt:lpstr>Experimento</vt:lpstr>
      <vt:lpstr>Experimento</vt:lpstr>
      <vt:lpstr>Experimento</vt:lpstr>
      <vt:lpstr>Experimento</vt:lpstr>
      <vt:lpstr>Experimento</vt:lpstr>
      <vt:lpstr>Calidad del modelo</vt:lpstr>
      <vt:lpstr>Linealidad de la asociación</vt:lpstr>
      <vt:lpstr>Entrenamiento y prueba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Martínez Torteya</dc:creator>
  <cp:lastModifiedBy>Antonio Martínez Torteya</cp:lastModifiedBy>
  <cp:revision>36</cp:revision>
  <dcterms:created xsi:type="dcterms:W3CDTF">2023-08-08T21:36:45Z</dcterms:created>
  <dcterms:modified xsi:type="dcterms:W3CDTF">2023-08-10T05:45:23Z</dcterms:modified>
</cp:coreProperties>
</file>