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6" r:id="rId4"/>
    <p:sldId id="257" r:id="rId5"/>
    <p:sldId id="268" r:id="rId6"/>
    <p:sldId id="269" r:id="rId7"/>
    <p:sldId id="270" r:id="rId8"/>
    <p:sldId id="271" r:id="rId9"/>
    <p:sldId id="273" r:id="rId10"/>
    <p:sldId id="258" r:id="rId11"/>
    <p:sldId id="274" r:id="rId12"/>
    <p:sldId id="275" r:id="rId13"/>
    <p:sldId id="272" r:id="rId14"/>
    <p:sldId id="276" r:id="rId15"/>
    <p:sldId id="278" r:id="rId16"/>
    <p:sldId id="260" r:id="rId17"/>
    <p:sldId id="279" r:id="rId18"/>
    <p:sldId id="262" r:id="rId19"/>
    <p:sldId id="280" r:id="rId20"/>
    <p:sldId id="281" r:id="rId21"/>
    <p:sldId id="282" r:id="rId22"/>
    <p:sldId id="264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271"/>
    <a:srgbClr val="BFB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8D-A83E-45BD-950F-3BA209187C57}" type="datetimeFigureOut">
              <a:rPr lang="es-MX" smtClean="0"/>
              <a:t>23/08/2023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921F-864F-40B3-A140-3E6B281A16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4261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8D-A83E-45BD-950F-3BA209187C57}" type="datetimeFigureOut">
              <a:rPr lang="es-MX" smtClean="0"/>
              <a:t>23/08/2023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921F-864F-40B3-A140-3E6B281A16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59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0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8D-A83E-45BD-950F-3BA209187C57}" type="datetimeFigureOut">
              <a:rPr lang="es-MX" smtClean="0"/>
              <a:t>23/08/2023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921F-864F-40B3-A140-3E6B281A16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302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8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8D-A83E-45BD-950F-3BA209187C57}" type="datetimeFigureOut">
              <a:rPr lang="es-MX" smtClean="0"/>
              <a:t>23/08/2023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921F-864F-40B3-A140-3E6B281A16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413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C8D-A83E-45BD-950F-3BA209187C57}" type="datetimeFigureOut">
              <a:rPr lang="es-MX" smtClean="0"/>
              <a:t>23/08/2023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921F-864F-40B3-A140-3E6B281A16F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5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4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67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01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7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33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0"/>
            <a:ext cx="33655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597" cy="216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4120560"/>
            <a:ext cx="10515601" cy="2056402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2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0"/>
            <a:ext cx="11572875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09562" y="6065655"/>
            <a:ext cx="5888937" cy="792345"/>
          </a:xfrm>
          <a:solidFill>
            <a:schemeClr val="bg1">
              <a:lumMod val="85000"/>
              <a:alpha val="50000"/>
            </a:schemeClr>
          </a:solidFill>
        </p:spPr>
        <p:txBody>
          <a:bodyPr anchor="t">
            <a:noAutofit/>
          </a:bodyPr>
          <a:lstStyle/>
          <a:p>
            <a:r>
              <a:rPr lang="es-MX" sz="5000" b="1" dirty="0" smtClean="0"/>
              <a:t>Solución de Problemas</a:t>
            </a:r>
            <a:endParaRPr lang="es-MX" sz="5000" b="1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734425" y="6065655"/>
            <a:ext cx="3457575" cy="792345"/>
          </a:xfrm>
          <a:solidFill>
            <a:schemeClr val="bg1">
              <a:lumMod val="85000"/>
              <a:alpha val="50000"/>
            </a:schemeClr>
          </a:solidFill>
        </p:spPr>
        <p:txBody>
          <a:bodyPr>
            <a:normAutofit fontScale="85000" lnSpcReduction="10000"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MX" b="1" dirty="0" smtClean="0"/>
              <a:t>Dr. Antonio Martínez Torteya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MX" b="1" dirty="0" smtClean="0"/>
              <a:t>antonio.martinez@udem.edu</a:t>
            </a:r>
            <a:endParaRPr lang="es-MX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10847753" y="1036470"/>
            <a:ext cx="238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Imagen creada usando DALL-E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94008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cualitativas</a:t>
            </a:r>
            <a:endParaRPr lang="es-MX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825625"/>
          <a:ext cx="10516265" cy="215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2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23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13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29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Escuela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HorasDeEstudio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Reprobadas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Faltas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9198295"/>
              </p:ext>
            </p:extLst>
          </p:nvPr>
        </p:nvGraphicFramePr>
        <p:xfrm>
          <a:off x="838200" y="4936949"/>
          <a:ext cx="105156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9.4091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6.8678e-48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1.2079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1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cualitativas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10515597" cy="295256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Para </a:t>
                </a:r>
                <a:r>
                  <a:rPr lang="en-US" dirty="0" err="1" smtClean="0"/>
                  <a:t>regresión</a:t>
                </a:r>
                <a:r>
                  <a:rPr lang="en-US" dirty="0" smtClean="0"/>
                  <a:t> lineal simple, </a:t>
                </a:r>
                <a:r>
                  <a:rPr lang="en-US" dirty="0" err="1" smtClean="0"/>
                  <a:t>prediciendo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calificación</a:t>
                </a:r>
                <a:r>
                  <a:rPr lang="en-US" dirty="0" smtClean="0"/>
                  <a:t> </a:t>
                </a:r>
                <a:r>
                  <a:rPr lang="en-US" dirty="0" smtClean="0"/>
                  <a:t>final: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no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tiene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internet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í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tiene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internet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se </a:t>
                </a:r>
                <a:r>
                  <a:rPr lang="en-US" dirty="0" err="1" smtClean="0"/>
                  <a:t>interpreta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como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calificación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promedio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que no </a:t>
                </a:r>
                <a:r>
                  <a:rPr lang="en-US" dirty="0" err="1" smtClean="0"/>
                  <a:t>tienen</a:t>
                </a:r>
                <a:r>
                  <a:rPr lang="en-US" dirty="0" smtClean="0"/>
                  <a:t> internet (9.4)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como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calificación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promedio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que </a:t>
                </a:r>
                <a:r>
                  <a:rPr lang="en-US" dirty="0" err="1" smtClean="0"/>
                  <a:t>sí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tienen</a:t>
                </a:r>
                <a:r>
                  <a:rPr lang="en-US" dirty="0" smtClean="0"/>
                  <a:t> internet (10.6)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como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diferencia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promedio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calificación</a:t>
                </a:r>
                <a:r>
                  <a:rPr lang="en-US" dirty="0" smtClean="0"/>
                  <a:t> entre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que no </a:t>
                </a:r>
                <a:r>
                  <a:rPr lang="en-US" dirty="0" err="1" smtClean="0"/>
                  <a:t>tienen</a:t>
                </a:r>
                <a:r>
                  <a:rPr lang="en-US" dirty="0" smtClean="0"/>
                  <a:t> y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que </a:t>
                </a:r>
                <a:r>
                  <a:rPr lang="en-US" dirty="0" err="1" smtClean="0"/>
                  <a:t>sí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tienen</a:t>
                </a:r>
                <a:r>
                  <a:rPr lang="en-US" dirty="0" smtClean="0"/>
                  <a:t> internet (1.2)</a:t>
                </a:r>
              </a:p>
              <a:p>
                <a:pPr lvl="1"/>
                <a:r>
                  <a:rPr lang="en-US" dirty="0" smtClean="0"/>
                  <a:t>La </a:t>
                </a:r>
                <a:r>
                  <a:rPr lang="en-US" dirty="0" err="1" smtClean="0"/>
                  <a:t>diferencia</a:t>
                </a:r>
                <a:r>
                  <a:rPr lang="en-US" dirty="0" smtClean="0"/>
                  <a:t> no </a:t>
                </a:r>
                <a:r>
                  <a:rPr lang="en-US" dirty="0" err="1" smtClean="0"/>
                  <a:t>fue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significativa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estadísticamente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aunque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quedó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cerca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Definir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el 0 y </a:t>
                </a:r>
                <a:r>
                  <a:rPr lang="en-US" dirty="0" err="1" smtClean="0"/>
                  <a:t>cuál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el 1 solo </a:t>
                </a:r>
                <a:r>
                  <a:rPr lang="en-US" dirty="0" err="1" smtClean="0"/>
                  <a:t>afecta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interpretación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resultados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10515597" cy="2952564"/>
              </a:xfrm>
              <a:blipFill rotWithShape="0">
                <a:blip r:embed="rId2"/>
                <a:stretch>
                  <a:fillRect l="-754" t="-474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9670117"/>
              </p:ext>
            </p:extLst>
          </p:nvPr>
        </p:nvGraphicFramePr>
        <p:xfrm>
          <a:off x="838200" y="4936949"/>
          <a:ext cx="105156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9.4091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0.5619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16.745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6.8678e-48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1.2079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0.6157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0.0505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66729" y="2976282"/>
            <a:ext cx="546847" cy="32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8570259" y="3272117"/>
            <a:ext cx="645459" cy="32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510119" y="3827930"/>
            <a:ext cx="564776" cy="277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39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cualitativas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Si </a:t>
                </a:r>
                <a:r>
                  <a:rPr lang="en-US" dirty="0" smtClean="0"/>
                  <a:t>la variable </a:t>
                </a:r>
                <a:r>
                  <a:rPr lang="en-US" dirty="0" err="1" smtClean="0"/>
                  <a:t>tiene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más</a:t>
                </a:r>
                <a:r>
                  <a:rPr lang="en-US" dirty="0" smtClean="0"/>
                  <a:t> de 2 </a:t>
                </a:r>
                <a:r>
                  <a:rPr lang="en-US" dirty="0" err="1" smtClean="0"/>
                  <a:t>niveles</a:t>
                </a:r>
                <a:r>
                  <a:rPr lang="en-US" dirty="0" smtClean="0"/>
                  <a:t> (horas de </a:t>
                </a:r>
                <a:r>
                  <a:rPr lang="en-US" dirty="0" err="1" smtClean="0"/>
                  <a:t>estudio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Variables </a:t>
                </a:r>
                <a:r>
                  <a:rPr lang="en-US" i="1" dirty="0" smtClean="0"/>
                  <a:t>dummy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valores</a:t>
                </a:r>
                <a:r>
                  <a:rPr lang="en-US" dirty="0" smtClean="0"/>
                  <a:t> 0 y 1 </a:t>
                </a:r>
                <a:r>
                  <a:rPr lang="en-US" dirty="0" err="1" smtClean="0"/>
                  <a:t>adicionales</a:t>
                </a:r>
                <a:r>
                  <a:rPr lang="en-US" dirty="0" smtClean="0"/>
                  <a:t> (1 variable </a:t>
                </a:r>
                <a:r>
                  <a:rPr lang="en-US" dirty="0" err="1" smtClean="0"/>
                  <a:t>menos</a:t>
                </a:r>
                <a:r>
                  <a:rPr lang="en-US" dirty="0" smtClean="0"/>
                  <a:t> que la </a:t>
                </a:r>
                <a:r>
                  <a:rPr lang="en-US" dirty="0" err="1" smtClean="0"/>
                  <a:t>cantidad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niveles</a:t>
                </a:r>
                <a:r>
                  <a:rPr lang="en-US" dirty="0" smtClean="0"/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  <m:brk m:alnAt="7"/>
                        </m:rPr>
                        <a:rPr lang="en-US"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oras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estudio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estudi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ó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menos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horas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semana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estudi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ó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entre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horas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semana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estudi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ó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de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horas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semana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estudioMedio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estudi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entre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5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horas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la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semana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estudi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ó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entre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horas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la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semana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estudioAlto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no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estudi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ó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á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de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5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horas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la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semana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estudi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ó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á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de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5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horas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la</m:t>
                                      </m:r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semana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7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cualitativas</a:t>
            </a:r>
            <a:endParaRPr lang="es-MX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838200" y="1825625"/>
          <a:ext cx="10516265" cy="215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2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23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13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29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Escuela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HorasDeEstudio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Reprobadas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Faltas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9229261"/>
              </p:ext>
            </p:extLst>
          </p:nvPr>
        </p:nvGraphicFramePr>
        <p:xfrm>
          <a:off x="838200" y="4542493"/>
          <a:ext cx="105156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10.2955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0.3979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25.873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8.2232e-87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EstudioMedio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-0.1237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0.5137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-0.241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0.8098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EstudioAlto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1.1045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0.6927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1.594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0.1164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68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8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cualitativas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4"/>
                <a:ext cx="10515597" cy="262983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Para </a:t>
                </a:r>
                <a:r>
                  <a:rPr lang="en-US" dirty="0" err="1" smtClean="0"/>
                  <a:t>regresión</a:t>
                </a:r>
                <a:r>
                  <a:rPr lang="en-US" dirty="0" smtClean="0"/>
                  <a:t> lineal simple, </a:t>
                </a:r>
                <a:r>
                  <a:rPr lang="en-US" dirty="0" err="1" smtClean="0"/>
                  <a:t>prediciendo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calificación</a:t>
                </a:r>
                <a:r>
                  <a:rPr lang="en-US" dirty="0" smtClean="0"/>
                  <a:t> </a:t>
                </a:r>
                <a:r>
                  <a:rPr lang="en-US" dirty="0" smtClean="0"/>
                  <a:t>final: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estudi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ó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poco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estudi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ó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nivel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medio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estudi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ó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nivel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alto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interpreta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la </a:t>
                </a:r>
                <a:r>
                  <a:rPr lang="en-US" dirty="0" err="1"/>
                  <a:t>calificación</a:t>
                </a:r>
                <a:r>
                  <a:rPr lang="en-US" dirty="0"/>
                  <a:t> </a:t>
                </a:r>
                <a:r>
                  <a:rPr lang="en-US" dirty="0" err="1"/>
                  <a:t>promedio</a:t>
                </a:r>
                <a:r>
                  <a:rPr lang="en-US" dirty="0"/>
                  <a:t> de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estudiaron</a:t>
                </a:r>
                <a:r>
                  <a:rPr lang="en-US" dirty="0"/>
                  <a:t> </a:t>
                </a:r>
                <a:r>
                  <a:rPr lang="en-US" dirty="0" err="1"/>
                  <a:t>poco</a:t>
                </a:r>
                <a:r>
                  <a:rPr lang="en-US" dirty="0"/>
                  <a:t> (10.3)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la </a:t>
                </a:r>
                <a:r>
                  <a:rPr lang="en-US" dirty="0" err="1"/>
                  <a:t>diferencia</a:t>
                </a:r>
                <a:r>
                  <a:rPr lang="en-US" dirty="0"/>
                  <a:t> </a:t>
                </a:r>
                <a:r>
                  <a:rPr lang="en-US" dirty="0" err="1"/>
                  <a:t>promedio</a:t>
                </a:r>
                <a:r>
                  <a:rPr lang="en-US" dirty="0"/>
                  <a:t> </a:t>
                </a:r>
                <a:r>
                  <a:rPr lang="en-US" dirty="0" smtClean="0"/>
                  <a:t>entre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estudiaron</a:t>
                </a:r>
                <a:r>
                  <a:rPr lang="en-US" dirty="0"/>
                  <a:t> </a:t>
                </a:r>
                <a:r>
                  <a:rPr lang="en-US" dirty="0" err="1"/>
                  <a:t>poco</a:t>
                </a:r>
                <a:r>
                  <a:rPr lang="en-US" dirty="0"/>
                  <a:t> y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estudiaron</a:t>
                </a:r>
                <a:r>
                  <a:rPr lang="en-US" dirty="0"/>
                  <a:t> un </a:t>
                </a:r>
                <a:r>
                  <a:rPr lang="en-US" dirty="0" err="1"/>
                  <a:t>tiempo</a:t>
                </a:r>
                <a:r>
                  <a:rPr lang="en-US" dirty="0"/>
                  <a:t> </a:t>
                </a:r>
                <a:r>
                  <a:rPr lang="en-US" dirty="0" err="1"/>
                  <a:t>medio</a:t>
                </a:r>
                <a:r>
                  <a:rPr lang="en-US" dirty="0"/>
                  <a:t> (-0.12)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la </a:t>
                </a:r>
                <a:r>
                  <a:rPr lang="en-US" dirty="0" err="1"/>
                  <a:t>diferencia</a:t>
                </a:r>
                <a:r>
                  <a:rPr lang="en-US" dirty="0"/>
                  <a:t> </a:t>
                </a:r>
                <a:r>
                  <a:rPr lang="en-US" dirty="0" err="1"/>
                  <a:t>promedio</a:t>
                </a:r>
                <a:r>
                  <a:rPr lang="en-US" dirty="0"/>
                  <a:t> </a:t>
                </a:r>
                <a:r>
                  <a:rPr lang="en-US" dirty="0" smtClean="0"/>
                  <a:t>entre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estudiaron</a:t>
                </a:r>
                <a:r>
                  <a:rPr lang="en-US" dirty="0"/>
                  <a:t> </a:t>
                </a:r>
                <a:r>
                  <a:rPr lang="en-US" dirty="0" err="1"/>
                  <a:t>poco</a:t>
                </a:r>
                <a:r>
                  <a:rPr lang="en-US" dirty="0"/>
                  <a:t> y </a:t>
                </a:r>
                <a:r>
                  <a:rPr lang="en-US" dirty="0" err="1"/>
                  <a:t>los</a:t>
                </a:r>
                <a:r>
                  <a:rPr lang="en-US" dirty="0"/>
                  <a:t> que </a:t>
                </a:r>
                <a:r>
                  <a:rPr lang="en-US" dirty="0" err="1"/>
                  <a:t>estudiaron</a:t>
                </a:r>
                <a:r>
                  <a:rPr lang="en-US" dirty="0"/>
                  <a:t> </a:t>
                </a:r>
                <a:r>
                  <a:rPr lang="en-US" dirty="0"/>
                  <a:t>mucho (1.1)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4"/>
                <a:ext cx="10515597" cy="2629835"/>
              </a:xfrm>
              <a:blipFill rotWithShape="0">
                <a:blip r:embed="rId2"/>
                <a:stretch>
                  <a:fillRect l="-638" t="-463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890744" y="3245224"/>
            <a:ext cx="593915" cy="298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2301685" y="3753177"/>
            <a:ext cx="665629" cy="24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10504392" y="3998259"/>
            <a:ext cx="564776" cy="2779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3042516"/>
              </p:ext>
            </p:extLst>
          </p:nvPr>
        </p:nvGraphicFramePr>
        <p:xfrm>
          <a:off x="838200" y="4542493"/>
          <a:ext cx="10515600" cy="14833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Intercept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10.2955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0.3979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25.873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8.2232e-87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EstudioMedio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-0.1237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0.5137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-0.241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0.8098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EstudioAlto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1.1045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0.6927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1.594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0.1164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68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66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Interacciones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Hemos </a:t>
                </a:r>
                <a:r>
                  <a:rPr lang="en-US" dirty="0" err="1" smtClean="0"/>
                  <a:t>asumido</a:t>
                </a:r>
                <a:r>
                  <a:rPr lang="en-US" dirty="0" smtClean="0"/>
                  <a:t> que la </a:t>
                </a:r>
                <a:r>
                  <a:rPr lang="en-US" dirty="0" err="1" smtClean="0"/>
                  <a:t>relación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lineal y </a:t>
                </a:r>
                <a:r>
                  <a:rPr lang="en-US" b="1" dirty="0" err="1" smtClean="0"/>
                  <a:t>aditiva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La </a:t>
                </a:r>
                <a:r>
                  <a:rPr lang="en-US" dirty="0" err="1" smtClean="0"/>
                  <a:t>asociación</a:t>
                </a:r>
                <a:r>
                  <a:rPr lang="en-US" dirty="0" smtClean="0"/>
                  <a:t> entre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variable de entrada y la de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 no </a:t>
                </a:r>
                <a:r>
                  <a:rPr lang="en-US" dirty="0" err="1" smtClean="0"/>
                  <a:t>depende</a:t>
                </a:r>
                <a:r>
                  <a:rPr lang="en-US" dirty="0" smtClean="0"/>
                  <a:t> </a:t>
                </a:r>
                <a:r>
                  <a:rPr lang="en-US" dirty="0" smtClean="0"/>
                  <a:t>del </a:t>
                </a:r>
                <a:r>
                  <a:rPr lang="en-US" dirty="0" smtClean="0"/>
                  <a:t>valor de </a:t>
                </a:r>
                <a:r>
                  <a:rPr lang="en-US" dirty="0" err="1" smtClean="0"/>
                  <a:t>otras</a:t>
                </a:r>
                <a:r>
                  <a:rPr lang="en-US" dirty="0" smtClean="0"/>
                  <a:t>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La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afectada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cambio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unitario</a:t>
                </a:r>
                <a:r>
                  <a:rPr lang="en-US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veces</a:t>
                </a:r>
                <a:r>
                  <a:rPr lang="en-US" dirty="0" smtClean="0"/>
                  <a:t>, sin </a:t>
                </a:r>
                <a:r>
                  <a:rPr lang="en-US" dirty="0" err="1" smtClean="0"/>
                  <a:t>importar</a:t>
                </a:r>
                <a:r>
                  <a:rPr lang="en-US" dirty="0" smtClean="0"/>
                  <a:t>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Se </a:t>
                </a:r>
                <a:r>
                  <a:rPr lang="en-US" dirty="0" err="1" smtClean="0"/>
                  <a:t>puede</a:t>
                </a:r>
                <a:r>
                  <a:rPr lang="en-US" dirty="0" smtClean="0"/>
                  <a:t> extender el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agregando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interacciones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 err="1" smtClean="0"/>
                  <a:t>Ahora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ve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afectada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cambio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unitario</a:t>
                </a:r>
                <a:r>
                  <a:rPr lang="en-US" dirty="0" smtClean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veces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más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veces</a:t>
                </a:r>
                <a:r>
                  <a:rPr lang="en-US" dirty="0" smtClean="0"/>
                  <a:t> 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inicio</a:t>
                </a:r>
                <a:r>
                  <a:rPr lang="en-US" dirty="0" smtClean="0"/>
                  <a:t>, solo </a:t>
                </a:r>
                <a:r>
                  <a:rPr lang="en-US" dirty="0" err="1" smtClean="0"/>
                  <a:t>podemos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revisar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cómo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que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variable </a:t>
                </a:r>
                <a:r>
                  <a:rPr lang="en-US" dirty="0" err="1" smtClean="0"/>
                  <a:t>afecta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sistema</a:t>
                </a:r>
                <a:r>
                  <a:rPr lang="en-US" dirty="0" smtClean="0"/>
                  <a:t> de forma individual</a:t>
                </a:r>
              </a:p>
              <a:p>
                <a:r>
                  <a:rPr lang="en-US" dirty="0" smtClean="0"/>
                  <a:t>Con </a:t>
                </a:r>
                <a:r>
                  <a:rPr lang="en-US" dirty="0" err="1" smtClean="0"/>
                  <a:t>interacciones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podemos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revisar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qué</a:t>
                </a:r>
                <a:r>
                  <a:rPr lang="en-US" dirty="0" smtClean="0"/>
                  <a:t> variables </a:t>
                </a:r>
                <a:r>
                  <a:rPr lang="en-US" dirty="0" err="1" smtClean="0"/>
                  <a:t>afectan</a:t>
                </a:r>
                <a:r>
                  <a:rPr lang="en-US" dirty="0" smtClean="0"/>
                  <a:t> al </a:t>
                </a:r>
                <a:r>
                  <a:rPr lang="en-US" dirty="0" err="1" smtClean="0"/>
                  <a:t>sistema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pero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dependencia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otra</a:t>
                </a:r>
                <a:r>
                  <a:rPr lang="en-US" dirty="0" smtClean="0"/>
                  <a:t> </a:t>
                </a:r>
                <a:r>
                  <a:rPr lang="en-US" dirty="0" smtClean="0"/>
                  <a:t>variable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406" b="-29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0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Interacciones</a:t>
            </a:r>
            <a:endParaRPr lang="es-MX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44418540"/>
              </p:ext>
            </p:extLst>
          </p:nvPr>
        </p:nvGraphicFramePr>
        <p:xfrm>
          <a:off x="838200" y="1825625"/>
          <a:ext cx="5168155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36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36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36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36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3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0.834878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0.010477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79.68352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-0.675079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0.022168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-30.45227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6.42E-159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angulo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-0.249061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0.022961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-10.84715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1.92E-26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716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longitud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-0.265143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0.012113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-21.88868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2.29E-92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938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velocidad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0.105146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0.008563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12.27876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4.34E-33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574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espesor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-0.227218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0.023161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-9.810441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4.62E-22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42034885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4650249"/>
              </p:ext>
            </p:extLst>
          </p:nvPr>
        </p:nvGraphicFramePr>
        <p:xfrm>
          <a:off x="6172200" y="1825625"/>
          <a:ext cx="5181600" cy="31540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Estimate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t</a:t>
                      </a:r>
                      <a:r>
                        <a:rPr lang="en-US" i="0" dirty="0" smtClean="0"/>
                        <a:t>-value</a:t>
                      </a:r>
                      <a:endParaRPr lang="es-MX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-value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(Intercept)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0.799154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79.43152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-0.504339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0.023615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-21.35663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1.52E-88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angulo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-0.207898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0.021595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-9.627085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2.51E-21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97168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longitud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-0.243604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0.011391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-21.38535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9.48E-89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9382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velocidad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0.099077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0.007999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12.38684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1.29E-33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1574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espesor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-0.077314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0.023812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-3.246789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0.001193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84203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frecuencia:espesor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-1.986099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0.132633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-14.9744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2.42E-47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8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Outliers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También </a:t>
            </a:r>
            <a:r>
              <a:rPr lang="en-US" dirty="0" err="1" smtClean="0"/>
              <a:t>conocidos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atípicos</a:t>
            </a:r>
            <a:r>
              <a:rPr lang="en-US" dirty="0" smtClean="0"/>
              <a:t>, se </a:t>
            </a:r>
            <a:r>
              <a:rPr lang="en-US" dirty="0" err="1" smtClean="0"/>
              <a:t>trata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observación</a:t>
            </a:r>
            <a:r>
              <a:rPr lang="en-US" dirty="0" smtClean="0"/>
              <a:t> que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particularmente</a:t>
            </a:r>
            <a:r>
              <a:rPr lang="en-US" dirty="0" smtClean="0"/>
              <a:t> </a:t>
            </a:r>
            <a:r>
              <a:rPr lang="en-US" dirty="0" err="1" smtClean="0"/>
              <a:t>distinta</a:t>
            </a:r>
            <a:r>
              <a:rPr lang="en-US" dirty="0" smtClean="0"/>
              <a:t> al resto</a:t>
            </a:r>
          </a:p>
          <a:p>
            <a:r>
              <a:rPr lang="en-US" dirty="0" err="1" smtClean="0"/>
              <a:t>Detección</a:t>
            </a:r>
            <a:r>
              <a:rPr lang="en-US" dirty="0" smtClean="0"/>
              <a:t> </a:t>
            </a:r>
            <a:r>
              <a:rPr lang="en-US" dirty="0" smtClean="0"/>
              <a:t>de </a:t>
            </a:r>
            <a:r>
              <a:rPr lang="en-US" i="1" dirty="0" smtClean="0"/>
              <a:t>outliers</a:t>
            </a:r>
            <a:endParaRPr lang="en-US" dirty="0" smtClean="0"/>
          </a:p>
          <a:p>
            <a:pPr lvl="1"/>
            <a:r>
              <a:rPr lang="en-US" dirty="0" smtClean="0"/>
              <a:t>Residual plot</a:t>
            </a:r>
          </a:p>
          <a:p>
            <a:pPr lvl="2"/>
            <a:r>
              <a:rPr lang="en-US" dirty="0" err="1" smtClean="0"/>
              <a:t>Gráfica</a:t>
            </a:r>
            <a:r>
              <a:rPr lang="en-US" dirty="0" smtClean="0"/>
              <a:t> que </a:t>
            </a:r>
            <a:r>
              <a:rPr lang="en-US" dirty="0" err="1" smtClean="0"/>
              <a:t>muestra</a:t>
            </a:r>
            <a:r>
              <a:rPr lang="en-US" dirty="0" smtClean="0"/>
              <a:t> la </a:t>
            </a:r>
            <a:r>
              <a:rPr lang="en-US" dirty="0" err="1" smtClean="0"/>
              <a:t>diferencia</a:t>
            </a:r>
            <a:r>
              <a:rPr lang="en-US" dirty="0" smtClean="0"/>
              <a:t> entre Y real e Y </a:t>
            </a:r>
            <a:r>
              <a:rPr lang="en-US" dirty="0" err="1" smtClean="0"/>
              <a:t>estimada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modelo</a:t>
            </a:r>
            <a:endParaRPr lang="en-US" dirty="0" smtClean="0"/>
          </a:p>
          <a:p>
            <a:pPr lvl="2"/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elevados</a:t>
            </a:r>
            <a:r>
              <a:rPr lang="en-US" dirty="0" smtClean="0"/>
              <a:t> son </a:t>
            </a:r>
            <a:r>
              <a:rPr lang="en-US" dirty="0" err="1" smtClean="0"/>
              <a:t>sospechosos</a:t>
            </a:r>
            <a:endParaRPr lang="en-US" dirty="0" smtClean="0"/>
          </a:p>
          <a:p>
            <a:pPr lvl="1"/>
            <a:r>
              <a:rPr lang="en-US" dirty="0" err="1" smtClean="0"/>
              <a:t>Método</a:t>
            </a:r>
            <a:r>
              <a:rPr lang="en-US" dirty="0" smtClean="0"/>
              <a:t> de Tukey</a:t>
            </a:r>
            <a:endParaRPr lang="en-US" dirty="0" smtClean="0"/>
          </a:p>
          <a:p>
            <a:r>
              <a:rPr lang="en-US" dirty="0" err="1" smtClean="0"/>
              <a:t>Acciones</a:t>
            </a:r>
            <a:endParaRPr lang="en-US" dirty="0" smtClean="0"/>
          </a:p>
          <a:p>
            <a:pPr lvl="1"/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realmente</a:t>
            </a:r>
            <a:r>
              <a:rPr lang="en-US" dirty="0" smtClean="0"/>
              <a:t> el valor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inadecuado</a:t>
            </a:r>
            <a:r>
              <a:rPr lang="en-US" dirty="0" smtClean="0"/>
              <a:t> (</a:t>
            </a:r>
            <a:r>
              <a:rPr lang="en-US" dirty="0" err="1" smtClean="0"/>
              <a:t>contexto</a:t>
            </a:r>
            <a:r>
              <a:rPr lang="en-US" dirty="0" smtClean="0"/>
              <a:t>, </a:t>
            </a:r>
            <a:r>
              <a:rPr lang="en-US" dirty="0" err="1" smtClean="0"/>
              <a:t>experiencia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Corregir</a:t>
            </a:r>
            <a:r>
              <a:rPr lang="en-US" dirty="0" smtClean="0"/>
              <a:t> de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, </a:t>
            </a:r>
            <a:r>
              <a:rPr lang="en-US" dirty="0" err="1" smtClean="0"/>
              <a:t>eliminar</a:t>
            </a:r>
            <a:r>
              <a:rPr lang="en-US" dirty="0" smtClean="0"/>
              <a:t> el </a:t>
            </a:r>
            <a:r>
              <a:rPr lang="en-US" dirty="0" err="1" smtClean="0"/>
              <a:t>dato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contrario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err="1" smtClean="0"/>
              <a:t>Outliers</a:t>
            </a:r>
            <a:endParaRPr lang="es-MX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2640" y="1825625"/>
            <a:ext cx="8906719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640" y="1825625"/>
            <a:ext cx="8789496" cy="435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640" y="1824563"/>
            <a:ext cx="8914784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err="1" smtClean="0"/>
              <a:t>Outliers</a:t>
            </a:r>
            <a:endParaRPr lang="es-MX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947" y="1825625"/>
            <a:ext cx="8778105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47" y="1825625"/>
            <a:ext cx="8836977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Ser capaces de utilizar cualquier base de datos para realizar experimentos de regresión lineal</a:t>
            </a:r>
          </a:p>
          <a:p>
            <a:r>
              <a:rPr lang="es-MX" dirty="0" smtClean="0"/>
              <a:t>Resolver problemas relacionados con:</a:t>
            </a:r>
          </a:p>
          <a:p>
            <a:pPr lvl="1"/>
            <a:r>
              <a:rPr lang="es-MX" dirty="0" smtClean="0"/>
              <a:t>Variables cualitativas</a:t>
            </a:r>
          </a:p>
          <a:p>
            <a:pPr lvl="1"/>
            <a:r>
              <a:rPr lang="es-MX" dirty="0" smtClean="0"/>
              <a:t>Interacciones</a:t>
            </a:r>
          </a:p>
          <a:p>
            <a:pPr lvl="1"/>
            <a:r>
              <a:rPr lang="es-MX" i="1" dirty="0" err="1" smtClean="0"/>
              <a:t>Outliers</a:t>
            </a:r>
            <a:endParaRPr lang="es-MX" i="1" dirty="0" smtClean="0"/>
          </a:p>
          <a:p>
            <a:pPr lvl="1"/>
            <a:r>
              <a:rPr lang="es-MX" dirty="0" err="1" smtClean="0"/>
              <a:t>Colinearidad</a:t>
            </a:r>
            <a:endParaRPr lang="es-MX" dirty="0" smtClean="0"/>
          </a:p>
          <a:p>
            <a:pPr lvl="1"/>
            <a:r>
              <a:rPr lang="es-MX" dirty="0" smtClean="0"/>
              <a:t>Huecos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739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i="1" dirty="0" err="1" smtClean="0"/>
              <a:t>Outliers</a:t>
            </a:r>
            <a:endParaRPr lang="es-MX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Método de Tukey</a:t>
                </a:r>
              </a:p>
              <a:p>
                <a:pPr lvl="1"/>
                <a:r>
                  <a:rPr lang="en-US" dirty="0" err="1"/>
                  <a:t>Obtener</a:t>
                </a:r>
                <a:r>
                  <a:rPr lang="en-US" dirty="0"/>
                  <a:t> el </a:t>
                </a:r>
                <a:r>
                  <a:rPr lang="en-US" dirty="0" err="1"/>
                  <a:t>rango</a:t>
                </a:r>
                <a:r>
                  <a:rPr lang="en-US" dirty="0"/>
                  <a:t> </a:t>
                </a:r>
                <a:r>
                  <a:rPr lang="en-US" dirty="0" err="1"/>
                  <a:t>interquantil</a:t>
                </a:r>
                <a:r>
                  <a:rPr lang="en-US" dirty="0"/>
                  <a:t> (Q1 a Q3)</a:t>
                </a:r>
              </a:p>
              <a:p>
                <a:pPr lvl="2"/>
                <a:r>
                  <a:rPr lang="en-US" dirty="0"/>
                  <a:t>Q1 </a:t>
                </a:r>
                <a:r>
                  <a:rPr lang="en-US" dirty="0" err="1"/>
                  <a:t>es</a:t>
                </a:r>
                <a:r>
                  <a:rPr lang="en-US" dirty="0"/>
                  <a:t> el valor </a:t>
                </a:r>
                <a:r>
                  <a:rPr lang="en-US" dirty="0" err="1"/>
                  <a:t>percentil</a:t>
                </a:r>
                <a:r>
                  <a:rPr lang="en-US" dirty="0"/>
                  <a:t> 25</a:t>
                </a:r>
              </a:p>
              <a:p>
                <a:pPr lvl="2"/>
                <a:r>
                  <a:rPr lang="en-US" dirty="0"/>
                  <a:t>Q3 </a:t>
                </a:r>
                <a:r>
                  <a:rPr lang="en-US" dirty="0" err="1"/>
                  <a:t>es</a:t>
                </a:r>
                <a:r>
                  <a:rPr lang="en-US" dirty="0"/>
                  <a:t> el valor </a:t>
                </a:r>
                <a:r>
                  <a:rPr lang="en-US" dirty="0" err="1"/>
                  <a:t>percentil</a:t>
                </a:r>
                <a:r>
                  <a:rPr lang="en-US" dirty="0"/>
                  <a:t> 75</a:t>
                </a:r>
              </a:p>
              <a:p>
                <a:pPr lvl="1"/>
                <a:r>
                  <a:rPr lang="en-US" dirty="0" err="1"/>
                  <a:t>Valores</a:t>
                </a:r>
                <a:r>
                  <a:rPr lang="en-US" dirty="0"/>
                  <a:t> </a:t>
                </a:r>
                <a:r>
                  <a:rPr lang="en-US" dirty="0" err="1"/>
                  <a:t>fuera</a:t>
                </a:r>
                <a:r>
                  <a:rPr lang="en-US" dirty="0"/>
                  <a:t> de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rango</a:t>
                </a:r>
                <a:r>
                  <a:rPr lang="en-US" dirty="0"/>
                  <a:t> son </a:t>
                </a:r>
                <a:r>
                  <a:rPr lang="en-US" dirty="0" err="1"/>
                  <a:t>sospechosos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Suele </a:t>
                </a:r>
                <a:r>
                  <a:rPr lang="en-US" dirty="0" err="1"/>
                  <a:t>usarse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dirty="0"/>
                  <a:t>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dependiendo</a:t>
                </a:r>
                <a:r>
                  <a:rPr lang="en-US" dirty="0"/>
                  <a:t> de la </a:t>
                </a:r>
                <a:r>
                  <a:rPr lang="en-US" dirty="0" err="1"/>
                  <a:t>aplicación</a:t>
                </a:r>
                <a:endParaRPr lang="en-US" dirty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3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Colinealidad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Situación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que dos o </a:t>
            </a:r>
            <a:r>
              <a:rPr lang="en-US" dirty="0" err="1" smtClean="0"/>
              <a:t>más</a:t>
            </a:r>
            <a:r>
              <a:rPr lang="en-US" dirty="0" smtClean="0"/>
              <a:t> variables de entrada </a:t>
            </a:r>
            <a:r>
              <a:rPr lang="en-US" dirty="0" err="1" smtClean="0"/>
              <a:t>están</a:t>
            </a:r>
            <a:r>
              <a:rPr lang="en-US" dirty="0" smtClean="0"/>
              <a:t> </a:t>
            </a:r>
            <a:r>
              <a:rPr lang="en-US" dirty="0" err="1" smtClean="0"/>
              <a:t>altamente</a:t>
            </a:r>
            <a:r>
              <a:rPr lang="en-US" dirty="0" smtClean="0"/>
              <a:t> </a:t>
            </a:r>
            <a:r>
              <a:rPr lang="en-US" dirty="0" err="1" smtClean="0"/>
              <a:t>asociadas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endParaRPr lang="en-US" dirty="0" smtClean="0"/>
          </a:p>
          <a:p>
            <a:r>
              <a:rPr lang="en-US" dirty="0" err="1" smtClean="0"/>
              <a:t>Problemas</a:t>
            </a:r>
            <a:endParaRPr lang="en-US" dirty="0" smtClean="0"/>
          </a:p>
          <a:p>
            <a:pPr lvl="1"/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de forma </a:t>
            </a:r>
            <a:r>
              <a:rPr lang="en-US" dirty="0" err="1" smtClean="0"/>
              <a:t>independiente</a:t>
            </a:r>
            <a:r>
              <a:rPr lang="en-US" dirty="0" smtClean="0"/>
              <a:t> la </a:t>
            </a:r>
            <a:r>
              <a:rPr lang="en-US" dirty="0" err="1" smtClean="0"/>
              <a:t>asociación</a:t>
            </a:r>
            <a:r>
              <a:rPr lang="en-US" dirty="0" smtClean="0"/>
              <a:t> de </a:t>
            </a:r>
            <a:r>
              <a:rPr lang="en-US" dirty="0" err="1" smtClean="0"/>
              <a:t>cada</a:t>
            </a:r>
            <a:r>
              <a:rPr lang="en-US" dirty="0" smtClean="0"/>
              <a:t> variable de entrada con la </a:t>
            </a:r>
            <a:r>
              <a:rPr lang="en-US" dirty="0" err="1" smtClean="0"/>
              <a:t>respuesta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 (mala </a:t>
            </a:r>
            <a:r>
              <a:rPr lang="en-US" dirty="0" err="1" smtClean="0"/>
              <a:t>precisión</a:t>
            </a:r>
            <a:r>
              <a:rPr lang="en-US" dirty="0" smtClean="0"/>
              <a:t> del valor de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coeficientes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Al </a:t>
            </a:r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 err="1" smtClean="0"/>
              <a:t>precisión</a:t>
            </a:r>
            <a:r>
              <a:rPr lang="en-US" dirty="0" smtClean="0"/>
              <a:t> de </a:t>
            </a:r>
            <a:r>
              <a:rPr lang="en-US" dirty="0" err="1" smtClean="0"/>
              <a:t>coeficientes</a:t>
            </a:r>
            <a:r>
              <a:rPr lang="en-US" dirty="0" smtClean="0"/>
              <a:t>, se </a:t>
            </a:r>
            <a:r>
              <a:rPr lang="en-US" dirty="0" err="1" smtClean="0"/>
              <a:t>incrementa</a:t>
            </a:r>
            <a:r>
              <a:rPr lang="en-US" dirty="0" smtClean="0"/>
              <a:t> el error </a:t>
            </a:r>
            <a:r>
              <a:rPr lang="en-US" dirty="0" err="1" smtClean="0"/>
              <a:t>estándar</a:t>
            </a:r>
            <a:r>
              <a:rPr lang="en-US" dirty="0" smtClean="0"/>
              <a:t>, lo que reduce el </a:t>
            </a:r>
            <a:r>
              <a:rPr lang="en-US" dirty="0" err="1" smtClean="0"/>
              <a:t>estadístico</a:t>
            </a:r>
            <a:r>
              <a:rPr lang="en-US" dirty="0" smtClean="0"/>
              <a:t> t, </a:t>
            </a:r>
            <a:r>
              <a:rPr lang="en-US" dirty="0" err="1" smtClean="0"/>
              <a:t>provocando</a:t>
            </a:r>
            <a:r>
              <a:rPr lang="en-US" dirty="0" smtClean="0"/>
              <a:t> que el p-value sea mayor</a:t>
            </a:r>
          </a:p>
          <a:p>
            <a:pPr lvl="2"/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provocar</a:t>
            </a:r>
            <a:r>
              <a:rPr lang="en-US" dirty="0" smtClean="0"/>
              <a:t> que </a:t>
            </a:r>
            <a:r>
              <a:rPr lang="en-US" dirty="0" err="1" smtClean="0"/>
              <a:t>asumamos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/>
              <a:t>variable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asociada</a:t>
            </a:r>
            <a:r>
              <a:rPr lang="en-US" dirty="0"/>
              <a:t> con la </a:t>
            </a:r>
            <a:r>
              <a:rPr lang="en-US" dirty="0" err="1" smtClean="0"/>
              <a:t>salida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3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Colinealidad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Detección</a:t>
            </a:r>
            <a:endParaRPr lang="en-US" dirty="0" smtClean="0"/>
          </a:p>
          <a:p>
            <a:pPr lvl="1"/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correlación</a:t>
            </a:r>
            <a:endParaRPr lang="en-US" dirty="0" smtClean="0"/>
          </a:p>
          <a:p>
            <a:pPr lvl="2"/>
            <a:r>
              <a:rPr lang="en-US" dirty="0" err="1" smtClean="0"/>
              <a:t>Todas</a:t>
            </a:r>
            <a:r>
              <a:rPr lang="en-US" dirty="0" smtClean="0"/>
              <a:t> contra </a:t>
            </a:r>
            <a:r>
              <a:rPr lang="en-US" dirty="0" err="1" smtClean="0"/>
              <a:t>todas</a:t>
            </a:r>
            <a:endParaRPr lang="en-US" dirty="0" smtClean="0"/>
          </a:p>
          <a:p>
            <a:pPr lvl="1"/>
            <a:r>
              <a:rPr lang="en-US" dirty="0" err="1" smtClean="0"/>
              <a:t>Visualización</a:t>
            </a:r>
            <a:r>
              <a:rPr lang="en-US" dirty="0" smtClean="0"/>
              <a:t> </a:t>
            </a:r>
            <a:r>
              <a:rPr lang="en-US" dirty="0" err="1" smtClean="0"/>
              <a:t>mediante</a:t>
            </a:r>
            <a:r>
              <a:rPr lang="en-US" dirty="0" smtClean="0"/>
              <a:t> </a:t>
            </a:r>
            <a:r>
              <a:rPr lang="en-US" dirty="0" err="1" smtClean="0"/>
              <a:t>heatmap</a:t>
            </a:r>
            <a:endParaRPr lang="en-US" dirty="0" smtClean="0"/>
          </a:p>
          <a:p>
            <a:r>
              <a:rPr lang="en-US" dirty="0" err="1" smtClean="0"/>
              <a:t>Solución</a:t>
            </a:r>
            <a:endParaRPr lang="en-US" dirty="0" smtClean="0"/>
          </a:p>
          <a:p>
            <a:pPr lvl="1"/>
            <a:r>
              <a:rPr lang="en-US" dirty="0" err="1" smtClean="0"/>
              <a:t>Mantener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variable, </a:t>
            </a:r>
            <a:r>
              <a:rPr lang="en-US" dirty="0" err="1" smtClean="0"/>
              <a:t>pues</a:t>
            </a:r>
            <a:r>
              <a:rPr lang="en-US" dirty="0" smtClean="0"/>
              <a:t> la </a:t>
            </a:r>
            <a:r>
              <a:rPr lang="en-US" dirty="0" err="1" smtClean="0"/>
              <a:t>otra</a:t>
            </a:r>
            <a:r>
              <a:rPr lang="en-US" dirty="0" smtClean="0"/>
              <a:t> u </a:t>
            </a:r>
            <a:r>
              <a:rPr lang="en-US" dirty="0" err="1" smtClean="0"/>
              <a:t>otras</a:t>
            </a:r>
            <a:r>
              <a:rPr lang="en-US" dirty="0" smtClean="0"/>
              <a:t> son </a:t>
            </a:r>
            <a:r>
              <a:rPr lang="en-US" dirty="0" err="1" smtClean="0"/>
              <a:t>irrelevantes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Colinealidad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Pasamos</a:t>
            </a:r>
            <a:r>
              <a:rPr lang="en-US" dirty="0" smtClean="0"/>
              <a:t> </a:t>
            </a:r>
            <a:r>
              <a:rPr lang="en-US" dirty="0" smtClean="0"/>
              <a:t>de 11 variables con RSE de 0.648 y R^2 </a:t>
            </a:r>
            <a:r>
              <a:rPr lang="en-US" dirty="0" err="1" smtClean="0"/>
              <a:t>ajustada</a:t>
            </a:r>
            <a:r>
              <a:rPr lang="en-US" dirty="0" smtClean="0"/>
              <a:t> de 0.356 a 8 variables con RSE de 0.65 y R^2 </a:t>
            </a:r>
            <a:r>
              <a:rPr lang="en-US" dirty="0" err="1" smtClean="0"/>
              <a:t>ajustada</a:t>
            </a:r>
            <a:r>
              <a:rPr lang="en-US" dirty="0" smtClean="0"/>
              <a:t> de 0.352</a:t>
            </a:r>
          </a:p>
          <a:p>
            <a:pPr lvl="1"/>
            <a:r>
              <a:rPr lang="en-US" dirty="0" smtClean="0"/>
              <a:t>Sistema </a:t>
            </a:r>
            <a:r>
              <a:rPr lang="en-US" dirty="0" err="1" smtClean="0"/>
              <a:t>más</a:t>
            </a:r>
            <a:r>
              <a:rPr lang="en-US" dirty="0" smtClean="0"/>
              <a:t> simple,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376710"/>
              </p:ext>
            </p:extLst>
          </p:nvPr>
        </p:nvGraphicFramePr>
        <p:xfrm>
          <a:off x="1613646" y="3101783"/>
          <a:ext cx="7774913" cy="2791152"/>
        </p:xfrm>
        <a:graphic>
          <a:graphicData uri="http://schemas.openxmlformats.org/drawingml/2006/table">
            <a:tbl>
              <a:tblPr/>
              <a:tblGrid>
                <a:gridCol w="571685"/>
                <a:gridCol w="600269"/>
                <a:gridCol w="600269"/>
                <a:gridCol w="600269"/>
                <a:gridCol w="600269"/>
                <a:gridCol w="600269"/>
                <a:gridCol w="600269"/>
                <a:gridCol w="600269"/>
                <a:gridCol w="600269"/>
                <a:gridCol w="600269"/>
                <a:gridCol w="600269"/>
                <a:gridCol w="600269"/>
                <a:gridCol w="600269"/>
              </a:tblGrid>
              <a:tr h="2147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acidezF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acidezV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azucarR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cloruros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dioxidoAL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dioxidoAT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acidezF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acidezV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acidoC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azucarR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cloruros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dioxidoAL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dioxidoAT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4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densidad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A9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89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E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CD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</a:tr>
              <a:tr h="2147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calidad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2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8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2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Huecos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Casos extremos</a:t>
            </a:r>
          </a:p>
          <a:p>
            <a:pPr lvl="1"/>
            <a:r>
              <a:rPr lang="es-MX" dirty="0" smtClean="0"/>
              <a:t>Una observación con un solo dato</a:t>
            </a:r>
          </a:p>
          <a:p>
            <a:pPr lvl="2"/>
            <a:r>
              <a:rPr lang="es-MX" dirty="0" smtClean="0"/>
              <a:t>Eliminar observación</a:t>
            </a:r>
          </a:p>
          <a:p>
            <a:pPr lvl="1"/>
            <a:r>
              <a:rPr lang="es-MX" dirty="0" smtClean="0"/>
              <a:t>Una variable con un solo dato</a:t>
            </a:r>
          </a:p>
          <a:p>
            <a:pPr lvl="2"/>
            <a:r>
              <a:rPr lang="es-MX" dirty="0" smtClean="0"/>
              <a:t>Eliminar variable</a:t>
            </a:r>
          </a:p>
          <a:p>
            <a:r>
              <a:rPr lang="es-MX" dirty="0" smtClean="0"/>
              <a:t>Casos comunes</a:t>
            </a:r>
          </a:p>
          <a:p>
            <a:pPr lvl="1"/>
            <a:r>
              <a:rPr lang="es-MX" dirty="0" smtClean="0"/>
              <a:t>Una observación a la que le falta un dato</a:t>
            </a:r>
          </a:p>
          <a:p>
            <a:pPr lvl="2"/>
            <a:r>
              <a:rPr lang="es-MX" dirty="0" smtClean="0"/>
              <a:t>Imputación</a:t>
            </a:r>
          </a:p>
          <a:p>
            <a:pPr lvl="1"/>
            <a:r>
              <a:rPr lang="es-MX" dirty="0" smtClean="0"/>
              <a:t>Una variable no medida en una observación</a:t>
            </a:r>
          </a:p>
          <a:p>
            <a:pPr lvl="2"/>
            <a:r>
              <a:rPr lang="es-MX" dirty="0" smtClean="0"/>
              <a:t>Imputación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519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Huecos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Imputación</a:t>
            </a:r>
          </a:p>
          <a:p>
            <a:pPr lvl="1"/>
            <a:r>
              <a:rPr lang="es-MX" dirty="0" smtClean="0"/>
              <a:t>Adivinar/suponer el valor de los datos faltantes basándose en la información con que ya se cuenta</a:t>
            </a:r>
          </a:p>
          <a:p>
            <a:r>
              <a:rPr lang="es-MX" dirty="0" smtClean="0"/>
              <a:t>Técnicas comunes</a:t>
            </a:r>
          </a:p>
          <a:p>
            <a:pPr lvl="1"/>
            <a:r>
              <a:rPr lang="es-MX" dirty="0" smtClean="0"/>
              <a:t>Media/mediana/moda. Reemplazar valores faltantes con el promedio, la mediana, o la moda de los datos que se tienen</a:t>
            </a:r>
          </a:p>
          <a:p>
            <a:pPr lvl="1"/>
            <a:r>
              <a:rPr lang="es-MX" dirty="0" smtClean="0"/>
              <a:t>KNN. Predecir valores faltantes basándose en los valores de los k vecinos más cercanos</a:t>
            </a:r>
          </a:p>
          <a:p>
            <a:pPr lvl="1"/>
            <a:r>
              <a:rPr lang="es-MX" dirty="0" smtClean="0"/>
              <a:t>Regresión. Generar un modelo que prediga la variable a la que le faltan datos</a:t>
            </a:r>
          </a:p>
          <a:p>
            <a:pPr marL="457200" lvl="1" indent="0">
              <a:buNone/>
            </a:pPr>
            <a:endParaRPr lang="es-MX" dirty="0" smtClean="0"/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55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Potenciales problemas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MX" dirty="0" smtClean="0"/>
              <a:t>Variables cualitativas</a:t>
            </a:r>
            <a:endParaRPr lang="es-MX" dirty="0" smtClean="0"/>
          </a:p>
          <a:p>
            <a:r>
              <a:rPr lang="es-MX" dirty="0" smtClean="0"/>
              <a:t>Interacciones</a:t>
            </a:r>
          </a:p>
          <a:p>
            <a:r>
              <a:rPr lang="es-MX" i="1" dirty="0" err="1" smtClean="0"/>
              <a:t>Outliers</a:t>
            </a:r>
            <a:endParaRPr lang="es-MX" i="1" dirty="0" smtClean="0"/>
          </a:p>
          <a:p>
            <a:r>
              <a:rPr lang="es-MX" dirty="0" err="1" smtClean="0"/>
              <a:t>Colinearidad</a:t>
            </a:r>
            <a:endParaRPr lang="es-MX" dirty="0" smtClean="0"/>
          </a:p>
          <a:p>
            <a:r>
              <a:rPr lang="es-MX" dirty="0" smtClean="0"/>
              <a:t>Huecos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/>
              <a:t>Muy común contar con este tipo de información, ¿cómo la incluyo en mi modelo?</a:t>
            </a:r>
          </a:p>
          <a:p>
            <a:r>
              <a:rPr lang="es-MX" dirty="0"/>
              <a:t>Quiero predecir productividad en línea de ensamblaje y tomo en cuenta, entre otras cosas, si el empleado está en turno </a:t>
            </a:r>
            <a:r>
              <a:rPr lang="es-MX" dirty="0" err="1"/>
              <a:t>verspertino</a:t>
            </a:r>
            <a:r>
              <a:rPr lang="es-MX" dirty="0"/>
              <a:t>, matutino o nocturno</a:t>
            </a:r>
          </a:p>
        </p:txBody>
      </p:sp>
    </p:spTree>
    <p:extLst>
      <p:ext uri="{BB962C8B-B14F-4D97-AF65-F5344CB8AC3E}">
        <p14:creationId xmlns:p14="http://schemas.microsoft.com/office/powerpoint/2010/main" val="38365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Potenciales problemas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MX" dirty="0" smtClean="0"/>
              <a:t>Variables cualitativas</a:t>
            </a:r>
            <a:endParaRPr lang="es-MX" dirty="0" smtClean="0"/>
          </a:p>
          <a:p>
            <a:r>
              <a:rPr lang="es-MX" dirty="0" smtClean="0"/>
              <a:t>Interacciones</a:t>
            </a:r>
          </a:p>
          <a:p>
            <a:r>
              <a:rPr lang="es-MX" i="1" dirty="0" err="1" smtClean="0"/>
              <a:t>Outliers</a:t>
            </a:r>
            <a:endParaRPr lang="es-MX" i="1" dirty="0" smtClean="0"/>
          </a:p>
          <a:p>
            <a:r>
              <a:rPr lang="es-MX" dirty="0" err="1" smtClean="0"/>
              <a:t>Colinearidad</a:t>
            </a:r>
            <a:endParaRPr lang="es-MX" dirty="0" smtClean="0"/>
          </a:p>
          <a:p>
            <a:r>
              <a:rPr lang="es-MX" dirty="0" smtClean="0"/>
              <a:t>Huecos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/>
              <a:t>sistema asume que la dependencia con una variable no se ve afectada por otras condiciones</a:t>
            </a:r>
          </a:p>
          <a:p>
            <a:r>
              <a:rPr lang="es-MX" dirty="0"/>
              <a:t>Quiero predecir productividad en planta, y tomo en cuenta cantidad de líneas y cantidad de empleados, ¿una no depende de la otra?, ¿puedo predecir a partir de cantidad de líneas, sin considerar la cantidad de empleados </a:t>
            </a:r>
            <a:r>
              <a:rPr lang="es-MX" dirty="0" smtClean="0"/>
              <a:t>disponibles?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905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Potenciales problemas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MX" dirty="0" smtClean="0"/>
              <a:t>Variables cualitativas</a:t>
            </a:r>
            <a:endParaRPr lang="es-MX" dirty="0" smtClean="0"/>
          </a:p>
          <a:p>
            <a:r>
              <a:rPr lang="es-MX" dirty="0" smtClean="0"/>
              <a:t>Interacciones</a:t>
            </a:r>
          </a:p>
          <a:p>
            <a:r>
              <a:rPr lang="es-MX" i="1" dirty="0" err="1" smtClean="0"/>
              <a:t>Outliers</a:t>
            </a:r>
            <a:endParaRPr lang="es-MX" i="1" dirty="0" smtClean="0"/>
          </a:p>
          <a:p>
            <a:r>
              <a:rPr lang="es-MX" dirty="0" err="1" smtClean="0"/>
              <a:t>Colinearidad</a:t>
            </a:r>
            <a:endParaRPr lang="es-MX" dirty="0" smtClean="0"/>
          </a:p>
          <a:p>
            <a:r>
              <a:rPr lang="es-MX" dirty="0" smtClean="0"/>
              <a:t>Huecos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/>
              <a:t>Las bases de datos suelen contar con múltiples valores fuera de un rango típico</a:t>
            </a:r>
          </a:p>
          <a:p>
            <a:r>
              <a:rPr lang="es-MX" dirty="0"/>
              <a:t>¿Qué pasa si cometo un error al obtener los datos, si un sensor falla, etc.?</a:t>
            </a:r>
          </a:p>
        </p:txBody>
      </p:sp>
    </p:spTree>
    <p:extLst>
      <p:ext uri="{BB962C8B-B14F-4D97-AF65-F5344CB8AC3E}">
        <p14:creationId xmlns:p14="http://schemas.microsoft.com/office/powerpoint/2010/main" val="36738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Potenciales problemas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s-MX" dirty="0" smtClean="0"/>
              <a:t>Variables cualitativas</a:t>
            </a:r>
            <a:endParaRPr lang="es-MX" dirty="0" smtClean="0"/>
          </a:p>
          <a:p>
            <a:r>
              <a:rPr lang="es-MX" dirty="0" smtClean="0"/>
              <a:t>Interacciones</a:t>
            </a:r>
          </a:p>
          <a:p>
            <a:r>
              <a:rPr lang="es-MX" i="1" dirty="0" err="1" smtClean="0"/>
              <a:t>Outliers</a:t>
            </a:r>
            <a:endParaRPr lang="es-MX" i="1" dirty="0" smtClean="0"/>
          </a:p>
          <a:p>
            <a:r>
              <a:rPr lang="es-MX" dirty="0" err="1" smtClean="0"/>
              <a:t>Colinearidad</a:t>
            </a:r>
            <a:endParaRPr lang="es-MX" dirty="0" smtClean="0"/>
          </a:p>
          <a:p>
            <a:r>
              <a:rPr lang="es-MX" dirty="0" smtClean="0"/>
              <a:t>Huecos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Si dos o más variables miden cosas muy similares, ¿es conveniente incluir ambas en el sistema?</a:t>
            </a:r>
          </a:p>
          <a:p>
            <a:r>
              <a:rPr lang="es-MX" dirty="0"/>
              <a:t>Quiero predecir productividad en planta, y tomo en cuenta tanto la cantidad de empleados que estuvieron en planta ese día, como la cantidad de horas-hombre que se trabajaron ese </a:t>
            </a:r>
            <a:r>
              <a:rPr lang="es-MX" dirty="0" smtClean="0"/>
              <a:t>día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245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Potenciales problemas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s-MX" dirty="0" smtClean="0"/>
              <a:t>Variables cualitativas</a:t>
            </a:r>
            <a:endParaRPr lang="es-MX" dirty="0" smtClean="0"/>
          </a:p>
          <a:p>
            <a:r>
              <a:rPr lang="es-MX" dirty="0" smtClean="0"/>
              <a:t>Interacciones</a:t>
            </a:r>
          </a:p>
          <a:p>
            <a:r>
              <a:rPr lang="es-MX" i="1" dirty="0" err="1" smtClean="0"/>
              <a:t>Outliers</a:t>
            </a:r>
            <a:endParaRPr lang="es-MX" i="1" dirty="0" smtClean="0"/>
          </a:p>
          <a:p>
            <a:r>
              <a:rPr lang="es-MX" dirty="0" err="1" smtClean="0"/>
              <a:t>Colinearidad</a:t>
            </a:r>
            <a:endParaRPr lang="es-MX" dirty="0" smtClean="0"/>
          </a:p>
          <a:p>
            <a:r>
              <a:rPr lang="es-MX" dirty="0" smtClean="0"/>
              <a:t>Huecos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dirty="0"/>
              <a:t>Faltan algunos datos, ¿el modelo funcionará</a:t>
            </a:r>
            <a:r>
              <a:rPr lang="es-MX" dirty="0" smtClean="0"/>
              <a:t>?, ¿el código compilará sin errores?</a:t>
            </a:r>
            <a:endParaRPr lang="es-MX" dirty="0"/>
          </a:p>
          <a:p>
            <a:r>
              <a:rPr lang="es-MX" dirty="0"/>
              <a:t>Quiero predecir productividad en línea de ensamblaje, pero para algunas líneas no se contabilizó la cantidad de empleados que la trabajaron en un día en específico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719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Variables cualitativas</a:t>
            </a:r>
            <a:endParaRPr lang="es-MX" dirty="0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5553141"/>
              </p:ext>
            </p:extLst>
          </p:nvPr>
        </p:nvGraphicFramePr>
        <p:xfrm>
          <a:off x="838200" y="1825625"/>
          <a:ext cx="10516265" cy="215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4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36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02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523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813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503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229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9735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Escuela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Sexo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Edad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HorasDeEstudio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Reprobadas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Faltas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G3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GP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781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210" marR="14210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14210" marR="14210" marT="9525" marB="0" anchor="b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0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r>
              <a:rPr lang="en-US" dirty="0" err="1" smtClean="0"/>
              <a:t>cualitativas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 </a:t>
                </a:r>
                <a:r>
                  <a:rPr lang="en-US" dirty="0" smtClean="0"/>
                  <a:t>la variable </a:t>
                </a:r>
                <a:r>
                  <a:rPr lang="en-US" dirty="0" err="1" smtClean="0"/>
                  <a:t>cualitativa</a:t>
                </a:r>
                <a:r>
                  <a:rPr lang="en-US" dirty="0" smtClean="0"/>
                  <a:t>, o factor, </a:t>
                </a:r>
                <a:r>
                  <a:rPr lang="en-US" dirty="0" err="1" smtClean="0"/>
                  <a:t>tiene</a:t>
                </a:r>
                <a:r>
                  <a:rPr lang="en-US" dirty="0" smtClean="0"/>
                  <a:t> dos </a:t>
                </a:r>
                <a:r>
                  <a:rPr lang="en-US" dirty="0" err="1" smtClean="0"/>
                  <a:t>valores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niveles</a:t>
                </a:r>
                <a:r>
                  <a:rPr lang="en-US" dirty="0" smtClean="0"/>
                  <a:t> </a:t>
                </a:r>
                <a:r>
                  <a:rPr lang="en-US" dirty="0" smtClean="0"/>
                  <a:t>(e.g. </a:t>
                </a:r>
                <a:r>
                  <a:rPr lang="en-US" dirty="0" smtClean="0"/>
                  <a:t>internet)</a:t>
                </a:r>
              </a:p>
              <a:p>
                <a:pPr lvl="1"/>
                <a:r>
                  <a:rPr lang="en-US" dirty="0" smtClean="0"/>
                  <a:t>Variable </a:t>
                </a:r>
                <a:r>
                  <a:rPr lang="en-US" i="1" dirty="0" smtClean="0"/>
                  <a:t>dummy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valores</a:t>
                </a:r>
                <a:r>
                  <a:rPr lang="en-US" dirty="0" smtClean="0"/>
                  <a:t> 0 y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tiene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internet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la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persona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í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tiene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internet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El </a:t>
                </a:r>
                <a:r>
                  <a:rPr lang="en-US" dirty="0" err="1" smtClean="0"/>
                  <a:t>proceso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conoce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como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one-hot </a:t>
                </a:r>
                <a:r>
                  <a:rPr lang="en-US" dirty="0" smtClean="0"/>
                  <a:t>encoding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DABEED6-09C9-4AE2-9F08-7AEC7F0860E3}" vid="{A1F4DC20-9B25-46BF-AF94-F6D261271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258</TotalTime>
  <Words>1326</Words>
  <Application>Microsoft Office PowerPoint</Application>
  <PresentationFormat>Widescreen</PresentationFormat>
  <Paragraphs>661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Default Theme</vt:lpstr>
      <vt:lpstr>Office Theme</vt:lpstr>
      <vt:lpstr>Solución de Problemas</vt:lpstr>
      <vt:lpstr>Objetivos</vt:lpstr>
      <vt:lpstr>Potenciales problemas</vt:lpstr>
      <vt:lpstr>Potenciales problemas</vt:lpstr>
      <vt:lpstr>Potenciales problemas</vt:lpstr>
      <vt:lpstr>Potenciales problemas</vt:lpstr>
      <vt:lpstr>Potenciales problemas</vt:lpstr>
      <vt:lpstr>Variables cualitativas</vt:lpstr>
      <vt:lpstr>Variables cualitativas</vt:lpstr>
      <vt:lpstr>Variables cualitativas</vt:lpstr>
      <vt:lpstr>Variables cualitativas</vt:lpstr>
      <vt:lpstr>Variables cualitativas</vt:lpstr>
      <vt:lpstr>Variables cualitativas</vt:lpstr>
      <vt:lpstr>Variables cualitativas</vt:lpstr>
      <vt:lpstr>Interacciones</vt:lpstr>
      <vt:lpstr>Interacciones</vt:lpstr>
      <vt:lpstr>Outliers</vt:lpstr>
      <vt:lpstr>Outliers</vt:lpstr>
      <vt:lpstr>Outliers</vt:lpstr>
      <vt:lpstr>Outliers</vt:lpstr>
      <vt:lpstr>Colinealidad</vt:lpstr>
      <vt:lpstr>Colinealidad</vt:lpstr>
      <vt:lpstr>Colinealidad</vt:lpstr>
      <vt:lpstr>Huecos</vt:lpstr>
      <vt:lpstr>Huecos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Martínez Torteya</dc:creator>
  <cp:lastModifiedBy>Antonio Martínez Torteya</cp:lastModifiedBy>
  <cp:revision>21</cp:revision>
  <dcterms:created xsi:type="dcterms:W3CDTF">2023-08-24T02:33:38Z</dcterms:created>
  <dcterms:modified xsi:type="dcterms:W3CDTF">2023-08-24T06:52:36Z</dcterms:modified>
</cp:coreProperties>
</file>