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67" r:id="rId4"/>
    <p:sldId id="268" r:id="rId5"/>
    <p:sldId id="258" r:id="rId6"/>
    <p:sldId id="269" r:id="rId7"/>
    <p:sldId id="270" r:id="rId8"/>
    <p:sldId id="273" r:id="rId9"/>
    <p:sldId id="271" r:id="rId10"/>
    <p:sldId id="272" r:id="rId11"/>
    <p:sldId id="260" r:id="rId12"/>
    <p:sldId id="261" r:id="rId13"/>
    <p:sldId id="274" r:id="rId14"/>
    <p:sldId id="262" r:id="rId15"/>
    <p:sldId id="263" r:id="rId16"/>
    <p:sldId id="275" r:id="rId17"/>
    <p:sldId id="264" r:id="rId18"/>
    <p:sldId id="265" r:id="rId19"/>
    <p:sldId id="276" r:id="rId20"/>
    <p:sldId id="277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3333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2" descr="http://www.udem.edu.mx/Esp/Sala-de-Prensa/PublishingImages/logo/RGB/Pleca-UDEM-A-R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257800"/>
            <a:ext cx="3200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57200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9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0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1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8228-9865-4E81-8778-939879B13239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6EC2-7C4E-473C-83BC-1BB3ECCE5DB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083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8228-9865-4E81-8778-939879B13239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6EC2-7C4E-473C-83BC-1BB3ECCE5DB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127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0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8228-9865-4E81-8778-939879B13239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6EC2-7C4E-473C-83BC-1BB3ECCE5DB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2627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8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8228-9865-4E81-8778-939879B13239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6EC2-7C4E-473C-83BC-1BB3ECCE5DB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722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98228-9865-4E81-8778-939879B13239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6EC2-7C4E-473C-83BC-1BB3ECCE5DB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2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333"/>
          </a:solidFill>
        </p:spPr>
        <p:txBody>
          <a:bodyPr/>
          <a:lstStyle>
            <a:lvl1pPr>
              <a:defRPr>
                <a:solidFill>
                  <a:srgbClr val="FFF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4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0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433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429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5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3333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www.udem.edu.mx/Esp/Sala-de-Prensa/PublishingImages/logo/RGB/Pleca-UDEM-A-R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0"/>
            <a:ext cx="3365500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39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333"/>
          </a:solidFill>
        </p:spPr>
        <p:txBody>
          <a:bodyPr/>
          <a:lstStyle>
            <a:lvl1pPr>
              <a:defRPr>
                <a:solidFill>
                  <a:srgbClr val="FFF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333"/>
          </a:solidFill>
        </p:spPr>
        <p:txBody>
          <a:bodyPr/>
          <a:lstStyle>
            <a:lvl1pPr>
              <a:defRPr>
                <a:solidFill>
                  <a:srgbClr val="FFF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515597" cy="216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99" y="4120560"/>
            <a:ext cx="10515601" cy="2056402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333"/>
          </a:solidFill>
        </p:spPr>
        <p:txBody>
          <a:bodyPr/>
          <a:lstStyle>
            <a:lvl1pPr>
              <a:defRPr>
                <a:solidFill>
                  <a:srgbClr val="FFF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9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A5CF-93F2-4A71-A8BD-EBD170B0CE3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A5CF-93F2-4A71-A8BD-EBD170B0CE37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6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5249" y="0"/>
            <a:ext cx="7107983" cy="792345"/>
          </a:xfrm>
          <a:solidFill>
            <a:schemeClr val="bg1">
              <a:lumMod val="50000"/>
              <a:alpha val="75000"/>
            </a:schemeClr>
          </a:solidFill>
        </p:spPr>
        <p:txBody>
          <a:bodyPr anchor="t">
            <a:noAutofit/>
          </a:bodyPr>
          <a:lstStyle/>
          <a:p>
            <a:r>
              <a:rPr lang="es-MX" sz="5000" b="1" dirty="0" smtClean="0">
                <a:solidFill>
                  <a:schemeClr val="bg1"/>
                </a:solidFill>
              </a:rPr>
              <a:t>Selección de Características</a:t>
            </a:r>
            <a:endParaRPr lang="es-MX" sz="5000" b="1" dirty="0">
              <a:solidFill>
                <a:schemeClr val="bg1"/>
              </a:solidFill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8734425" y="6191250"/>
            <a:ext cx="3457575" cy="666750"/>
          </a:xfrm>
          <a:solidFill>
            <a:schemeClr val="bg1">
              <a:lumMod val="50000"/>
              <a:alpha val="75000"/>
            </a:schemeClr>
          </a:solidFill>
        </p:spPr>
        <p:txBody>
          <a:bodyPr>
            <a:normAutofit fontScale="85000" lnSpcReduction="20000"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MX" b="1" dirty="0" smtClean="0">
                <a:solidFill>
                  <a:schemeClr val="bg1"/>
                </a:solidFill>
              </a:rPr>
              <a:t>Dr. Antonio Martínez Torteya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s-MX" b="1" dirty="0" smtClean="0">
                <a:solidFill>
                  <a:schemeClr val="bg1"/>
                </a:solidFill>
              </a:rPr>
              <a:t>antonio.martinez@udem.edu</a:t>
            </a:r>
            <a:endParaRPr lang="es-MX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10847753" y="1036470"/>
            <a:ext cx="2380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chemeClr val="bg1">
                    <a:lumMod val="65000"/>
                  </a:schemeClr>
                </a:solidFill>
              </a:rPr>
              <a:t>Imagen creada usando DALL-E</a:t>
            </a:r>
            <a:endParaRPr lang="es-MX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0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hacia adelante</a:t>
            </a:r>
            <a:endParaRPr lang="es-MX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Metodología</a:t>
                </a:r>
              </a:p>
              <a:p>
                <a:r>
                  <a:rPr lang="en-US" dirty="0" err="1" smtClean="0"/>
                  <a:t>Probamos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todos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modelos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posibles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una</a:t>
                </a:r>
                <a:r>
                  <a:rPr lang="en-US" dirty="0" smtClean="0"/>
                  <a:t> </a:t>
                </a:r>
                <a:r>
                  <a:rPr lang="en-US" dirty="0" smtClean="0"/>
                  <a:t>variable, el </a:t>
                </a:r>
                <a:r>
                  <a:rPr lang="en-US" dirty="0" err="1" smtClean="0"/>
                  <a:t>mejor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modelo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denomina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err="1" smtClean="0"/>
                  <a:t>Probamos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todos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modelos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posibles</a:t>
                </a:r>
                <a:r>
                  <a:rPr lang="en-US" dirty="0" smtClean="0"/>
                  <a:t> de </a:t>
                </a:r>
                <a:r>
                  <a:rPr lang="en-US" dirty="0" smtClean="0"/>
                  <a:t>dos </a:t>
                </a:r>
                <a:r>
                  <a:rPr lang="en-US" dirty="0" smtClean="0"/>
                  <a:t>variables, la </a:t>
                </a:r>
                <a:r>
                  <a:rPr lang="en-US" dirty="0" err="1" smtClean="0"/>
                  <a:t>mejor</a:t>
                </a:r>
                <a:r>
                  <a:rPr lang="en-US" dirty="0" smtClean="0"/>
                  <a:t> del </a:t>
                </a:r>
                <a:r>
                  <a:rPr lang="en-US" dirty="0" err="1" smtClean="0"/>
                  <a:t>paso</a:t>
                </a:r>
                <a:r>
                  <a:rPr lang="en-US" dirty="0" smtClean="0"/>
                  <a:t> anterior </a:t>
                </a:r>
                <a:r>
                  <a:rPr lang="en-US" dirty="0" err="1" smtClean="0"/>
                  <a:t>unida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cada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una</a:t>
                </a:r>
                <a:r>
                  <a:rPr lang="en-US" dirty="0" smtClean="0"/>
                  <a:t> del resto, el </a:t>
                </a:r>
                <a:r>
                  <a:rPr lang="en-US" dirty="0" err="1" smtClean="0"/>
                  <a:t>mejor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modelo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denomina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:r>
                  <a:rPr lang="en-US" dirty="0" err="1" smtClean="0"/>
                  <a:t>Probamos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todos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modelos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posibles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tres</a:t>
                </a:r>
                <a:r>
                  <a:rPr lang="en-US" dirty="0" smtClean="0"/>
                  <a:t> </a:t>
                </a:r>
                <a:r>
                  <a:rPr lang="en-US" dirty="0" smtClean="0"/>
                  <a:t>variables, las dos </a:t>
                </a:r>
                <a:r>
                  <a:rPr lang="en-US" dirty="0" err="1" smtClean="0"/>
                  <a:t>mejores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los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pasos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anteriores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unidas</a:t>
                </a:r>
                <a:r>
                  <a:rPr lang="en-US" dirty="0" smtClean="0"/>
                  <a:t> a </a:t>
                </a:r>
                <a:r>
                  <a:rPr lang="en-US" dirty="0" err="1" smtClean="0"/>
                  <a:t>cada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una</a:t>
                </a:r>
                <a:r>
                  <a:rPr lang="en-US" dirty="0" smtClean="0"/>
                  <a:t> del resto, el </a:t>
                </a:r>
                <a:r>
                  <a:rPr lang="en-US" dirty="0" err="1" smtClean="0"/>
                  <a:t>mejor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modelo</a:t>
                </a:r>
                <a:r>
                  <a:rPr lang="en-US" dirty="0" smtClean="0"/>
                  <a:t> se </a:t>
                </a:r>
                <a:r>
                  <a:rPr lang="en-US" dirty="0" err="1" smtClean="0"/>
                  <a:t>denomina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err="1" smtClean="0"/>
                  <a:t>Algoritmo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 smtClean="0"/>
                  <a:t>Definir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como</a:t>
                </a:r>
                <a:r>
                  <a:rPr lang="en-US" dirty="0" smtClean="0"/>
                  <a:t> un </a:t>
                </a:r>
                <a:r>
                  <a:rPr lang="en-US" dirty="0" err="1" smtClean="0"/>
                  <a:t>modelo</a:t>
                </a:r>
                <a:r>
                  <a:rPr lang="en-US" dirty="0" smtClean="0"/>
                  <a:t> sin variables (</a:t>
                </a:r>
                <a:r>
                  <a:rPr lang="en-US" dirty="0" err="1" smtClean="0"/>
                  <a:t>predice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promedio</a:t>
                </a:r>
                <a:r>
                  <a:rPr lang="en-US" dirty="0" smtClean="0"/>
                  <a:t> de la </a:t>
                </a:r>
                <a:r>
                  <a:rPr lang="en-US" dirty="0" err="1" smtClean="0"/>
                  <a:t>salida</a:t>
                </a:r>
                <a:r>
                  <a:rPr lang="en-US" dirty="0" smtClean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en-US" dirty="0" smtClean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s-MX" dirty="0"/>
                  <a:t>Ajustar todos los posibles modelos 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dirty="0"/>
                  <a:t> </a:t>
                </a:r>
                <a:r>
                  <a:rPr lang="es-MX" dirty="0" smtClean="0"/>
                  <a:t>variables que hacen crecer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dirty="0" smtClean="0"/>
                  <a:t> en una variable</a:t>
                </a:r>
                <a:endParaRPr lang="es-MX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s-MX" dirty="0"/>
                  <a:t>Seleccionar el mejor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dirty="0"/>
                  <a:t>Seleccionar el mejor modelo de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8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87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076986"/>
              </p:ext>
            </p:extLst>
          </p:nvPr>
        </p:nvGraphicFramePr>
        <p:xfrm>
          <a:off x="2384927" y="283167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2"/>
              </p:ext>
            </p:extLst>
          </p:nvPr>
        </p:nvGraphicFramePr>
        <p:xfrm>
          <a:off x="2384927" y="283167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34383"/>
              </p:ext>
            </p:extLst>
          </p:nvPr>
        </p:nvGraphicFramePr>
        <p:xfrm>
          <a:off x="2384927" y="283167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96383"/>
              </p:ext>
            </p:extLst>
          </p:nvPr>
        </p:nvGraphicFramePr>
        <p:xfrm>
          <a:off x="2384927" y="283001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753813"/>
              </p:ext>
            </p:extLst>
          </p:nvPr>
        </p:nvGraphicFramePr>
        <p:xfrm>
          <a:off x="2384927" y="2832557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27796"/>
              </p:ext>
            </p:extLst>
          </p:nvPr>
        </p:nvGraphicFramePr>
        <p:xfrm>
          <a:off x="2384927" y="2832557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71113"/>
              </p:ext>
            </p:extLst>
          </p:nvPr>
        </p:nvGraphicFramePr>
        <p:xfrm>
          <a:off x="2384927" y="396841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41700"/>
              </p:ext>
            </p:extLst>
          </p:nvPr>
        </p:nvGraphicFramePr>
        <p:xfrm>
          <a:off x="2384927" y="396841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029240"/>
              </p:ext>
            </p:extLst>
          </p:nvPr>
        </p:nvGraphicFramePr>
        <p:xfrm>
          <a:off x="2384927" y="396841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07573"/>
              </p:ext>
            </p:extLst>
          </p:nvPr>
        </p:nvGraphicFramePr>
        <p:xfrm>
          <a:off x="2384927" y="397007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84890"/>
              </p:ext>
            </p:extLst>
          </p:nvPr>
        </p:nvGraphicFramePr>
        <p:xfrm>
          <a:off x="2384927" y="396841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hacia adelante</a:t>
            </a:r>
            <a:endParaRPr lang="es-MX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83603"/>
              </p:ext>
            </p:extLst>
          </p:nvPr>
        </p:nvGraphicFramePr>
        <p:xfrm>
          <a:off x="2384927" y="2832557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8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hacia adelante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 smtClean="0"/>
                  <a:t>Para 3 variables, se generan 6 modelos</a:t>
                </a:r>
              </a:p>
              <a:p>
                <a:pPr lvl="1"/>
                <a:r>
                  <a:rPr lang="es-MX" dirty="0" smtClean="0"/>
                  <a:t>001, 010, 100, 101, 110, 111</a:t>
                </a:r>
              </a:p>
              <a:p>
                <a:r>
                  <a:rPr lang="es-MX" dirty="0" smtClean="0"/>
                  <a:t>Para 10 variables, se generan 55 modelos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MX" dirty="0" smtClean="0"/>
              </a:p>
              <a:p>
                <a:r>
                  <a:rPr lang="es-MX" dirty="0" smtClean="0"/>
                  <a:t>Para 100 variables</a:t>
                </a:r>
              </a:p>
              <a:p>
                <a:pPr marL="0" indent="0" algn="ctr">
                  <a:buNone/>
                </a:pPr>
                <a:r>
                  <a:rPr lang="es-MX" sz="4800" b="1" spc="-300" dirty="0" smtClean="0"/>
                  <a:t>5,050</a:t>
                </a:r>
              </a:p>
              <a:p>
                <a:pPr marL="0" indent="0" algn="ctr">
                  <a:buNone/>
                </a:pPr>
                <a:r>
                  <a:rPr lang="es-MX" sz="4800" b="1" spc="-300" dirty="0" smtClean="0"/>
                  <a:t>27 órdenes de magnitud menos</a:t>
                </a:r>
                <a:endParaRPr lang="es-MX" sz="4800" b="1" spc="-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199530" y="1825625"/>
            <a:ext cx="268941" cy="38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angle 4"/>
          <p:cNvSpPr/>
          <p:nvPr/>
        </p:nvSpPr>
        <p:spPr>
          <a:xfrm>
            <a:off x="5334000" y="2776024"/>
            <a:ext cx="466165" cy="38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5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hacia adelante rápida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Ranking </a:t>
                </a:r>
                <a:r>
                  <a:rPr lang="en-US" dirty="0"/>
                  <a:t>de variables a </a:t>
                </a:r>
                <a:r>
                  <a:rPr lang="en-US" dirty="0" err="1"/>
                  <a:t>partir</a:t>
                </a:r>
                <a:r>
                  <a:rPr lang="en-US" dirty="0"/>
                  <a:t> de </a:t>
                </a:r>
                <a:r>
                  <a:rPr lang="en-US" dirty="0" err="1"/>
                  <a:t>alguna</a:t>
                </a:r>
                <a:r>
                  <a:rPr lang="en-US" dirty="0"/>
                  <a:t> </a:t>
                </a:r>
                <a:r>
                  <a:rPr lang="en-US" dirty="0" err="1" smtClean="0"/>
                  <a:t>métrica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Correlación</a:t>
                </a:r>
                <a:r>
                  <a:rPr lang="en-US" dirty="0" smtClean="0"/>
                  <a:t> </a:t>
                </a:r>
                <a:r>
                  <a:rPr lang="en-US" dirty="0"/>
                  <a:t>con la variable de </a:t>
                </a:r>
                <a:r>
                  <a:rPr lang="en-US" dirty="0" err="1" smtClean="0"/>
                  <a:t>salida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Error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regresión</a:t>
                </a:r>
                <a:r>
                  <a:rPr lang="en-US" dirty="0" smtClean="0"/>
                  <a:t> lineal simple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Metodología</a:t>
                </a:r>
              </a:p>
              <a:p>
                <a:r>
                  <a:rPr lang="en-US" dirty="0" err="1" smtClean="0"/>
                  <a:t>Generamos</a:t>
                </a:r>
                <a:r>
                  <a:rPr lang="en-US" dirty="0" smtClean="0"/>
                  <a:t> el primer </a:t>
                </a:r>
                <a:r>
                  <a:rPr lang="en-US" dirty="0" err="1" smtClean="0"/>
                  <a:t>modelo</a:t>
                </a:r>
                <a:r>
                  <a:rPr lang="en-US" dirty="0" smtClean="0"/>
                  <a:t> con la variable 1 del ranking, se </a:t>
                </a:r>
                <a:r>
                  <a:rPr lang="en-US" dirty="0" err="1"/>
                  <a:t>denomina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 err="1" smtClean="0"/>
                  <a:t>Generamos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segundo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modelo</a:t>
                </a:r>
                <a:r>
                  <a:rPr lang="en-US" dirty="0" smtClean="0"/>
                  <a:t> con las variables 1 y 2 del ranking, se </a:t>
                </a:r>
                <a:r>
                  <a:rPr lang="en-US" dirty="0" err="1"/>
                  <a:t>denomina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 err="1" smtClean="0"/>
                  <a:t>Generamos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tercer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modelo</a:t>
                </a:r>
                <a:r>
                  <a:rPr lang="en-US" dirty="0" smtClean="0"/>
                  <a:t> con las variables 1, 2 y 3 del ranking, se </a:t>
                </a:r>
                <a:r>
                  <a:rPr lang="en-US" dirty="0" err="1"/>
                  <a:t>denomina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Algoritmo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Definir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 un </a:t>
                </a:r>
                <a:r>
                  <a:rPr lang="en-US" dirty="0" err="1"/>
                  <a:t>modelo</a:t>
                </a:r>
                <a:r>
                  <a:rPr lang="en-US" dirty="0"/>
                  <a:t> </a:t>
                </a:r>
                <a:r>
                  <a:rPr lang="en-US" dirty="0" smtClean="0"/>
                  <a:t>con 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variables con </a:t>
                </a:r>
                <a:r>
                  <a:rPr lang="en-US" dirty="0" err="1" smtClean="0"/>
                  <a:t>más</a:t>
                </a:r>
                <a:r>
                  <a:rPr lang="en-US" dirty="0" smtClean="0"/>
                  <a:t> alto ranking, </a:t>
                </a:r>
                <a:r>
                  <a:rPr lang="en-US" dirty="0" err="1" smtClean="0"/>
                  <a:t>donde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dirty="0" smtClean="0"/>
                  <a:t>Seleccionar </a:t>
                </a:r>
                <a:r>
                  <a:rPr lang="es-MX" dirty="0"/>
                  <a:t>el mejor modelo de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* </a:t>
                </a:r>
                <a:r>
                  <a:rPr lang="en-US" dirty="0" err="1" smtClean="0"/>
                  <a:t>También</a:t>
                </a:r>
                <a:r>
                  <a:rPr lang="en-US" dirty="0" smtClean="0"/>
                  <a:t> </a:t>
                </a:r>
                <a:r>
                  <a:rPr lang="en-US" dirty="0" smtClean="0"/>
                  <a:t>se </a:t>
                </a:r>
                <a:r>
                  <a:rPr lang="en-US" dirty="0" err="1" smtClean="0"/>
                  <a:t>puede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paso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revisar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mejoró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desempeño</a:t>
                </a:r>
                <a:r>
                  <a:rPr lang="en-US" dirty="0" smtClean="0"/>
                  <a:t> y con base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agregar</a:t>
                </a:r>
                <a:r>
                  <a:rPr lang="en-US" dirty="0" smtClean="0"/>
                  <a:t> o no </a:t>
                </a:r>
                <a:r>
                  <a:rPr lang="en-US" dirty="0" err="1" smtClean="0"/>
                  <a:t>agregar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nueva</a:t>
                </a:r>
                <a:r>
                  <a:rPr lang="en-US" dirty="0" smtClean="0"/>
                  <a:t> variable</a:t>
                </a:r>
                <a:endParaRPr lang="en-US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31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053575"/>
              </p:ext>
            </p:extLst>
          </p:nvPr>
        </p:nvGraphicFramePr>
        <p:xfrm>
          <a:off x="2017374" y="345201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08648"/>
              </p:ext>
            </p:extLst>
          </p:nvPr>
        </p:nvGraphicFramePr>
        <p:xfrm>
          <a:off x="2017374" y="345201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813591"/>
              </p:ext>
            </p:extLst>
          </p:nvPr>
        </p:nvGraphicFramePr>
        <p:xfrm>
          <a:off x="2017374" y="345201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25104"/>
              </p:ext>
            </p:extLst>
          </p:nvPr>
        </p:nvGraphicFramePr>
        <p:xfrm>
          <a:off x="2017374" y="345201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hacia adelante rápida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471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hacia adelante rápida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 smtClean="0"/>
                  <a:t>Para 3 variables, se generan 3 modelos</a:t>
                </a:r>
              </a:p>
              <a:p>
                <a:pPr lvl="1"/>
                <a:r>
                  <a:rPr lang="es-MX" dirty="0" smtClean="0"/>
                  <a:t>100, 110, 111</a:t>
                </a:r>
              </a:p>
              <a:p>
                <a:r>
                  <a:rPr lang="es-MX" dirty="0" smtClean="0"/>
                  <a:t>Para 10 variables, se generan 10 modelos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MX" dirty="0" smtClean="0"/>
              </a:p>
              <a:p>
                <a:r>
                  <a:rPr lang="es-MX" dirty="0" smtClean="0"/>
                  <a:t>Para 100 variables</a:t>
                </a:r>
              </a:p>
              <a:p>
                <a:pPr marL="0" indent="0" algn="ctr">
                  <a:buNone/>
                </a:pPr>
                <a:r>
                  <a:rPr lang="es-MX" sz="4800" b="1" spc="-300" dirty="0" smtClean="0"/>
                  <a:t>100</a:t>
                </a:r>
              </a:p>
              <a:p>
                <a:pPr marL="0" indent="0" algn="ctr">
                  <a:buNone/>
                </a:pPr>
                <a:r>
                  <a:rPr lang="es-MX" sz="4800" b="1" spc="-300" dirty="0" smtClean="0"/>
                  <a:t>Se almacenan hasta en un </a:t>
                </a:r>
                <a:r>
                  <a:rPr lang="es-MX" sz="4800" b="1" spc="-300" dirty="0" err="1" smtClean="0"/>
                  <a:t>floppy</a:t>
                </a:r>
                <a:endParaRPr lang="es-MX" sz="4800" b="1" spc="-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199529" y="1825625"/>
            <a:ext cx="268941" cy="38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angle 4"/>
          <p:cNvSpPr/>
          <p:nvPr/>
        </p:nvSpPr>
        <p:spPr>
          <a:xfrm>
            <a:off x="5360894" y="2767059"/>
            <a:ext cx="466165" cy="38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Eliminación hacia atrás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Metodología</a:t>
                </a:r>
              </a:p>
              <a:p>
                <a:r>
                  <a:rPr lang="en-US" dirty="0" err="1" smtClean="0"/>
                  <a:t>Generamos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modelo</a:t>
                </a:r>
                <a:r>
                  <a:rPr lang="en-US" dirty="0" smtClean="0"/>
                  <a:t> con </a:t>
                </a:r>
                <a:r>
                  <a:rPr lang="en-US" dirty="0" err="1" smtClean="0"/>
                  <a:t>todas</a:t>
                </a:r>
                <a:r>
                  <a:rPr lang="en-US" dirty="0" smtClean="0"/>
                  <a:t> las variables y </a:t>
                </a:r>
                <a:r>
                  <a:rPr lang="en-US" dirty="0" err="1" smtClean="0"/>
                  <a:t>evaluamos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desempeño</a:t>
                </a:r>
                <a:endParaRPr lang="en-US" dirty="0" smtClean="0"/>
              </a:p>
              <a:p>
                <a:pPr lvl="1"/>
                <a:r>
                  <a:rPr lang="en-US" dirty="0" err="1" smtClean="0"/>
                  <a:t>Probamos</a:t>
                </a:r>
                <a:r>
                  <a:rPr lang="en-US" dirty="0" smtClean="0"/>
                  <a:t> </a:t>
                </a:r>
                <a:r>
                  <a:rPr lang="en-US" dirty="0" err="1"/>
                  <a:t>todos</a:t>
                </a:r>
                <a:r>
                  <a:rPr lang="en-US" dirty="0"/>
                  <a:t>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modelos</a:t>
                </a:r>
                <a:r>
                  <a:rPr lang="en-US" dirty="0"/>
                  <a:t> con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s-MX" dirty="0"/>
                  <a:t> variables, </a:t>
                </a:r>
                <a:r>
                  <a:rPr lang="es-MX" dirty="0"/>
                  <a:t>la variable cuya ausencia resulta en mejor modelo se elimina</a:t>
                </a:r>
                <a:endParaRPr lang="en-US" dirty="0">
                  <a:effectLst/>
                </a:endParaRPr>
              </a:p>
              <a:p>
                <a:pPr lvl="2"/>
                <a:r>
                  <a:rPr lang="en-US" dirty="0" err="1"/>
                  <a:t>Probamos</a:t>
                </a:r>
                <a:r>
                  <a:rPr lang="en-US" dirty="0"/>
                  <a:t> </a:t>
                </a:r>
                <a:r>
                  <a:rPr lang="en-US" dirty="0" err="1"/>
                  <a:t>todos</a:t>
                </a:r>
                <a:r>
                  <a:rPr lang="en-US" dirty="0"/>
                  <a:t> </a:t>
                </a:r>
                <a:r>
                  <a:rPr lang="en-US" dirty="0" err="1"/>
                  <a:t>los</a:t>
                </a:r>
                <a:r>
                  <a:rPr lang="en-US" dirty="0"/>
                  <a:t> </a:t>
                </a:r>
                <a:r>
                  <a:rPr lang="en-US" dirty="0" err="1"/>
                  <a:t>modelos</a:t>
                </a:r>
                <a:r>
                  <a:rPr lang="en-US" dirty="0"/>
                  <a:t> con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s-MX" dirty="0"/>
                  <a:t> </a:t>
                </a:r>
                <a:r>
                  <a:rPr lang="es-MX" dirty="0" smtClean="0"/>
                  <a:t>variables</a:t>
                </a:r>
                <a:r>
                  <a:rPr lang="es-MX" dirty="0" smtClean="0"/>
                  <a:t>, la variable cuya ausencia resulta en mejor modelo se elimina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>
                  <a:effectLst/>
                </a:endParaRPr>
              </a:p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:r>
                  <a:rPr lang="es-MX" dirty="0" smtClean="0"/>
                  <a:t>Algoritmo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Definir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 </a:t>
                </a:r>
                <a:r>
                  <a:rPr lang="en-US" dirty="0" smtClean="0"/>
                  <a:t>el </a:t>
                </a:r>
                <a:r>
                  <a:rPr lang="en-US" dirty="0" err="1"/>
                  <a:t>modelo</a:t>
                </a:r>
                <a:r>
                  <a:rPr lang="en-US" dirty="0"/>
                  <a:t> </a:t>
                </a:r>
                <a:r>
                  <a:rPr lang="en-US" dirty="0" smtClean="0"/>
                  <a:t>con </a:t>
                </a:r>
                <a:r>
                  <a:rPr lang="en-US" dirty="0" err="1" smtClean="0"/>
                  <a:t>todas</a:t>
                </a:r>
                <a:r>
                  <a:rPr lang="en-US" dirty="0" smtClean="0"/>
                  <a:t> las variables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Para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1: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s-MX" dirty="0"/>
                  <a:t>Ajustar todos los </a:t>
                </a:r>
                <a:r>
                  <a:rPr lang="es-MX" dirty="0" smtClean="0"/>
                  <a:t>posibles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dirty="0" smtClean="0"/>
                  <a:t> </a:t>
                </a:r>
                <a:r>
                  <a:rPr lang="en-US" dirty="0" err="1" smtClean="0"/>
                  <a:t>modelos</a:t>
                </a:r>
                <a:r>
                  <a:rPr lang="en-US" dirty="0" smtClean="0"/>
                  <a:t> que </a:t>
                </a:r>
                <a:r>
                  <a:rPr lang="en-US" dirty="0" err="1" smtClean="0"/>
                  <a:t>contienen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todas</a:t>
                </a:r>
                <a:r>
                  <a:rPr lang="en-US" dirty="0" smtClean="0"/>
                  <a:t> las variables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excepto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una</a:t>
                </a:r>
                <a:endParaRPr lang="es-MX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s-MX" dirty="0"/>
                  <a:t>Seleccionar el mejor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dirty="0"/>
                  <a:t>Seleccionar el mejor modelo de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801" r="-11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35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708145"/>
              </p:ext>
            </p:extLst>
          </p:nvPr>
        </p:nvGraphicFramePr>
        <p:xfrm>
          <a:off x="2384927" y="25495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990807"/>
              </p:ext>
            </p:extLst>
          </p:nvPr>
        </p:nvGraphicFramePr>
        <p:xfrm>
          <a:off x="2384927" y="25495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21496"/>
              </p:ext>
            </p:extLst>
          </p:nvPr>
        </p:nvGraphicFramePr>
        <p:xfrm>
          <a:off x="2384927" y="25495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447785"/>
              </p:ext>
            </p:extLst>
          </p:nvPr>
        </p:nvGraphicFramePr>
        <p:xfrm>
          <a:off x="2384927" y="25495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200932"/>
              </p:ext>
            </p:extLst>
          </p:nvPr>
        </p:nvGraphicFramePr>
        <p:xfrm>
          <a:off x="2384927" y="254950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021490"/>
              </p:ext>
            </p:extLst>
          </p:nvPr>
        </p:nvGraphicFramePr>
        <p:xfrm>
          <a:off x="2384927" y="367178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89392"/>
              </p:ext>
            </p:extLst>
          </p:nvPr>
        </p:nvGraphicFramePr>
        <p:xfrm>
          <a:off x="2384927" y="367178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0746"/>
              </p:ext>
            </p:extLst>
          </p:nvPr>
        </p:nvGraphicFramePr>
        <p:xfrm>
          <a:off x="2384927" y="367178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24175"/>
              </p:ext>
            </p:extLst>
          </p:nvPr>
        </p:nvGraphicFramePr>
        <p:xfrm>
          <a:off x="2384927" y="367178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4403"/>
              </p:ext>
            </p:extLst>
          </p:nvPr>
        </p:nvGraphicFramePr>
        <p:xfrm>
          <a:off x="2384927" y="367178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var1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var2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var3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var4</a:t>
                      </a:r>
                      <a:endParaRPr lang="es-MX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var5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var6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var7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var8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var9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var10</a:t>
                      </a:r>
                      <a:endParaRPr lang="es-MX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hacia atrás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86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hacia atrás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 smtClean="0"/>
                  <a:t>Para 3 variables, se generan 6 modelos</a:t>
                </a:r>
              </a:p>
              <a:p>
                <a:pPr lvl="1"/>
                <a:r>
                  <a:rPr lang="es-MX" dirty="0" smtClean="0"/>
                  <a:t>111, 110, 101, 011, 010, 001</a:t>
                </a:r>
              </a:p>
              <a:p>
                <a:r>
                  <a:rPr lang="es-MX" dirty="0" smtClean="0"/>
                  <a:t>Para 10 variables, se generan 55 modelos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MX" dirty="0" smtClean="0"/>
              </a:p>
              <a:p>
                <a:r>
                  <a:rPr lang="es-MX" dirty="0" smtClean="0"/>
                  <a:t>Para 100 variables</a:t>
                </a:r>
              </a:p>
              <a:p>
                <a:pPr marL="0" indent="0" algn="ctr">
                  <a:buNone/>
                </a:pPr>
                <a:r>
                  <a:rPr lang="es-MX" sz="4800" b="1" spc="-300" dirty="0" smtClean="0"/>
                  <a:t>5,050</a:t>
                </a:r>
              </a:p>
              <a:p>
                <a:pPr marL="0" indent="0" algn="ctr">
                  <a:buNone/>
                </a:pPr>
                <a:r>
                  <a:rPr lang="es-MX" sz="4800" b="1" spc="-300" dirty="0" smtClean="0"/>
                  <a:t>Igual que selección hacia adelante</a:t>
                </a:r>
                <a:endParaRPr lang="es-MX" sz="4800" b="1" spc="-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199529" y="1825625"/>
            <a:ext cx="268941" cy="38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angle 4"/>
          <p:cNvSpPr/>
          <p:nvPr/>
        </p:nvSpPr>
        <p:spPr>
          <a:xfrm>
            <a:off x="5334000" y="2776024"/>
            <a:ext cx="466165" cy="38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17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Metodología mixta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Aplicar selección hacia adelante para terminar con un modelo 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 smtClean="0"/>
                  <a:t>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s-MX" dirty="0" smtClean="0"/>
              </a:p>
              <a:p>
                <a:r>
                  <a:rPr lang="es-MX" dirty="0" smtClean="0"/>
                  <a:t>Aplicar selección hacia atrás,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s-MX" dirty="0" smtClean="0"/>
                  <a:t> para terminar con un modelo 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MX" dirty="0" smtClean="0"/>
                  <a:t>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s-MX" dirty="0" smtClean="0"/>
              </a:p>
              <a:p>
                <a:endParaRPr lang="es-MX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Ser capaz de reducir el espacio de características</a:t>
            </a:r>
          </a:p>
          <a:p>
            <a:pPr lvl="1"/>
            <a:r>
              <a:rPr lang="es-MX" dirty="0" smtClean="0"/>
              <a:t>Selección de subconjuntos</a:t>
            </a:r>
          </a:p>
          <a:p>
            <a:pPr lvl="1"/>
            <a:r>
              <a:rPr lang="es-MX" dirty="0" smtClean="0"/>
              <a:t>Regularización</a:t>
            </a:r>
          </a:p>
          <a:p>
            <a:r>
              <a:rPr lang="es-MX" dirty="0" smtClean="0"/>
              <a:t>Reconocer potenciales fugas de datos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50118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Regularización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MX" dirty="0" smtClean="0"/>
                  <a:t>Objetivo</a:t>
                </a:r>
                <a:r>
                  <a:rPr lang="es-MX" dirty="0" smtClean="0"/>
                  <a:t>. Reducir coeficientes (reducir varianza de la respuesta) provocando que algunas variables terminen con coeficiente de cero, por lo que pueden eliminarse del modelo</a:t>
                </a:r>
              </a:p>
              <a:p>
                <a:r>
                  <a:rPr lang="es-MX" dirty="0" smtClean="0"/>
                  <a:t>Lasso</a:t>
                </a:r>
              </a:p>
              <a:p>
                <a:pPr lvl="1"/>
                <a:r>
                  <a:rPr lang="es-MX" dirty="0" smtClean="0"/>
                  <a:t>En vez de minimizar RSS, minimizamos: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RSS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MX" dirty="0" smtClean="0"/>
              </a:p>
              <a:p>
                <a:pPr marL="457200" lvl="1" indent="0">
                  <a:buNone/>
                </a:pPr>
                <a:r>
                  <a:rPr lang="es-MX" dirty="0" smtClean="0"/>
                  <a:t>    donde </a:t>
                </a:r>
                <a:r>
                  <a:rPr lang="es-MX" dirty="0" smtClean="0"/>
                  <a:t>el nuevo término se conoce como penalización de encogimiento</a:t>
                </a:r>
              </a:p>
              <a:p>
                <a:pPr lvl="1"/>
                <a:r>
                  <a:rPr lang="es-MX" dirty="0" smtClean="0"/>
                  <a:t>Para minimizar la ecuación, el segundo término debe ser pequeño, por lo que se tiende a coeficientes pequeños, algunos incluso cero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MX" dirty="0"/>
                  <a:t> es un parámetro de ajuste, </a:t>
                </a:r>
                <a:r>
                  <a:rPr lang="es-MX" dirty="0" smtClean="0"/>
                  <a:t>si es cero se tiene el sistema original donde se minimiza RSS, conforme lambda aumenta, el efecto de la penalización de encogimiento crece, y algunos coeficientes se hacen cero.</a:t>
                </a:r>
              </a:p>
              <a:p>
                <a:pPr lvl="1"/>
                <a:r>
                  <a:rPr lang="es-MX" dirty="0" smtClean="0"/>
                  <a:t>Típicamente se selecciona de forma experimental, haciendo múltiples pruebas para diferentes valores y revisando el valor que entrega menor </a:t>
                </a:r>
                <a:r>
                  <a:rPr lang="es-MX" dirty="0" smtClean="0"/>
                  <a:t>error</a:t>
                </a:r>
              </a:p>
              <a:p>
                <a:pPr lvl="2"/>
                <a:r>
                  <a:rPr lang="es-MX" smtClean="0"/>
                  <a:t>Validación cruzada</a:t>
                </a:r>
                <a:endParaRPr lang="es-MX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2801" r="-46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751" y="253993"/>
            <a:ext cx="2943225" cy="847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505" y="370681"/>
            <a:ext cx="13716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6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Regresión lineal múltiple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Permite </a:t>
            </a:r>
            <a:r>
              <a:rPr lang="es-MX" dirty="0" smtClean="0"/>
              <a:t>predecir una respuesta o realizar una inferencia a partir de múltiples variables de entrada</a:t>
            </a:r>
          </a:p>
          <a:p>
            <a:pPr lvl="1"/>
            <a:r>
              <a:rPr lang="es-MX" dirty="0" smtClean="0"/>
              <a:t>¿Debemos usar todas las variables que tenemos?</a:t>
            </a:r>
          </a:p>
          <a:p>
            <a:pPr lvl="2"/>
            <a:r>
              <a:rPr lang="es-MX" dirty="0" smtClean="0"/>
              <a:t>Al limitar la cantidad de </a:t>
            </a:r>
            <a:r>
              <a:rPr lang="es-MX" dirty="0" smtClean="0"/>
              <a:t>variables, mejora:</a:t>
            </a:r>
          </a:p>
          <a:p>
            <a:pPr lvl="3"/>
            <a:r>
              <a:rPr lang="es-MX" dirty="0" smtClean="0"/>
              <a:t>La </a:t>
            </a:r>
            <a:r>
              <a:rPr lang="es-MX" dirty="0" smtClean="0"/>
              <a:t>precisión del modelo, sobre todo cuando se tiene un número similar de observaciones y variables (recordando que es imposible utilizar </a:t>
            </a:r>
            <a:r>
              <a:rPr lang="es-MX" i="1" dirty="0" err="1" smtClean="0"/>
              <a:t>least</a:t>
            </a:r>
            <a:r>
              <a:rPr lang="es-MX" i="1" dirty="0" smtClean="0"/>
              <a:t> </a:t>
            </a:r>
            <a:r>
              <a:rPr lang="es-MX" i="1" dirty="0" err="1" smtClean="0"/>
              <a:t>squares</a:t>
            </a:r>
            <a:r>
              <a:rPr lang="es-MX" i="1" dirty="0" smtClean="0"/>
              <a:t> </a:t>
            </a:r>
            <a:r>
              <a:rPr lang="es-MX" dirty="0" smtClean="0"/>
              <a:t>cuando se tienen más variables que observaciones)</a:t>
            </a:r>
          </a:p>
          <a:p>
            <a:pPr lvl="3"/>
            <a:r>
              <a:rPr lang="es-MX" dirty="0" smtClean="0"/>
              <a:t>La </a:t>
            </a:r>
            <a:r>
              <a:rPr lang="es-MX" dirty="0" smtClean="0"/>
              <a:t>interpretación del modelo</a:t>
            </a:r>
          </a:p>
          <a:p>
            <a:pPr lvl="2"/>
            <a:r>
              <a:rPr lang="es-MX" dirty="0" smtClean="0"/>
              <a:t>¿</a:t>
            </a:r>
            <a:r>
              <a:rPr lang="es-MX" dirty="0" smtClean="0"/>
              <a:t>Cuáles usamos?</a:t>
            </a: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210268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de características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múltiples</a:t>
            </a:r>
            <a:r>
              <a:rPr lang="en-US" dirty="0" smtClean="0"/>
              <a:t> </a:t>
            </a:r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seleccionar</a:t>
            </a:r>
            <a:r>
              <a:rPr lang="en-US" dirty="0" smtClean="0"/>
              <a:t> </a:t>
            </a:r>
            <a:r>
              <a:rPr lang="en-US" dirty="0" err="1" smtClean="0"/>
              <a:t>solamente</a:t>
            </a:r>
            <a:r>
              <a:rPr lang="en-US" dirty="0" smtClean="0"/>
              <a:t> variables </a:t>
            </a:r>
            <a:r>
              <a:rPr lang="en-US" dirty="0" err="1" smtClean="0"/>
              <a:t>relevantes</a:t>
            </a:r>
            <a:r>
              <a:rPr lang="en-US" dirty="0" smtClean="0"/>
              <a:t> o de </a:t>
            </a:r>
            <a:r>
              <a:rPr lang="en-US" dirty="0" err="1" smtClean="0"/>
              <a:t>reducir</a:t>
            </a:r>
            <a:r>
              <a:rPr lang="en-US" dirty="0" smtClean="0"/>
              <a:t> el </a:t>
            </a:r>
            <a:r>
              <a:rPr lang="en-US" dirty="0" err="1" smtClean="0"/>
              <a:t>espacio</a:t>
            </a:r>
            <a:r>
              <a:rPr lang="en-US" dirty="0" smtClean="0"/>
              <a:t> de variables, </a:t>
            </a:r>
            <a:r>
              <a:rPr lang="en-US" dirty="0" err="1" smtClean="0"/>
              <a:t>nos</a:t>
            </a:r>
            <a:r>
              <a:rPr lang="en-US" dirty="0" smtClean="0"/>
              <a:t> </a:t>
            </a:r>
            <a:r>
              <a:rPr lang="en-US" dirty="0" err="1" smtClean="0"/>
              <a:t>concentraremos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dos:</a:t>
            </a:r>
          </a:p>
          <a:p>
            <a:pPr lvl="1"/>
            <a:r>
              <a:rPr lang="es-MX" dirty="0" smtClean="0"/>
              <a:t>Selección de </a:t>
            </a:r>
            <a:r>
              <a:rPr lang="es-MX" dirty="0" smtClean="0"/>
              <a:t>subconjuntos</a:t>
            </a:r>
            <a:endParaRPr lang="es-MX" dirty="0" smtClean="0"/>
          </a:p>
          <a:p>
            <a:pPr lvl="2"/>
            <a:r>
              <a:rPr lang="es-MX" dirty="0" smtClean="0"/>
              <a:t>Identificar subconjunto de variables que creemos están relacionadas con la respuesta. Después realizamos el proceso de regresión lineal múltiple usando solo esas variables</a:t>
            </a:r>
          </a:p>
          <a:p>
            <a:pPr lvl="1"/>
            <a:r>
              <a:rPr lang="es-MX" dirty="0" smtClean="0"/>
              <a:t>Regularización</a:t>
            </a:r>
          </a:p>
          <a:p>
            <a:pPr lvl="2"/>
            <a:r>
              <a:rPr lang="es-MX" dirty="0" smtClean="0"/>
              <a:t>Realizar el proceso de regresión lineal múltiple con todas las variables, pero se reducen o encogen los coeficientes del modelo, provocando que algunas variables terminen con un coeficiente de cero</a:t>
            </a:r>
            <a:r>
              <a:rPr lang="es-MX" dirty="0" smtClean="0"/>
              <a:t>.</a:t>
            </a:r>
          </a:p>
          <a:p>
            <a:pPr lvl="1"/>
            <a:r>
              <a:rPr lang="es-MX" dirty="0" smtClean="0"/>
              <a:t>Reducción de dimensiones</a:t>
            </a:r>
          </a:p>
          <a:p>
            <a:pPr lvl="2"/>
            <a:r>
              <a:rPr lang="es-MX" dirty="0" smtClean="0"/>
              <a:t>Transformar el espacio de variables y después ajustar un modelo de regresión lineal múltiple a través de </a:t>
            </a:r>
            <a:r>
              <a:rPr lang="es-MX" i="1" dirty="0" err="1" smtClean="0"/>
              <a:t>least</a:t>
            </a:r>
            <a:r>
              <a:rPr lang="es-MX" i="1" dirty="0" smtClean="0"/>
              <a:t> </a:t>
            </a:r>
            <a:r>
              <a:rPr lang="es-MX" i="1" dirty="0" err="1" smtClean="0"/>
              <a:t>squares</a:t>
            </a:r>
            <a:r>
              <a:rPr lang="es-MX" dirty="0" smtClean="0"/>
              <a:t> usando el espacio transformado de datos.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677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de subconjuntos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Selección del mejor subconjunto</a:t>
            </a:r>
          </a:p>
          <a:p>
            <a:pPr lvl="1"/>
            <a:r>
              <a:rPr lang="es-MX" dirty="0" smtClean="0"/>
              <a:t>Búsqueda exhaustiva</a:t>
            </a:r>
          </a:p>
          <a:p>
            <a:r>
              <a:rPr lang="es-MX" dirty="0" smtClean="0"/>
              <a:t>Selección paso a paso</a:t>
            </a:r>
          </a:p>
          <a:p>
            <a:pPr lvl="1"/>
            <a:r>
              <a:rPr lang="es-MX" dirty="0" smtClean="0"/>
              <a:t>Optimización de recursos</a:t>
            </a:r>
          </a:p>
        </p:txBody>
      </p:sp>
    </p:spTree>
    <p:extLst>
      <p:ext uri="{BB962C8B-B14F-4D97-AF65-F5344CB8AC3E}">
        <p14:creationId xmlns:p14="http://schemas.microsoft.com/office/powerpoint/2010/main" val="266993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del mejor subconjunto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s-MX" dirty="0" smtClean="0"/>
                  <a:t>Metodología</a:t>
                </a:r>
              </a:p>
              <a:p>
                <a:r>
                  <a:rPr lang="es-MX" dirty="0" smtClean="0"/>
                  <a:t>Probar todos los posibles modelos del sistema</a:t>
                </a:r>
              </a:p>
              <a:p>
                <a:pPr marL="0" indent="0">
                  <a:buNone/>
                </a:pPr>
                <a:endParaRPr lang="es-MX" dirty="0" smtClean="0"/>
              </a:p>
              <a:p>
                <a:pPr marL="0" indent="0">
                  <a:buNone/>
                </a:pPr>
                <a:r>
                  <a:rPr lang="es-MX" dirty="0" smtClean="0"/>
                  <a:t>Algoritmo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dirty="0" smtClean="0"/>
                  <a:t>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s-MX" dirty="0" smtClean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s-MX" dirty="0" smtClean="0"/>
                  <a:t>Ajustar todos los posibles modelos con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dirty="0" smtClean="0"/>
                  <a:t> variables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s-MX" dirty="0" smtClean="0"/>
                  <a:t>Seleccionar el mejor modelo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MX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s-MX" dirty="0" smtClean="0"/>
                  <a:t>Seleccionar el mejor modelo de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MX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es-MX" dirty="0"/>
              </a:p>
              <a:p>
                <a:pPr marL="0" indent="0">
                  <a:buNone/>
                </a:pPr>
                <a:r>
                  <a:rPr lang="es-MX" dirty="0" smtClean="0"/>
                  <a:t>* Algunas personas agregan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MX" dirty="0" smtClean="0"/>
                  <a:t> como un modelo sin variables (predice el promedio de la salida)</a:t>
                </a:r>
                <a:endParaRPr lang="es-MX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01" t="-35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83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Comparación de modelos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MX" dirty="0" smtClean="0"/>
                  <a:t>El modelo que incluya todas las variables tendrá el menor RSS y 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 smtClean="0"/>
                  <a:t> más grande</a:t>
                </a:r>
              </a:p>
              <a:p>
                <a:pPr lvl="1"/>
                <a:r>
                  <a:rPr lang="es-MX" dirty="0" smtClean="0"/>
                  <a:t>RSS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dirty="0" smtClean="0"/>
                  <a:t> se miden en datos de entrenamiento, no de prueba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RSS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TSS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s-MX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 smtClean="0"/>
                  <a:t>Medir</a:t>
                </a:r>
                <a:r>
                  <a:rPr lang="en-US" dirty="0" smtClean="0"/>
                  <a:t> el error de </a:t>
                </a:r>
                <a:r>
                  <a:rPr lang="en-US" dirty="0" err="1" smtClean="0"/>
                  <a:t>prueba</a:t>
                </a:r>
                <a:r>
                  <a:rPr lang="en-US" dirty="0" smtClean="0"/>
                  <a:t> de forma </a:t>
                </a:r>
                <a:r>
                  <a:rPr lang="en-US" dirty="0" err="1" smtClean="0"/>
                  <a:t>indirecta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haciendo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ajustes</a:t>
                </a:r>
                <a:r>
                  <a:rPr lang="en-US" dirty="0" smtClean="0"/>
                  <a:t> para </a:t>
                </a:r>
                <a:r>
                  <a:rPr lang="en-US" dirty="0" err="1" smtClean="0"/>
                  <a:t>considerar</a:t>
                </a:r>
                <a:r>
                  <a:rPr lang="en-US" dirty="0" smtClean="0"/>
                  <a:t> el </a:t>
                </a:r>
                <a:r>
                  <a:rPr lang="en-US" dirty="0" err="1" smtClean="0"/>
                  <a:t>sesgo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por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overfitting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adj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RSS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TSS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 err="1" smtClean="0"/>
                  <a:t>Estimar</a:t>
                </a:r>
                <a:r>
                  <a:rPr lang="en-US" dirty="0" smtClean="0"/>
                  <a:t> error de forma </a:t>
                </a:r>
                <a:r>
                  <a:rPr lang="en-US" dirty="0" err="1" smtClean="0"/>
                  <a:t>directa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usando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validación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cruzada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r="-116" b="-21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5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del mejor subconjunto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Para 3 variables, se generan 7 modelos</a:t>
                </a:r>
              </a:p>
              <a:p>
                <a:pPr lvl="1"/>
                <a:r>
                  <a:rPr lang="es-MX" dirty="0" smtClean="0"/>
                  <a:t>001, 010, 011, 100, 101, 110, 111</a:t>
                </a:r>
              </a:p>
              <a:p>
                <a:r>
                  <a:rPr lang="es-MX" dirty="0" smtClean="0"/>
                  <a:t>Para 10 variables, se generan 1,023 modelos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s-MX" dirty="0" smtClean="0"/>
              </a:p>
              <a:p>
                <a:r>
                  <a:rPr lang="es-MX" dirty="0" smtClean="0"/>
                  <a:t>Para 100 variables</a:t>
                </a:r>
              </a:p>
              <a:p>
                <a:pPr marL="0" indent="0" algn="ctr">
                  <a:buNone/>
                </a:pPr>
                <a:r>
                  <a:rPr lang="es-MX" sz="4800" b="1" spc="-300" dirty="0" smtClean="0"/>
                  <a:t>1,267,650,600,228,229,401,496,703,205,375</a:t>
                </a:r>
              </a:p>
              <a:p>
                <a:pPr marL="0" indent="0" algn="ctr">
                  <a:buNone/>
                </a:pPr>
                <a:r>
                  <a:rPr lang="es-MX" sz="4800" b="1" spc="-300" dirty="0" smtClean="0"/>
                  <a:t>Más de un quintillón de modelos</a:t>
                </a:r>
                <a:endParaRPr lang="es-MX" sz="4800" b="1" spc="-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181600" y="1825625"/>
            <a:ext cx="268941" cy="38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angle 4"/>
          <p:cNvSpPr/>
          <p:nvPr/>
        </p:nvSpPr>
        <p:spPr>
          <a:xfrm>
            <a:off x="5450541" y="2766919"/>
            <a:ext cx="779930" cy="388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664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Selección paso a paso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endParaRPr lang="en-US" dirty="0"/>
          </a:p>
          <a:p>
            <a:pPr lvl="1"/>
            <a:r>
              <a:rPr lang="en-US" dirty="0" err="1"/>
              <a:t>Determinar</a:t>
            </a:r>
            <a:r>
              <a:rPr lang="en-US" dirty="0"/>
              <a:t> que variables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asociadas</a:t>
            </a:r>
            <a:r>
              <a:rPr lang="en-US" dirty="0"/>
              <a:t> con la </a:t>
            </a:r>
            <a:r>
              <a:rPr lang="en-US" dirty="0" err="1"/>
              <a:t>respuesta</a:t>
            </a:r>
            <a:r>
              <a:rPr lang="en-US" dirty="0"/>
              <a:t>, para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construir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que </a:t>
            </a:r>
            <a:r>
              <a:rPr lang="en-US" dirty="0" err="1"/>
              <a:t>incluya</a:t>
            </a:r>
            <a:r>
              <a:rPr lang="en-US" dirty="0"/>
              <a:t> solo </a:t>
            </a:r>
            <a:r>
              <a:rPr lang="en-US" dirty="0" err="1"/>
              <a:t>dichos</a:t>
            </a:r>
            <a:r>
              <a:rPr lang="en-US" dirty="0"/>
              <a:t> </a:t>
            </a:r>
            <a:r>
              <a:rPr lang="en-US" dirty="0" err="1"/>
              <a:t>predictores</a:t>
            </a:r>
            <a:endParaRPr lang="en-US" dirty="0"/>
          </a:p>
          <a:p>
            <a:pPr lvl="1"/>
            <a:r>
              <a:rPr lang="en-US" dirty="0" err="1"/>
              <a:t>Queremos</a:t>
            </a:r>
            <a:r>
              <a:rPr lang="en-US" dirty="0"/>
              <a:t> a la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tantos</a:t>
            </a:r>
            <a:r>
              <a:rPr lang="en-US" dirty="0"/>
              <a:t> </a:t>
            </a:r>
            <a:r>
              <a:rPr lang="en-US" dirty="0" err="1"/>
              <a:t>regresores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sea </a:t>
            </a:r>
            <a:r>
              <a:rPr lang="en-US" dirty="0" err="1"/>
              <a:t>posible</a:t>
            </a:r>
            <a:r>
              <a:rPr lang="en-US" dirty="0"/>
              <a:t> (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, </a:t>
            </a:r>
            <a:r>
              <a:rPr lang="en-US" dirty="0" err="1"/>
              <a:t>mejores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),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queremos</a:t>
            </a:r>
            <a:r>
              <a:rPr lang="en-US" dirty="0"/>
              <a:t> tan </a:t>
            </a:r>
            <a:r>
              <a:rPr lang="en-US" dirty="0" err="1"/>
              <a:t>pocos</a:t>
            </a:r>
            <a:r>
              <a:rPr lang="en-US" dirty="0"/>
              <a:t> </a:t>
            </a:r>
            <a:r>
              <a:rPr lang="en-US" dirty="0" err="1"/>
              <a:t>regresores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sea </a:t>
            </a:r>
            <a:r>
              <a:rPr lang="en-US" dirty="0" err="1"/>
              <a:t>posible</a:t>
            </a:r>
            <a:r>
              <a:rPr lang="en-US" dirty="0"/>
              <a:t> (</a:t>
            </a:r>
            <a:r>
              <a:rPr lang="en-US" dirty="0" err="1"/>
              <a:t>disminuir</a:t>
            </a:r>
            <a:r>
              <a:rPr lang="en-US" dirty="0"/>
              <a:t> </a:t>
            </a:r>
            <a:r>
              <a:rPr lang="en-US" dirty="0" err="1"/>
              <a:t>varianza</a:t>
            </a:r>
            <a:r>
              <a:rPr lang="en-US" dirty="0"/>
              <a:t> de </a:t>
            </a:r>
            <a:r>
              <a:rPr lang="en-US" dirty="0" err="1"/>
              <a:t>predicción</a:t>
            </a:r>
            <a:r>
              <a:rPr lang="en-US" dirty="0"/>
              <a:t>, y </a:t>
            </a:r>
            <a:r>
              <a:rPr lang="en-US" dirty="0" err="1"/>
              <a:t>costos</a:t>
            </a:r>
            <a:r>
              <a:rPr lang="en-US" dirty="0"/>
              <a:t> de </a:t>
            </a:r>
            <a:r>
              <a:rPr lang="en-US" dirty="0" err="1"/>
              <a:t>recolección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Métodos</a:t>
            </a:r>
            <a:endParaRPr lang="en-US" dirty="0" smtClean="0"/>
          </a:p>
          <a:p>
            <a:pPr lvl="1"/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adelante</a:t>
            </a:r>
            <a:endParaRPr lang="en-US" dirty="0" smtClean="0"/>
          </a:p>
          <a:p>
            <a:pPr lvl="1"/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dirty="0" err="1" smtClean="0"/>
              <a:t>hacia</a:t>
            </a:r>
            <a:r>
              <a:rPr lang="en-US" dirty="0" smtClean="0"/>
              <a:t> </a:t>
            </a:r>
            <a:r>
              <a:rPr lang="en-US" dirty="0" err="1" smtClean="0"/>
              <a:t>atrás</a:t>
            </a:r>
            <a:endParaRPr lang="en-US" dirty="0" smtClean="0"/>
          </a:p>
          <a:p>
            <a:pPr lvl="1"/>
            <a:r>
              <a:rPr lang="en-US" dirty="0" err="1" smtClean="0"/>
              <a:t>Selección</a:t>
            </a:r>
            <a:r>
              <a:rPr lang="en-US" dirty="0" smtClean="0"/>
              <a:t> </a:t>
            </a:r>
            <a:r>
              <a:rPr lang="en-US" dirty="0" err="1" smtClean="0"/>
              <a:t>mixta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472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ADABEED6-09C9-4AE2-9F08-7AEC7F0860E3}" vid="{A1F4DC20-9B25-46BF-AF94-F6D2612710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112</TotalTime>
  <Words>924</Words>
  <Application>Microsoft Office PowerPoint</Application>
  <PresentationFormat>Widescreen</PresentationFormat>
  <Paragraphs>402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Default Theme</vt:lpstr>
      <vt:lpstr>Office Theme</vt:lpstr>
      <vt:lpstr>Selección de Características</vt:lpstr>
      <vt:lpstr>Objetivos</vt:lpstr>
      <vt:lpstr>Regresión lineal múltiple</vt:lpstr>
      <vt:lpstr>Selección de características</vt:lpstr>
      <vt:lpstr>Selección de subconjuntos</vt:lpstr>
      <vt:lpstr>Selección del mejor subconjunto</vt:lpstr>
      <vt:lpstr>Comparación de modelos</vt:lpstr>
      <vt:lpstr>Selección del mejor subconjunto</vt:lpstr>
      <vt:lpstr>Selección paso a paso</vt:lpstr>
      <vt:lpstr>Selección hacia adelante</vt:lpstr>
      <vt:lpstr>Selección hacia adelante</vt:lpstr>
      <vt:lpstr>Selección hacia adelante</vt:lpstr>
      <vt:lpstr>Selección hacia adelante rápida</vt:lpstr>
      <vt:lpstr>Selección hacia adelante rápida</vt:lpstr>
      <vt:lpstr>Selección hacia adelante rápida</vt:lpstr>
      <vt:lpstr>Eliminación hacia atrás</vt:lpstr>
      <vt:lpstr>Selección hacia atrás</vt:lpstr>
      <vt:lpstr>Selección hacia atrás</vt:lpstr>
      <vt:lpstr>Metodología mixta</vt:lpstr>
      <vt:lpstr>Regularización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Martínez Torteya</dc:creator>
  <cp:lastModifiedBy>Antonio Martínez Torteya</cp:lastModifiedBy>
  <cp:revision>37</cp:revision>
  <dcterms:created xsi:type="dcterms:W3CDTF">2023-08-21T06:54:36Z</dcterms:created>
  <dcterms:modified xsi:type="dcterms:W3CDTF">2023-08-21T08:47:30Z</dcterms:modified>
</cp:coreProperties>
</file>