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45"/>
    <a:srgbClr val="66BEB8"/>
    <a:srgbClr val="66BEB9"/>
    <a:srgbClr val="07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3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rgbClr val="3333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2" descr="http://www.udem.edu.mx/Esp/Sala-de-Prensa/PublishingImages/logo/RGB/Pleca-UDEM-A-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257800"/>
            <a:ext cx="3200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457200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97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15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09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8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832-7F5F-4CCA-9646-94BB405A2DC0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4640-4BA8-4988-871B-8CB1771CB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51623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832-7F5F-4CCA-9646-94BB405A2DC0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4640-4BA8-4988-871B-8CB1771CB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6451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69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832-7F5F-4CCA-9646-94BB405A2DC0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4640-4BA8-4988-871B-8CB1771CB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8367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99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832-7F5F-4CCA-9646-94BB405A2DC0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4640-4BA8-4988-871B-8CB1771CB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00875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BA832-7F5F-4CCA-9646-94BB405A2DC0}" type="datetimeFigureOut">
              <a:rPr lang="es-MX" smtClean="0"/>
              <a:t>17/09/2023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E4640-4BA8-4988-871B-8CB1771CBCC8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5190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841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63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0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918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7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33333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33333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://www.udem.edu.mx/Esp/Sala-de-Prensa/PublishingImages/logo/RGB/Pleca-UDEM-A-RG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0" y="0"/>
            <a:ext cx="3365500" cy="168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390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10515597" cy="2160000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199" y="4120560"/>
            <a:ext cx="10515601" cy="2056402"/>
          </a:xfrm>
        </p:spPr>
        <p:txBody>
          <a:bodyPr/>
          <a:lstStyle>
            <a:lvl1pPr>
              <a:defRPr>
                <a:solidFill>
                  <a:srgbClr val="333333"/>
                </a:solidFill>
              </a:defRPr>
            </a:lvl1pPr>
            <a:lvl2pPr>
              <a:defRPr>
                <a:solidFill>
                  <a:srgbClr val="333333"/>
                </a:solidFill>
              </a:defRPr>
            </a:lvl2pPr>
            <a:lvl3pPr>
              <a:defRPr>
                <a:solidFill>
                  <a:srgbClr val="333333"/>
                </a:solidFill>
              </a:defRPr>
            </a:lvl3pPr>
            <a:lvl4pPr>
              <a:defRPr>
                <a:solidFill>
                  <a:srgbClr val="333333"/>
                </a:solidFill>
              </a:defRPr>
            </a:lvl4pPr>
            <a:lvl5pPr>
              <a:defRPr>
                <a:solidFill>
                  <a:srgbClr val="33333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1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7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333333"/>
          </a:solidFill>
        </p:spPr>
        <p:txBody>
          <a:bodyPr/>
          <a:lstStyle>
            <a:lvl1pPr>
              <a:defRPr>
                <a:solidFill>
                  <a:srgbClr val="FFF5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791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174582"/>
            <a:ext cx="12192000" cy="2286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1353797" y="6400797"/>
            <a:ext cx="838199" cy="45720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fld id="{B6B27CAF-3EE2-4CD3-9E2C-8B9057997B85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199" y="6400798"/>
            <a:ext cx="10515599" cy="457201"/>
          </a:xfrm>
        </p:spPr>
        <p:txBody>
          <a:bodyPr/>
          <a:lstStyle>
            <a:lvl1pPr algn="just"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66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07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2A5CF-93F2-4A71-A8BD-EBD170B0CE37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38B28-0625-4D08-92EB-349F19525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61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2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" y="0"/>
            <a:ext cx="1114425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362449" y="0"/>
            <a:ext cx="7305675" cy="653143"/>
          </a:xfrm>
          <a:prstGeom prst="rect">
            <a:avLst/>
          </a:prstGeom>
          <a:solidFill>
            <a:srgbClr val="66BEB8">
              <a:alpha val="75000"/>
            </a:srgbClr>
          </a:solidFill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5000" b="1" dirty="0" smtClean="0">
                <a:solidFill>
                  <a:schemeClr val="bg1"/>
                </a:solidFill>
              </a:rPr>
              <a:t>Linear </a:t>
            </a:r>
            <a:r>
              <a:rPr lang="es-MX" sz="5000" b="1" dirty="0" err="1" smtClean="0">
                <a:solidFill>
                  <a:schemeClr val="bg1"/>
                </a:solidFill>
              </a:rPr>
              <a:t>Discriminant</a:t>
            </a:r>
            <a:r>
              <a:rPr lang="es-MX" sz="5000" b="1" dirty="0" smtClean="0">
                <a:solidFill>
                  <a:schemeClr val="bg1"/>
                </a:solidFill>
              </a:rPr>
              <a:t> </a:t>
            </a:r>
            <a:r>
              <a:rPr lang="es-MX" sz="5000" b="1" dirty="0" err="1" smtClean="0">
                <a:solidFill>
                  <a:schemeClr val="bg1"/>
                </a:solidFill>
              </a:rPr>
              <a:t>Analysis</a:t>
            </a:r>
            <a:endParaRPr lang="es-MX" sz="5000" b="1" dirty="0">
              <a:solidFill>
                <a:schemeClr val="bg1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23875" y="6305550"/>
            <a:ext cx="2947405" cy="552449"/>
          </a:xfrm>
          <a:prstGeom prst="rect">
            <a:avLst/>
          </a:prstGeom>
          <a:solidFill>
            <a:srgbClr val="FF8045">
              <a:alpha val="75000"/>
            </a:srgbClr>
          </a:solidFill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MX" sz="1700" b="1" dirty="0" smtClean="0">
                <a:solidFill>
                  <a:schemeClr val="bg1"/>
                </a:solidFill>
              </a:rPr>
              <a:t>Dr. Antonio Martínez Torteya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s-MX" sz="1600" b="1" dirty="0" smtClean="0">
                <a:solidFill>
                  <a:schemeClr val="bg1"/>
                </a:solidFill>
              </a:rPr>
              <a:t>antonio.martinez@udem.edu</a:t>
            </a:r>
            <a:endParaRPr lang="es-MX" sz="16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10847754" y="5513754"/>
            <a:ext cx="2380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solidFill>
                  <a:schemeClr val="bg1"/>
                </a:solidFill>
              </a:rPr>
              <a:t>Imagen creada usando DALL-E</a:t>
            </a:r>
            <a:endParaRPr lang="es-MX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16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Subconjunto de datos de la Base de datos </a:t>
            </a:r>
            <a:r>
              <a:rPr lang="es-MX" dirty="0" err="1" smtClean="0"/>
              <a:t>Wine</a:t>
            </a:r>
            <a:r>
              <a:rPr lang="es-MX" dirty="0" smtClean="0"/>
              <a:t> de UCI</a:t>
            </a:r>
          </a:p>
          <a:p>
            <a:r>
              <a:rPr lang="es-MX" dirty="0" smtClean="0"/>
              <a:t>2 clases (origen del vino)</a:t>
            </a:r>
          </a:p>
          <a:p>
            <a:pPr lvl="1"/>
            <a:r>
              <a:rPr lang="es-MX" dirty="0" smtClean="0"/>
              <a:t>Clase 1: 59 observaciones</a:t>
            </a:r>
          </a:p>
          <a:p>
            <a:pPr lvl="1"/>
            <a:r>
              <a:rPr lang="es-MX" dirty="0" smtClean="0"/>
              <a:t>Clase 2: 71 observaciones</a:t>
            </a:r>
          </a:p>
          <a:p>
            <a:r>
              <a:rPr lang="es-MX" dirty="0" smtClean="0"/>
              <a:t>1 variable (nivel de flavonoides)</a:t>
            </a:r>
            <a:endParaRPr lang="es-MX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16100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4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MX" dirty="0" smtClean="0"/>
              <a:t>Paso 1</a:t>
            </a:r>
          </a:p>
          <a:p>
            <a:pPr lvl="1"/>
            <a:r>
              <a:rPr lang="es-MX" dirty="0" smtClean="0"/>
              <a:t>Escalar datos</a:t>
            </a:r>
          </a:p>
          <a:p>
            <a:pPr lvl="2"/>
            <a:r>
              <a:rPr lang="es-MX" dirty="0" smtClean="0"/>
              <a:t>Media </a:t>
            </a:r>
            <a:r>
              <a:rPr lang="es-MX" dirty="0" smtClean="0"/>
              <a:t>0</a:t>
            </a:r>
            <a:endParaRPr lang="es-MX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87331" y="1816660"/>
            <a:ext cx="43513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9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MX" dirty="0" smtClean="0"/>
                  <a:t>Paso 2</a:t>
                </a:r>
              </a:p>
              <a:p>
                <a:pPr lvl="1"/>
                <a:r>
                  <a:rPr lang="es-MX" dirty="0" smtClean="0"/>
                  <a:t>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=0.45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71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130</m:t>
                                </m:r>
                              </m:den>
                            </m:f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=0.55</m:t>
                            </m:r>
                          </m:e>
                        </m:mr>
                      </m:m>
                    </m:oMath>
                  </m:oMathPara>
                </a14:m>
                <a:endParaRPr lang="es-MX" dirty="0" smtClean="0"/>
              </a:p>
              <a:p>
                <a:pPr lvl="1"/>
                <a:r>
                  <a:rPr lang="es-MX" dirty="0" smtClean="0"/>
                  <a:t>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s-MX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=0.67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=−0.55</m:t>
                            </m:r>
                          </m:e>
                        </m:mr>
                      </m:m>
                    </m:oMath>
                  </m:oMathPara>
                </a14:m>
                <a:endParaRPr lang="es-MX" dirty="0" smtClean="0"/>
              </a:p>
              <a:p>
                <a:pPr lvl="1"/>
                <a:r>
                  <a:rPr lang="es-MX" dirty="0" smtClean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=0.79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l="-1412" t="-28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s-MX" dirty="0" smtClean="0"/>
                  <a:t>Paso 3</a:t>
                </a:r>
              </a:p>
              <a:p>
                <a:pPr lvl="1"/>
                <a:r>
                  <a:rPr lang="es-MX" dirty="0" smtClean="0"/>
                  <a:t>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6"/>
                <a:stretch>
                  <a:fillRect l="-1412" t="-280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2762" y="3200400"/>
            <a:ext cx="3805238" cy="279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9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MX" sz="2400" dirty="0" smtClean="0"/>
                  <a:t>Paso 4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MX" sz="2000" dirty="0" smtClean="0"/>
                  <a:t>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MX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s-MX" sz="2400" dirty="0" smtClean="0"/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MX" sz="2000" dirty="0" smtClean="0"/>
                  <a:t>Para el caso con 2 clases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sz="20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4"/>
                <a:stretch>
                  <a:fillRect l="-1647" t="-11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7334250" y="2667323"/>
            <a:ext cx="2880000" cy="250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25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Paso 5</a:t>
                </a:r>
              </a:p>
              <a:p>
                <a:pPr lvl="1"/>
                <a:r>
                  <a:rPr lang="es-MX" dirty="0" smtClean="0"/>
                  <a:t>Calcular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118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7128281" y="2833886"/>
            <a:ext cx="2880000" cy="2334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MX" sz="2400" dirty="0" smtClean="0"/>
                  <a:t>Paso 6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MX" sz="2000" dirty="0" smtClean="0"/>
                  <a:t>Realizar clasificación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Class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s-MX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endParaRPr lang="es-MX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MX" sz="2400" dirty="0" smtClean="0"/>
                  <a:t>Paso 7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MX" sz="2000" dirty="0" smtClean="0"/>
                  <a:t>Calcular y visualizar límite de decisión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dirty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400" i="1" dirty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400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MX" sz="2400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0.15</m:t>
                      </m:r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647" t="-11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17533"/>
            <a:ext cx="4351338" cy="43513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331" y="1817533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9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MX" dirty="0" smtClean="0"/>
                  <a:t>Paso 8</a:t>
                </a:r>
              </a:p>
              <a:p>
                <a:pPr lvl="1"/>
                <a:r>
                  <a:rPr lang="es-MX" dirty="0" smtClean="0"/>
                  <a:t>Métricas de evaluación</a:t>
                </a:r>
              </a:p>
              <a:p>
                <a:pPr lvl="2"/>
                <a:r>
                  <a:rPr lang="es-MX" dirty="0" smtClean="0"/>
                  <a:t>Matriz de confusión</a:t>
                </a:r>
              </a:p>
              <a:p>
                <a:pPr lvl="2"/>
                <a:r>
                  <a:rPr lang="es-MX" i="1" dirty="0" err="1" smtClean="0"/>
                  <a:t>Accuracy</a:t>
                </a:r>
                <a:endParaRPr lang="es-MX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82.31%</m:t>
                      </m:r>
                    </m:oMath>
                  </m:oMathPara>
                </a14:m>
                <a:endParaRPr lang="es-MX" sz="2000" i="1" dirty="0" smtClean="0"/>
              </a:p>
              <a:p>
                <a:pPr lvl="2"/>
                <a:r>
                  <a:rPr lang="es-MX" i="1" dirty="0" err="1" smtClean="0"/>
                  <a:t>Sensitivity</a:t>
                </a:r>
                <a:endParaRPr lang="es-MX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=78.12%</m:t>
                      </m:r>
                    </m:oMath>
                  </m:oMathPara>
                </a14:m>
                <a:endParaRPr lang="es-MX" sz="2000" dirty="0" smtClean="0"/>
              </a:p>
              <a:p>
                <a:pPr lvl="2"/>
                <a:r>
                  <a:rPr lang="es-MX" i="1" dirty="0" err="1" smtClean="0"/>
                  <a:t>Specificity</a:t>
                </a:r>
                <a:endParaRPr lang="es-MX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=86.36%</m:t>
                      </m:r>
                    </m:oMath>
                  </m:oMathPara>
                </a14:m>
                <a:endParaRPr lang="es-MX" sz="2000" dirty="0" smtClean="0"/>
              </a:p>
              <a:p>
                <a:pPr lvl="2"/>
                <a:r>
                  <a:rPr lang="es-MX" i="1" dirty="0" err="1" smtClean="0"/>
                  <a:t>Precision</a:t>
                </a:r>
                <a:endParaRPr lang="es-MX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=84.75%</m:t>
                      </m:r>
                    </m:oMath>
                  </m:oMathPara>
                </a14:m>
                <a:endParaRPr lang="es-MX" sz="2000" dirty="0" smtClean="0"/>
              </a:p>
              <a:p>
                <a:pPr lvl="2"/>
                <a:r>
                  <a:rPr lang="es-MX" i="1" dirty="0" smtClean="0"/>
                  <a:t>F1 score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0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Sensitivity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Sensitivity</m:t>
                          </m:r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=0.813</m:t>
                      </m:r>
                    </m:oMath>
                  </m:oMathPara>
                </a14:m>
                <a:endParaRPr lang="es-MX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647" t="-3221" b="-98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1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31163783"/>
              </p:ext>
            </p:extLst>
          </p:nvPr>
        </p:nvGraphicFramePr>
        <p:xfrm>
          <a:off x="6172200" y="1825625"/>
          <a:ext cx="3332400" cy="3333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0800"/>
                <a:gridCol w="3708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True </a:t>
                      </a:r>
                      <a:r>
                        <a:rPr lang="es-MX" dirty="0" err="1" smtClean="0"/>
                        <a:t>Class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296000">
                <a:tc rowSpan="2">
                  <a:txBody>
                    <a:bodyPr/>
                    <a:lstStyle/>
                    <a:p>
                      <a:pPr algn="ctr"/>
                      <a:r>
                        <a:rPr lang="es-MX" dirty="0" err="1" smtClean="0"/>
                        <a:t>Predicted</a:t>
                      </a:r>
                      <a:r>
                        <a:rPr lang="es-MX" dirty="0" smtClean="0"/>
                        <a:t> </a:t>
                      </a:r>
                      <a:r>
                        <a:rPr lang="es-MX" dirty="0" err="1" smtClean="0"/>
                        <a:t>Class</a:t>
                      </a:r>
                      <a:endParaRPr lang="es-MX" dirty="0"/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1</a:t>
                      </a:r>
                      <a:endParaRPr lang="es-MX" dirty="0"/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TP</a:t>
                      </a:r>
                    </a:p>
                    <a:p>
                      <a:pPr algn="ctr"/>
                      <a:r>
                        <a:rPr lang="es-MX" dirty="0" smtClean="0"/>
                        <a:t>50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FP</a:t>
                      </a:r>
                    </a:p>
                    <a:p>
                      <a:pPr algn="ctr"/>
                      <a:r>
                        <a:rPr lang="es-MX" dirty="0" smtClean="0"/>
                        <a:t>9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</a:tr>
              <a:tr h="129600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2</a:t>
                      </a:r>
                      <a:endParaRPr lang="es-MX" dirty="0"/>
                    </a:p>
                  </a:txBody>
                  <a:tcPr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FN</a:t>
                      </a:r>
                    </a:p>
                    <a:p>
                      <a:pPr algn="ctr"/>
                      <a:r>
                        <a:rPr lang="es-MX" dirty="0" smtClean="0"/>
                        <a:t>14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smtClean="0"/>
                        <a:t>TN</a:t>
                      </a:r>
                    </a:p>
                    <a:p>
                      <a:pPr algn="ctr"/>
                      <a:r>
                        <a:rPr lang="es-MX" dirty="0" smtClean="0"/>
                        <a:t>57</a:t>
                      </a:r>
                      <a:endParaRPr lang="es-MX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69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LDA </a:t>
            </a:r>
            <a:r>
              <a:rPr lang="es-MX" dirty="0" err="1" smtClean="0"/>
              <a:t>multivariable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Asumimos: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</m:oMath>
                </a14:m>
                <a:r>
                  <a:rPr lang="es-MX" dirty="0" smtClean="0"/>
                  <a:t> tiene distribución multivariada normal</a:t>
                </a:r>
              </a:p>
              <a:p>
                <a:pPr lvl="1"/>
                <a:r>
                  <a:rPr lang="es-MX" dirty="0" smtClean="0"/>
                  <a:t>Promedio vectorial específico a la clase</a:t>
                </a:r>
              </a:p>
              <a:p>
                <a:pPr lvl="1"/>
                <a:r>
                  <a:rPr lang="es-MX" dirty="0" smtClean="0"/>
                  <a:t>Matriz de covarianza común entre clases</a:t>
                </a:r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2118" t="-2241" r="-1176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undefin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796" y="2059878"/>
            <a:ext cx="5132408" cy="38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96796" y="5942709"/>
            <a:ext cx="339868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dirty="0" smtClean="0"/>
              <a:t>Obtenida de https</a:t>
            </a:r>
            <a:r>
              <a:rPr lang="es-MX" sz="800" dirty="0"/>
              <a:t>://en.wikipedia.org/wiki/Multivariate_normal_distribution</a:t>
            </a:r>
          </a:p>
        </p:txBody>
      </p:sp>
    </p:spTree>
    <p:extLst>
      <p:ext uri="{BB962C8B-B14F-4D97-AF65-F5344CB8AC3E}">
        <p14:creationId xmlns:p14="http://schemas.microsoft.com/office/powerpoint/2010/main" val="4678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LDA </a:t>
            </a:r>
            <a:r>
              <a:rPr lang="es-MX" dirty="0" err="1" smtClean="0"/>
              <a:t>multivariable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Si se asume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dirty="0" smtClean="0"/>
                  <a:t> tiene una distribución </a:t>
                </a:r>
                <a:r>
                  <a:rPr lang="es-MX" dirty="0" smtClean="0"/>
                  <a:t>multivariada normal</a:t>
                </a:r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</m:d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</m:oMath>
                  </m:oMathPara>
                </a14:m>
                <a:endParaRPr lang="es-MX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s-MX" dirty="0" smtClean="0"/>
                  <a:t> </a:t>
                </a:r>
                <a:r>
                  <a:rPr lang="es-MX" dirty="0" smtClean="0"/>
                  <a:t>es la </a:t>
                </a:r>
                <a:r>
                  <a:rPr lang="en-US" dirty="0" err="1" smtClean="0"/>
                  <a:t>matriz</a:t>
                </a:r>
                <a:r>
                  <a:rPr lang="en-US" dirty="0" smtClean="0"/>
                  <a:t> de </a:t>
                </a:r>
                <a:r>
                  <a:rPr lang="en-US" dirty="0" err="1" smtClean="0"/>
                  <a:t>covarianza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ponderada</a:t>
                </a:r>
                <a:endParaRPr lang="es-MX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dirty="0" smtClean="0"/>
                  <a:t> </a:t>
                </a:r>
                <a:r>
                  <a:rPr lang="es-MX" dirty="0" smtClean="0"/>
                  <a:t>es un vector de promedios específico a la </a:t>
                </a:r>
                <a:r>
                  <a:rPr lang="es-MX" dirty="0" smtClean="0"/>
                  <a:t>clase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65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LDA </a:t>
            </a:r>
            <a:r>
              <a:rPr lang="es-MX" dirty="0" err="1" smtClean="0"/>
              <a:t>multivariable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s-MX" sz="2400" dirty="0"/>
                  <a:t>Función discriminante (lineal</a:t>
                </a:r>
                <a:r>
                  <a:rPr lang="es-MX" sz="2400" dirty="0" smtClean="0"/>
                  <a:t>) para dos variables</a:t>
                </a:r>
                <a:endParaRPr lang="es-MX" sz="24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sz="2400" dirty="0"/>
              </a:p>
              <a:p>
                <a:r>
                  <a:rPr lang="es-MX" sz="2400" dirty="0" smtClean="0"/>
                  <a:t>Función discriminante (lineal) para múltiples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MX" sz="2400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647" t="-70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17533"/>
            <a:ext cx="4351338" cy="43513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269" y="1817533"/>
            <a:ext cx="4352400" cy="43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1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Teorema de </a:t>
            </a:r>
            <a:r>
              <a:rPr lang="es-MX" dirty="0" err="1" smtClean="0"/>
              <a:t>Bayes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MX" dirty="0" smtClean="0"/>
                  <a:t>Te permite encontrar la probabilidad de un evento basado en nuevos datos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es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la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probabilidad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de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que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ocurra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 smtClean="0"/>
              </a:p>
              <a:p>
                <a:pPr lvl="2"/>
                <a:r>
                  <a:rPr lang="es-MX" dirty="0" smtClean="0"/>
                  <a:t>Probabilidad </a:t>
                </a:r>
                <a:r>
                  <a:rPr lang="es-MX" i="1" dirty="0" smtClean="0"/>
                  <a:t>a priori</a:t>
                </a:r>
                <a:r>
                  <a:rPr lang="es-MX" dirty="0" smtClean="0"/>
                  <a:t>. Si el 70% de tus datos son de clase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 smtClean="0"/>
                  <a:t>, entonces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es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la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probabilidad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de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que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ocurra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dado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que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ocurri</m:t>
                    </m:r>
                    <m:r>
                      <m:rPr>
                        <m:nor/>
                      </m:rPr>
                      <a:rPr lang="es-MX" dirty="0"/>
                      <m:t>ó</m:t>
                    </m:r>
                  </m:oMath>
                </a14:m>
                <a:endParaRPr lang="es-MX" dirty="0" smtClean="0"/>
              </a:p>
              <a:p>
                <a:pPr lvl="2"/>
                <a:r>
                  <a:rPr lang="es-MX" i="1" dirty="0" err="1" smtClean="0"/>
                  <a:t>Likelihood</a:t>
                </a:r>
                <a:r>
                  <a:rPr lang="es-MX" dirty="0" smtClean="0"/>
                  <a:t>. Probabilidad que observar las características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i="1" dirty="0" smtClean="0"/>
                  <a:t> si la observación pertenece a la clase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i="1" dirty="0" smtClean="0"/>
              </a:p>
              <a:p>
                <a:pPr lvl="2"/>
                <a:r>
                  <a:rPr lang="es-MX" dirty="0" smtClean="0"/>
                  <a:t>Se puede modelar usando una distribución normal</a:t>
                </a:r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es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la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probabilidad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de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que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ocurra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s-MX" dirty="0" smtClean="0"/>
                  <a:t>Evidencia. Probabilidad total de observar las características independientemente de la clase (factor de normalización para que la suma de probabilidades sea 1)</a:t>
                </a:r>
                <a:endParaRPr lang="es-MX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dirty="0" smtClean="0"/>
                  <a:t> es la probabilidad de que ocurra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 smtClean="0"/>
                  <a:t> dado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 smtClean="0"/>
                  <a:t> ocurrió</a:t>
                </a:r>
              </a:p>
              <a:p>
                <a:pPr lvl="2"/>
                <a:r>
                  <a:rPr lang="es-MX" dirty="0" smtClean="0"/>
                  <a:t>Probabilidad </a:t>
                </a:r>
                <a:r>
                  <a:rPr lang="es-MX" i="1" dirty="0" smtClean="0"/>
                  <a:t>a posteriori</a:t>
                </a:r>
                <a:r>
                  <a:rPr lang="es-MX" dirty="0" smtClean="0"/>
                  <a:t>. Probabilidad actualizada de que la observación pertenezca a la clase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 smtClean="0"/>
                  <a:t> después de considerar las características.</a:t>
                </a:r>
              </a:p>
              <a:p>
                <a:pPr lvl="2"/>
                <a:r>
                  <a:rPr lang="es-MX" dirty="0" smtClean="0"/>
                  <a:t>Deseamos calcular este valor para cada clase y asignar a la observación la clase con la mayor probabilidad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812" t="-3221" r="-638" b="-182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853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Modificar umbral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Para un escenario con 2 clases, se puede trabajar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dirty="0" smtClean="0"/>
                  <a:t> y definir un umbral distinto a 0.5</a:t>
                </a:r>
              </a:p>
              <a:p>
                <a:pPr lvl="1"/>
                <a:r>
                  <a:rPr lang="es-MX" dirty="0" smtClean="0"/>
                  <a:t>Mejorar sensibilidad</a:t>
                </a:r>
              </a:p>
              <a:p>
                <a:pPr lvl="1"/>
                <a:r>
                  <a:rPr lang="es-MX" dirty="0" smtClean="0"/>
                  <a:t>Mejorar especificidad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/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9502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Quadratic</a:t>
            </a:r>
            <a:r>
              <a:rPr lang="es-MX" dirty="0" smtClean="0"/>
              <a:t> </a:t>
            </a:r>
            <a:r>
              <a:rPr lang="es-MX" dirty="0" err="1" smtClean="0"/>
              <a:t>discriminant</a:t>
            </a:r>
            <a:r>
              <a:rPr lang="es-MX" dirty="0" smtClean="0"/>
              <a:t> </a:t>
            </a:r>
            <a:r>
              <a:rPr lang="es-MX" dirty="0" err="1" smtClean="0"/>
              <a:t>analysis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s-MX" dirty="0" smtClean="0"/>
                  <a:t>Asume </a:t>
                </a:r>
                <a:r>
                  <a:rPr lang="es-MX" dirty="0" err="1" smtClean="0"/>
                  <a:t>heterocedasticidad</a:t>
                </a:r>
                <a:r>
                  <a:rPr lang="es-MX" dirty="0" smtClean="0"/>
                  <a:t>:</a:t>
                </a:r>
              </a:p>
              <a:p>
                <a:pPr lvl="1"/>
                <a:r>
                  <a:rPr lang="es-MX" dirty="0" smtClean="0"/>
                  <a:t>Cada clase tiene su propia matriz de covarianza (o varianza para el caso de 2 variables)</a:t>
                </a:r>
              </a:p>
              <a:p>
                <a:r>
                  <a:rPr lang="es-MX" dirty="0" smtClean="0"/>
                  <a:t>Función </a:t>
                </a:r>
                <a:r>
                  <a:rPr lang="es-MX" dirty="0"/>
                  <a:t>discriminante (lineal) para múltiples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MX" dirty="0" smtClean="0"/>
              </a:p>
              <a:p>
                <a:r>
                  <a:rPr lang="es-MX" dirty="0"/>
                  <a:t>Función </a:t>
                </a:r>
                <a:r>
                  <a:rPr lang="es-MX" dirty="0"/>
                  <a:t>discriminante </a:t>
                </a:r>
                <a:r>
                  <a:rPr lang="es-MX" dirty="0" smtClean="0"/>
                  <a:t>(cuadrática) </a:t>
                </a:r>
                <a:r>
                  <a:rPr lang="es-MX" dirty="0"/>
                  <a:t>para múltiples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s-MX" dirty="0"/>
              </a:p>
              <a:p>
                <a:pPr marL="0" indent="0">
                  <a:buNone/>
                </a:pPr>
                <a:endParaRPr lang="es-MX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186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¿Cuál usar?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Mayor tiempo computacional</a:t>
            </a:r>
          </a:p>
          <a:p>
            <a:pPr lvl="1"/>
            <a:r>
              <a:rPr lang="es-MX" dirty="0" smtClean="0"/>
              <a:t>QDA. Al asumir covarianzas distintas, se tiene que calcular cada una de ellas</a:t>
            </a:r>
          </a:p>
          <a:p>
            <a:pPr lvl="1"/>
            <a:r>
              <a:rPr lang="es-MX" dirty="0" smtClean="0"/>
              <a:t>LDA. Solo calcula la covarianza ponderada</a:t>
            </a:r>
          </a:p>
          <a:p>
            <a:r>
              <a:rPr lang="es-MX" dirty="0" smtClean="0"/>
              <a:t>Sesgo</a:t>
            </a:r>
          </a:p>
          <a:p>
            <a:pPr lvl="1"/>
            <a:r>
              <a:rPr lang="es-MX" dirty="0" smtClean="0"/>
              <a:t>Si realmente las varianzas son muy distintas, LDA tendrá </a:t>
            </a:r>
            <a:r>
              <a:rPr lang="es-MX" dirty="0" err="1" smtClean="0"/>
              <a:t>problmas</a:t>
            </a:r>
            <a:endParaRPr lang="es-MX" dirty="0" smtClean="0"/>
          </a:p>
          <a:p>
            <a:r>
              <a:rPr lang="es-MX" dirty="0" smtClean="0"/>
              <a:t>Cantidad de datos</a:t>
            </a:r>
          </a:p>
          <a:p>
            <a:pPr lvl="1"/>
            <a:r>
              <a:rPr lang="es-MX" dirty="0" smtClean="0"/>
              <a:t>LDA. Consistentemente mejor para muestras pequeñas</a:t>
            </a:r>
          </a:p>
          <a:p>
            <a:pPr lvl="1"/>
            <a:r>
              <a:rPr lang="es-MX" dirty="0" smtClean="0"/>
              <a:t>QDA. Típicamente se utiliza para bases de datos muy grandes</a:t>
            </a:r>
          </a:p>
          <a:p>
            <a:pPr lvl="1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48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smtClean="0"/>
              <a:t>Existe una enfermedad que afecta al 1% de la población. Se desarrolló una prueba para diagnosticar la enfermedad, pero no es perfecta. Si estás enfermo, la prueba te identificará como enfermo 99% de las veces. Pero, la prueba también indicará que estás enfermo cuando no es así, el 2% de las veces.</a:t>
            </a:r>
          </a:p>
          <a:p>
            <a:pPr marL="0" indent="0">
              <a:buNone/>
            </a:pPr>
            <a:r>
              <a:rPr lang="es-MX" dirty="0" smtClean="0"/>
              <a:t>Te haces la prueba y obtienes un resultado positivo, ¿cuál es la probabilidad de que estés enfermo?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9961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es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la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probabilidad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de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que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ocurra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es-MX" dirty="0" smtClean="0"/>
              </a:p>
              <a:p>
                <a:pPr lvl="1"/>
                <a:r>
                  <a:rPr lang="en-US" dirty="0" smtClean="0"/>
                  <a:t>El 1% de la </a:t>
                </a:r>
                <a:r>
                  <a:rPr lang="en-US" dirty="0" err="1" smtClean="0"/>
                  <a:t>población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tiene</a:t>
                </a:r>
                <a:r>
                  <a:rPr lang="en-US" dirty="0" smtClean="0"/>
                  <a:t> la </a:t>
                </a:r>
                <a:r>
                  <a:rPr lang="en-US" dirty="0" err="1" smtClean="0"/>
                  <a:t>enfermedad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es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la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probabilidad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de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que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ocurra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dado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que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ocurri</m:t>
                    </m:r>
                    <m:r>
                      <m:rPr>
                        <m:nor/>
                      </m:rPr>
                      <a:rPr lang="es-MX" dirty="0"/>
                      <m:t>ó</m:t>
                    </m:r>
                  </m:oMath>
                </a14:m>
                <a:endParaRPr lang="es-MX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es-MX" dirty="0" smtClean="0"/>
              </a:p>
              <a:p>
                <a:pPr lvl="1"/>
                <a:r>
                  <a:rPr lang="en-US" dirty="0" smtClean="0"/>
                  <a:t>La </a:t>
                </a:r>
                <a:r>
                  <a:rPr lang="en-US" dirty="0" err="1" smtClean="0"/>
                  <a:t>probabilidad</a:t>
                </a:r>
                <a:r>
                  <a:rPr lang="en-US" dirty="0" smtClean="0"/>
                  <a:t> de que </a:t>
                </a:r>
                <a:r>
                  <a:rPr lang="en-US" dirty="0" err="1" smtClean="0"/>
                  <a:t>tengas</a:t>
                </a:r>
                <a:r>
                  <a:rPr lang="en-US" dirty="0" smtClean="0"/>
                  <a:t> un </a:t>
                </a:r>
                <a:r>
                  <a:rPr lang="en-US" dirty="0" err="1" smtClean="0"/>
                  <a:t>resultado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positivo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cuando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estás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enfermo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es</a:t>
                </a:r>
                <a:r>
                  <a:rPr lang="en-US" dirty="0" smtClean="0"/>
                  <a:t> del 99%</a:t>
                </a:r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es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la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probabilidad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de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que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m:rPr>
                        <m:nor/>
                      </m:rPr>
                      <a:rPr lang="es-MX" dirty="0"/>
                      <m:t>ocurra</m:t>
                    </m:r>
                    <m:r>
                      <m:rPr>
                        <m:nor/>
                      </m:rPr>
                      <a:rPr lang="es-MX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=.0297</m:t>
                      </m:r>
                    </m:oMath>
                  </m:oMathPara>
                </a14:m>
                <a:endParaRPr lang="en-US" dirty="0" smtClean="0"/>
              </a:p>
              <a:p>
                <a:pPr lvl="1"/>
                <a:r>
                  <a:rPr lang="es-MX" dirty="0" smtClean="0"/>
                  <a:t>Se puede obtener como la suma de dos probabilidades</a:t>
                </a:r>
              </a:p>
              <a:p>
                <a:pPr lvl="2"/>
                <a:r>
                  <a:rPr lang="es-MX" dirty="0" smtClean="0"/>
                  <a:t>Probabilidad de estar enfermo y tener resultado positivo (1% y 99%, respectivamente)</a:t>
                </a:r>
              </a:p>
              <a:p>
                <a:pPr lvl="2"/>
                <a:r>
                  <a:rPr lang="es-MX" dirty="0" smtClean="0"/>
                  <a:t>Probabilidad de estar sano y tener resultado positivo (99% y 2% respectivamente)</a:t>
                </a:r>
                <a:endParaRPr lang="es-MX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s-MX" dirty="0" smtClean="0"/>
                  <a:t> es la probabilidad de que ocurra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s-MX" dirty="0" smtClean="0"/>
                  <a:t> dado 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s-MX" dirty="0" smtClean="0"/>
                  <a:t> ocurrió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0.99×0.01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0.0297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=0.33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acc>
                    </m:oMath>
                  </m:oMathPara>
                </a14:m>
                <a:endParaRPr lang="es-MX" dirty="0" smtClean="0"/>
              </a:p>
              <a:p>
                <a:pPr lvl="1"/>
                <a:r>
                  <a:rPr lang="es-MX" dirty="0" smtClean="0"/>
                  <a:t>Dado un resultado positivo, tienes un 33.33% de probabilidades de estar enfermo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22" t="-1120" b="-112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61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¿Por qué otro método?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MX" dirty="0" smtClean="0"/>
                  <a:t>Regresión logística no es óptimo cuando hay una separación significativa entre clases</a:t>
                </a:r>
              </a:p>
              <a:p>
                <a:pPr lvl="1"/>
                <a:r>
                  <a:rPr lang="es-MX" dirty="0" smtClean="0"/>
                  <a:t>Puede no converger o entregar coeficientes muy grandes, provocando sobreajuste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nary>
                        <m:naryPr>
                          <m:chr m:val="∏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s-MX" dirty="0" smtClean="0"/>
              </a:p>
              <a:p>
                <a:r>
                  <a:rPr lang="es-MX" dirty="0" smtClean="0"/>
                  <a:t>Regresión logística puede generar sobreajuste cuando la muestra es pequeña y hay muchas variables (sobre todo si se trabaja con </a:t>
                </a:r>
                <a:r>
                  <a:rPr lang="es-MX" dirty="0" err="1" smtClean="0"/>
                  <a:t>polinomiales</a:t>
                </a:r>
                <a:r>
                  <a:rPr lang="es-MX" dirty="0" smtClean="0"/>
                  <a:t> o interacciones)</a:t>
                </a:r>
              </a:p>
              <a:p>
                <a:r>
                  <a:rPr lang="es-MX" dirty="0" smtClean="0"/>
                  <a:t>Regresión logística puede ser muy sensible a valores atípicos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7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12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Linear </a:t>
            </a:r>
            <a:r>
              <a:rPr lang="es-MX" dirty="0" err="1" smtClean="0"/>
              <a:t>Discriminant</a:t>
            </a:r>
            <a:r>
              <a:rPr lang="es-MX" dirty="0" smtClean="0"/>
              <a:t> </a:t>
            </a:r>
            <a:r>
              <a:rPr lang="es-MX" dirty="0" err="1" smtClean="0"/>
              <a:t>Analysis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s-MX" dirty="0" smtClean="0"/>
                  <a:t>Modelamos la distribución de los predictores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 smtClean="0"/>
                  <a:t> de forma independiente para cada clase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s-MX" dirty="0" smtClean="0"/>
                  <a:t>Usamos el teorema de </a:t>
                </a:r>
                <a:r>
                  <a:rPr lang="es-MX" dirty="0" err="1" smtClean="0"/>
                  <a:t>Bayes</a:t>
                </a:r>
                <a:r>
                  <a:rPr lang="es-MX" dirty="0" smtClean="0"/>
                  <a:t> para convertirlos en estimaciones de probabilidad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s-MX" dirty="0" smtClean="0"/>
                  <a:t>Si definimos: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dirty="0" smtClean="0"/>
                  <a:t> como la probabilidad </a:t>
                </a:r>
                <a:r>
                  <a:rPr lang="es-MX" i="1" dirty="0" smtClean="0"/>
                  <a:t>a priori </a:t>
                </a:r>
                <a:r>
                  <a:rPr lang="es-MX" dirty="0" smtClean="0"/>
                  <a:t>(proporción de la muestra con clase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dirty="0" smtClean="0"/>
                  <a:t>)</a:t>
                </a:r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MX" dirty="0" smtClean="0"/>
                  <a:t> como el </a:t>
                </a:r>
                <a:r>
                  <a:rPr lang="es-MX" i="1" dirty="0" err="1" smtClean="0"/>
                  <a:t>likelihood</a:t>
                </a:r>
                <a:r>
                  <a:rPr lang="es-MX" dirty="0" smtClean="0"/>
                  <a:t>, o la función de densidad de probabilidad 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MX" dirty="0" smtClean="0"/>
                  <a:t> para una observación de la clase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s-MX" dirty="0" smtClean="0"/>
                  <a:t>, es decir,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s-MX" dirty="0" smtClean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s-MX" dirty="0" smtClean="0"/>
                  <a:t>La evidencia como la sumatoria de la multiplicación de la probabilidad </a:t>
                </a:r>
                <a:r>
                  <a:rPr lang="es-MX" i="1" dirty="0" smtClean="0"/>
                  <a:t>a priori</a:t>
                </a:r>
                <a:r>
                  <a:rPr lang="es-MX" dirty="0" smtClean="0"/>
                  <a:t> y la función de </a:t>
                </a:r>
                <a:r>
                  <a:rPr lang="es-MX" i="1" dirty="0" err="1" smtClean="0"/>
                  <a:t>likelihood</a:t>
                </a:r>
                <a:r>
                  <a:rPr lang="es-MX" dirty="0" smtClean="0"/>
                  <a:t> para cada clase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s-MX" dirty="0" smtClean="0"/>
                  <a:t>Entonces, la probabilidad </a:t>
                </a:r>
                <a:r>
                  <a:rPr lang="es-MX" i="1" dirty="0" smtClean="0"/>
                  <a:t>a posteriori</a:t>
                </a:r>
                <a:r>
                  <a:rPr lang="es-MX" dirty="0" smtClean="0"/>
                  <a:t> para cada clase se puede calcular como: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s-MX" dirty="0" smtClean="0"/>
                  <a:t>A cada observación se le calcula la probabilidad de cada clase, y se le asigna la clase de mayor probabilidad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7"/>
                <a:stretch>
                  <a:fillRect l="-522" t="-700" r="-75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6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 variable y 2 clases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MX" dirty="0" smtClean="0"/>
                  <a:t>Si se asume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MX" dirty="0" smtClean="0"/>
                  <a:t> tiene una distribución normal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MX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dirty="0" smtClean="0"/>
                  <a:t> es la desviación estándar de la clase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MX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dirty="0" smtClean="0"/>
                  <a:t> es el promedio de la clase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s-MX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3"/>
                <a:stretch>
                  <a:fillRect l="-2118" t="-2241" r="-1765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45611"/>
            <a:ext cx="5181600" cy="331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172200" y="5656977"/>
            <a:ext cx="284885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dirty="0" smtClean="0"/>
              <a:t>Obtenido de https</a:t>
            </a:r>
            <a:r>
              <a:rPr lang="es-MX" sz="800" dirty="0"/>
              <a:t>://en.wikipedia.org/wiki/Normal_distribution</a:t>
            </a:r>
          </a:p>
        </p:txBody>
      </p:sp>
    </p:spTree>
    <p:extLst>
      <p:ext uri="{BB962C8B-B14F-4D97-AF65-F5344CB8AC3E}">
        <p14:creationId xmlns:p14="http://schemas.microsoft.com/office/powerpoint/2010/main" val="157274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 variable y 2 clases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s-MX" dirty="0" smtClean="0"/>
                  <a:t>Si se asume </a:t>
                </a:r>
                <a:r>
                  <a:rPr lang="es-MX" dirty="0" err="1" smtClean="0"/>
                  <a:t>homocedasticidad</a:t>
                </a:r>
                <a:r>
                  <a:rPr lang="es-MX" dirty="0" smtClean="0"/>
                  <a:t> (varianza común)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s-MX" dirty="0" smtClean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s-MX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1647" t="-196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019800" y="4609456"/>
            <a:ext cx="37641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800" dirty="0" smtClean="0"/>
              <a:t>Obtenido </a:t>
            </a:r>
            <a:r>
              <a:rPr lang="es-MX" sz="800" dirty="0"/>
              <a:t>de https://en.wikipedia.org/wiki/Homoscedasticity_and_heteroscedasticity</a:t>
            </a:r>
          </a:p>
        </p:txBody>
      </p:sp>
      <p:pic>
        <p:nvPicPr>
          <p:cNvPr id="2050" name="Picture 2" descr="undefined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730" y="2863715"/>
            <a:ext cx="2592000" cy="169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4730" y="2880427"/>
            <a:ext cx="2592000" cy="166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89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1 variable y 2 clases</a:t>
            </a:r>
            <a:endParaRPr lang="es-MX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s-MX" dirty="0" smtClean="0"/>
                  <a:t>Función discriminante (lineal)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ln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 smtClean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s-MX" dirty="0" smtClean="0"/>
                  <a:t>Se determina la clase de una observación a partir de la función discriminante que tenga mayor valor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s-MX" dirty="0" smtClean="0"/>
                  <a:t>Mismo resultado que revisar mayor probabilidad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s-MX" dirty="0" smtClean="0"/>
                  <a:t>Límite de decisión </a:t>
                </a:r>
                <a:r>
                  <a:rPr lang="es-MX" i="1" dirty="0" smtClean="0"/>
                  <a:t>(</a:t>
                </a:r>
                <a:r>
                  <a:rPr lang="es-MX" i="1" dirty="0" err="1" smtClean="0"/>
                  <a:t>decision</a:t>
                </a:r>
                <a:r>
                  <a:rPr lang="es-MX" i="1" dirty="0" smtClean="0"/>
                  <a:t> </a:t>
                </a:r>
                <a:r>
                  <a:rPr lang="es-MX" i="1" dirty="0" err="1" smtClean="0"/>
                  <a:t>boundary</a:t>
                </a:r>
                <a:r>
                  <a:rPr lang="es-MX" i="1" dirty="0" smtClean="0"/>
                  <a:t>)</a:t>
                </a: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s-MX" i="1" dirty="0" smtClean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dirty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s-MX" i="1" dirty="0" smtClean="0"/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es-MX" b="1" dirty="0" smtClean="0"/>
                  <a:t>Primero se </a:t>
                </a:r>
                <a:r>
                  <a:rPr lang="es-MX" b="1" dirty="0" smtClean="0"/>
                  <a:t>estandarizan los </a:t>
                </a:r>
                <a:r>
                  <a:rPr lang="es-MX" b="1" dirty="0" smtClean="0"/>
                  <a:t>datos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s-MX" b="1" dirty="0" smtClean="0"/>
                  <a:t>)</a:t>
                </a:r>
                <a:endParaRPr lang="es-MX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12" t="-1120" r="-870" b="-308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89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ADABEED6-09C9-4AE2-9F08-7AEC7F0860E3}" vid="{A1F4DC20-9B25-46BF-AF94-F6D2612710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3404</TotalTime>
  <Words>453</Words>
  <Application>Microsoft Office PowerPoint</Application>
  <PresentationFormat>Widescreen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Default Theme</vt:lpstr>
      <vt:lpstr>Office Theme</vt:lpstr>
      <vt:lpstr>PowerPoint Presentation</vt:lpstr>
      <vt:lpstr>Teorema de Bayes</vt:lpstr>
      <vt:lpstr>Ejemplo</vt:lpstr>
      <vt:lpstr>Ejemplo</vt:lpstr>
      <vt:lpstr>¿Por qué otro método?</vt:lpstr>
      <vt:lpstr>Linear Discriminant Analysis</vt:lpstr>
      <vt:lpstr>1 variable y 2 clases</vt:lpstr>
      <vt:lpstr>1 variable y 2 clases</vt:lpstr>
      <vt:lpstr>1 variable y 2 clases</vt:lpstr>
      <vt:lpstr>Ejemplo</vt:lpstr>
      <vt:lpstr>Ejemplo</vt:lpstr>
      <vt:lpstr>Ejemplo</vt:lpstr>
      <vt:lpstr>Ejemplo</vt:lpstr>
      <vt:lpstr>Ejemplo</vt:lpstr>
      <vt:lpstr>Ejemplo</vt:lpstr>
      <vt:lpstr>Ejemplo</vt:lpstr>
      <vt:lpstr>LDA multivariable</vt:lpstr>
      <vt:lpstr>LDA multivariable</vt:lpstr>
      <vt:lpstr>LDA multivariable</vt:lpstr>
      <vt:lpstr>Modificar umbral</vt:lpstr>
      <vt:lpstr>Quadratic discriminant analysis</vt:lpstr>
      <vt:lpstr>¿Cuál usar?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Antonio Martínez Torteya</dc:creator>
  <cp:lastModifiedBy>Antonio Martínez Torteya</cp:lastModifiedBy>
  <cp:revision>73</cp:revision>
  <dcterms:created xsi:type="dcterms:W3CDTF">2023-09-15T23:41:11Z</dcterms:created>
  <dcterms:modified xsi:type="dcterms:W3CDTF">2023-09-18T09:02:57Z</dcterms:modified>
</cp:coreProperties>
</file>