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1"/>
  </p:notesMasterIdLst>
  <p:handoutMasterIdLst>
    <p:handoutMasterId r:id="rId12"/>
  </p:handoutMasterIdLst>
  <p:sldIdLst>
    <p:sldId id="275" r:id="rId2"/>
    <p:sldId id="257" r:id="rId3"/>
    <p:sldId id="282" r:id="rId4"/>
    <p:sldId id="276" r:id="rId5"/>
    <p:sldId id="279" r:id="rId6"/>
    <p:sldId id="283" r:id="rId7"/>
    <p:sldId id="284" r:id="rId8"/>
    <p:sldId id="285" r:id="rId9"/>
    <p:sldId id="28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455"/>
    <a:srgbClr val="FFD500"/>
    <a:srgbClr val="0EAE9F"/>
    <a:srgbClr val="13B09B"/>
    <a:srgbClr val="0290F8"/>
    <a:srgbClr val="FE59D0"/>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5"/>
    <p:restoredTop sz="94613"/>
  </p:normalViewPr>
  <p:slideViewPr>
    <p:cSldViewPr snapToGrid="0" snapToObjects="1">
      <p:cViewPr varScale="1">
        <p:scale>
          <a:sx n="111" d="100"/>
          <a:sy n="111" d="100"/>
        </p:scale>
        <p:origin x="218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12/17/20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12/17/20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0033297F-2FA6-5044-8D25-02645BFA76EA}"/>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423387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417752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095334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554219E-3F72-2747-8AFE-C47A1E936F4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69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19990740-6E34-794B-87FB-277AE5B4455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B231130B-425C-5641-B405-BB17815E18B9}"/>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05474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BF216FFE-8B58-4345-B1AF-C21B754EE97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AFE7FE7-59DC-FF40-8E06-663AC6293F6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7721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174300F3-FE7D-764A-BA65-9EB3F150FBC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13833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8F7EB52-F0AC-1B47-997C-177369938B6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D01225B1-8E03-E14B-B6CB-FA865DF951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0320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7" name="Rectangle 6">
            <a:extLst>
              <a:ext uri="{FF2B5EF4-FFF2-40B4-BE49-F238E27FC236}">
                <a16:creationId xmlns:a16="http://schemas.microsoft.com/office/drawing/2014/main" id="{F7112F4E-93B5-5246-A22F-60DA388E68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5FCBF0C8-D16D-D04B-8D2F-40E4D349103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677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56623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41397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80D830A-DB75-3B4C-A789-5A5D51D68A1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535205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Introduction to Color sensor</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use the Color Sensor</a:t>
            </a:r>
          </a:p>
          <a:p>
            <a:r>
              <a:rPr lang="en-US" dirty="0"/>
              <a:t>Learn how to use the Wait Until Block</a:t>
            </a:r>
          </a:p>
          <a:p>
            <a:r>
              <a:rPr lang="en-US" dirty="0"/>
              <a:t>Note:  Although images in this lessons may show a SPIKE Prime, the code blocks are the same for Robot Inventor</a:t>
            </a:r>
          </a:p>
        </p:txBody>
      </p:sp>
      <p:sp>
        <p:nvSpPr>
          <p:cNvPr id="4" name="Footer Placeholder 3"/>
          <p:cNvSpPr>
            <a:spLocks noGrp="1"/>
          </p:cNvSpPr>
          <p:nvPr>
            <p:ph type="ftr" sz="quarter" idx="11"/>
          </p:nvPr>
        </p:nvSpPr>
        <p:spPr/>
        <p:txBody>
          <a:bodyPr/>
          <a:lstStyle/>
          <a:p>
            <a:r>
              <a:rPr lang="en-US"/>
              <a:t>Copyright © 2020 Prime Lessons (primelessons.org) CC-BY-NC-SA.  (Last edit: 1/9/2020)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pic>
        <p:nvPicPr>
          <p:cNvPr id="6" name="Picture 5" descr="A close up of a camera&#10;&#10;Description automatically generated">
            <a:extLst>
              <a:ext uri="{FF2B5EF4-FFF2-40B4-BE49-F238E27FC236}">
                <a16:creationId xmlns:a16="http://schemas.microsoft.com/office/drawing/2014/main" id="{A6854CAB-B318-4725-BF04-792430779B65}"/>
              </a:ext>
            </a:extLst>
          </p:cNvPr>
          <p:cNvPicPr>
            <a:picLocks noChangeAspect="1"/>
          </p:cNvPicPr>
          <p:nvPr/>
        </p:nvPicPr>
        <p:blipFill rotWithShape="1">
          <a:blip r:embed="rId2"/>
          <a:srcRect l="17894" t="10806" r="19474" b="11579"/>
          <a:stretch/>
        </p:blipFill>
        <p:spPr>
          <a:xfrm>
            <a:off x="6266047" y="3821274"/>
            <a:ext cx="2541070" cy="2361701"/>
          </a:xfrm>
          <a:prstGeom prst="rect">
            <a:avLst/>
          </a:prstGeom>
        </p:spPr>
      </p:pic>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7B91-5784-4E91-9C03-6CCEE60E2B49}"/>
              </a:ext>
            </a:extLst>
          </p:cNvPr>
          <p:cNvSpPr>
            <a:spLocks noGrp="1"/>
          </p:cNvSpPr>
          <p:nvPr>
            <p:ph type="title"/>
          </p:nvPr>
        </p:nvSpPr>
        <p:spPr/>
        <p:txBody>
          <a:bodyPr/>
          <a:lstStyle/>
          <a:p>
            <a:r>
              <a:rPr lang="en-US" dirty="0"/>
              <a:t>What is a Color sensor?</a:t>
            </a:r>
          </a:p>
        </p:txBody>
      </p:sp>
      <p:sp>
        <p:nvSpPr>
          <p:cNvPr id="4" name="Footer Placeholder 3">
            <a:extLst>
              <a:ext uri="{FF2B5EF4-FFF2-40B4-BE49-F238E27FC236}">
                <a16:creationId xmlns:a16="http://schemas.microsoft.com/office/drawing/2014/main" id="{5D537FE9-7847-4B91-95F5-564B8DEECEDF}"/>
              </a:ext>
            </a:extLst>
          </p:cNvPr>
          <p:cNvSpPr>
            <a:spLocks noGrp="1"/>
          </p:cNvSpPr>
          <p:nvPr>
            <p:ph type="ftr" sz="quarter" idx="11"/>
          </p:nvPr>
        </p:nvSpPr>
        <p:spPr/>
        <p:txBody>
          <a:bodyPr/>
          <a:lstStyle/>
          <a:p>
            <a:r>
              <a:rPr lang="en-US"/>
              <a:t>Copyright © 2020 Prime Lessons (primelessons.org) CC-BY-NC-SA.  (Last edit: 1/9/2020)</a:t>
            </a:r>
            <a:endParaRPr lang="en-US" dirty="0"/>
          </a:p>
        </p:txBody>
      </p:sp>
      <p:sp>
        <p:nvSpPr>
          <p:cNvPr id="5" name="Slide Number Placeholder 4">
            <a:extLst>
              <a:ext uri="{FF2B5EF4-FFF2-40B4-BE49-F238E27FC236}">
                <a16:creationId xmlns:a16="http://schemas.microsoft.com/office/drawing/2014/main" id="{4155C57D-BB07-475A-9A11-D44BE043A9C0}"/>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13" name="Content Placeholder 2">
            <a:extLst>
              <a:ext uri="{FF2B5EF4-FFF2-40B4-BE49-F238E27FC236}">
                <a16:creationId xmlns:a16="http://schemas.microsoft.com/office/drawing/2014/main" id="{D26EA95B-5BBE-4D2F-881C-EC2D7679C66A}"/>
              </a:ext>
            </a:extLst>
          </p:cNvPr>
          <p:cNvSpPr txBox="1">
            <a:spLocks/>
          </p:cNvSpPr>
          <p:nvPr/>
        </p:nvSpPr>
        <p:spPr>
          <a:xfrm>
            <a:off x="155089" y="1140006"/>
            <a:ext cx="4416912" cy="50826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In the software, the sensor can detect color or reflectivity</a:t>
            </a:r>
          </a:p>
          <a:p>
            <a:r>
              <a:rPr lang="en-US" dirty="0"/>
              <a:t>Unlike the EV3, reflectivity is with white light, not a red light.</a:t>
            </a:r>
          </a:p>
          <a:p>
            <a:r>
              <a:rPr lang="en-US" dirty="0"/>
              <a:t>The sensor can detect 8 colors and no color (what those colors are vary between SPIKE Prime and Robot Inventor)</a:t>
            </a:r>
          </a:p>
          <a:p>
            <a:r>
              <a:rPr lang="en-US" dirty="0"/>
              <a:t>Optimal reading distance according to the specs: 16 mm (depending on object size, color, and surface)</a:t>
            </a:r>
          </a:p>
          <a:p>
            <a:endParaRPr lang="en-US" dirty="0"/>
          </a:p>
          <a:p>
            <a:r>
              <a:rPr lang="en-US" dirty="0"/>
              <a:t>Note: In Robot Inventor, the light blue color is replaced with teal </a:t>
            </a:r>
          </a:p>
        </p:txBody>
      </p:sp>
      <p:sp>
        <p:nvSpPr>
          <p:cNvPr id="7" name="Rectangle 6">
            <a:extLst>
              <a:ext uri="{FF2B5EF4-FFF2-40B4-BE49-F238E27FC236}">
                <a16:creationId xmlns:a16="http://schemas.microsoft.com/office/drawing/2014/main" id="{8919A62D-BB9F-4216-A66B-2EC2AA539524}"/>
              </a:ext>
            </a:extLst>
          </p:cNvPr>
          <p:cNvSpPr/>
          <p:nvPr/>
        </p:nvSpPr>
        <p:spPr>
          <a:xfrm>
            <a:off x="7141450" y="1354688"/>
            <a:ext cx="1780674" cy="21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tx1"/>
                </a:solidFill>
              </a:rPr>
              <a:t>Detectable Colors</a:t>
            </a:r>
          </a:p>
          <a:p>
            <a:r>
              <a:rPr lang="en-US" sz="1400" dirty="0">
                <a:solidFill>
                  <a:schemeClr val="tx1"/>
                </a:solidFill>
              </a:rPr>
              <a:t>Black (0)</a:t>
            </a:r>
          </a:p>
          <a:p>
            <a:r>
              <a:rPr lang="en-US" sz="1400" dirty="0">
                <a:solidFill>
                  <a:schemeClr val="tx1"/>
                </a:solidFill>
              </a:rPr>
              <a:t>Violet (1)</a:t>
            </a:r>
          </a:p>
          <a:p>
            <a:r>
              <a:rPr lang="en-US" sz="1400" dirty="0">
                <a:solidFill>
                  <a:schemeClr val="tx1"/>
                </a:solidFill>
              </a:rPr>
              <a:t>Blue (3)</a:t>
            </a:r>
          </a:p>
          <a:p>
            <a:r>
              <a:rPr lang="en-US" sz="1400" dirty="0">
                <a:solidFill>
                  <a:schemeClr val="tx1"/>
                </a:solidFill>
              </a:rPr>
              <a:t>Light Blue (4)</a:t>
            </a:r>
          </a:p>
          <a:p>
            <a:r>
              <a:rPr lang="en-US" sz="1400" dirty="0">
                <a:solidFill>
                  <a:schemeClr val="tx1"/>
                </a:solidFill>
              </a:rPr>
              <a:t>Green (5)</a:t>
            </a:r>
          </a:p>
          <a:p>
            <a:r>
              <a:rPr lang="en-US" sz="1400" dirty="0">
                <a:solidFill>
                  <a:schemeClr val="tx1"/>
                </a:solidFill>
              </a:rPr>
              <a:t>Yellow (7)</a:t>
            </a:r>
          </a:p>
          <a:p>
            <a:r>
              <a:rPr lang="en-US" sz="1400" dirty="0">
                <a:solidFill>
                  <a:schemeClr val="tx1"/>
                </a:solidFill>
              </a:rPr>
              <a:t>Red (9)</a:t>
            </a:r>
          </a:p>
          <a:p>
            <a:r>
              <a:rPr lang="en-US" sz="1400" dirty="0">
                <a:solidFill>
                  <a:schemeClr val="tx1"/>
                </a:solidFill>
              </a:rPr>
              <a:t>White (10)</a:t>
            </a:r>
          </a:p>
          <a:p>
            <a:r>
              <a:rPr lang="en-US" sz="1400" dirty="0">
                <a:solidFill>
                  <a:schemeClr val="tx1"/>
                </a:solidFill>
              </a:rPr>
              <a:t>No Color (-1)</a:t>
            </a:r>
          </a:p>
        </p:txBody>
      </p:sp>
      <p:pic>
        <p:nvPicPr>
          <p:cNvPr id="9" name="Picture 8">
            <a:extLst>
              <a:ext uri="{FF2B5EF4-FFF2-40B4-BE49-F238E27FC236}">
                <a16:creationId xmlns:a16="http://schemas.microsoft.com/office/drawing/2014/main" id="{D7FF9FC6-627C-42A3-B9F8-4F8722745303}"/>
              </a:ext>
            </a:extLst>
          </p:cNvPr>
          <p:cNvPicPr>
            <a:picLocks noChangeAspect="1"/>
          </p:cNvPicPr>
          <p:nvPr/>
        </p:nvPicPr>
        <p:blipFill rotWithShape="1">
          <a:blip r:embed="rId2"/>
          <a:srcRect l="46646" t="28121" r="6316" b="5181"/>
          <a:stretch/>
        </p:blipFill>
        <p:spPr>
          <a:xfrm>
            <a:off x="4788174" y="1271298"/>
            <a:ext cx="2353276" cy="2326904"/>
          </a:xfrm>
          <a:prstGeom prst="rect">
            <a:avLst/>
          </a:prstGeom>
        </p:spPr>
      </p:pic>
      <p:pic>
        <p:nvPicPr>
          <p:cNvPr id="8" name="Picture 7">
            <a:extLst>
              <a:ext uri="{FF2B5EF4-FFF2-40B4-BE49-F238E27FC236}">
                <a16:creationId xmlns:a16="http://schemas.microsoft.com/office/drawing/2014/main" id="{DF6AA2B2-01C2-2D44-AFBE-8D69C55C1339}"/>
              </a:ext>
            </a:extLst>
          </p:cNvPr>
          <p:cNvPicPr>
            <a:picLocks noChangeAspect="1"/>
          </p:cNvPicPr>
          <p:nvPr/>
        </p:nvPicPr>
        <p:blipFill rotWithShape="1">
          <a:blip r:embed="rId3"/>
          <a:srcRect l="26945" t="19423"/>
          <a:stretch/>
        </p:blipFill>
        <p:spPr>
          <a:xfrm>
            <a:off x="4898201" y="3912243"/>
            <a:ext cx="2154700" cy="2225815"/>
          </a:xfrm>
          <a:prstGeom prst="rect">
            <a:avLst/>
          </a:prstGeom>
        </p:spPr>
      </p:pic>
      <p:sp>
        <p:nvSpPr>
          <p:cNvPr id="10" name="Rectangle 9">
            <a:extLst>
              <a:ext uri="{FF2B5EF4-FFF2-40B4-BE49-F238E27FC236}">
                <a16:creationId xmlns:a16="http://schemas.microsoft.com/office/drawing/2014/main" id="{593C6A77-13C9-0647-B0C8-D2BED5941794}"/>
              </a:ext>
            </a:extLst>
          </p:cNvPr>
          <p:cNvSpPr/>
          <p:nvPr/>
        </p:nvSpPr>
        <p:spPr>
          <a:xfrm>
            <a:off x="7141450" y="3912243"/>
            <a:ext cx="1780674" cy="21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tx1"/>
                </a:solidFill>
              </a:rPr>
              <a:t>Detectable Colors</a:t>
            </a:r>
          </a:p>
          <a:p>
            <a:r>
              <a:rPr lang="en-US" sz="1400" dirty="0">
                <a:solidFill>
                  <a:schemeClr val="tx1"/>
                </a:solidFill>
              </a:rPr>
              <a:t>Black (0)</a:t>
            </a:r>
          </a:p>
          <a:p>
            <a:r>
              <a:rPr lang="en-US" sz="1400" dirty="0">
                <a:solidFill>
                  <a:schemeClr val="tx1"/>
                </a:solidFill>
              </a:rPr>
              <a:t>Violet (1)</a:t>
            </a:r>
          </a:p>
          <a:p>
            <a:r>
              <a:rPr lang="en-US" sz="1400" dirty="0">
                <a:solidFill>
                  <a:schemeClr val="tx1"/>
                </a:solidFill>
              </a:rPr>
              <a:t>Blue (3)</a:t>
            </a:r>
          </a:p>
          <a:p>
            <a:r>
              <a:rPr lang="en-US" sz="1400" dirty="0">
                <a:solidFill>
                  <a:schemeClr val="tx1"/>
                </a:solidFill>
              </a:rPr>
              <a:t>Teal (4)</a:t>
            </a:r>
          </a:p>
          <a:p>
            <a:r>
              <a:rPr lang="en-US" sz="1400" dirty="0">
                <a:solidFill>
                  <a:schemeClr val="tx1"/>
                </a:solidFill>
              </a:rPr>
              <a:t>Green (5)</a:t>
            </a:r>
          </a:p>
          <a:p>
            <a:r>
              <a:rPr lang="en-US" sz="1400" dirty="0">
                <a:solidFill>
                  <a:schemeClr val="tx1"/>
                </a:solidFill>
              </a:rPr>
              <a:t>Yellow (7)</a:t>
            </a:r>
          </a:p>
          <a:p>
            <a:r>
              <a:rPr lang="en-US" sz="1400" dirty="0">
                <a:solidFill>
                  <a:schemeClr val="tx1"/>
                </a:solidFill>
              </a:rPr>
              <a:t>Red (9)</a:t>
            </a:r>
          </a:p>
          <a:p>
            <a:r>
              <a:rPr lang="en-US" sz="1400" dirty="0">
                <a:solidFill>
                  <a:schemeClr val="tx1"/>
                </a:solidFill>
              </a:rPr>
              <a:t>White (10)</a:t>
            </a:r>
          </a:p>
          <a:p>
            <a:r>
              <a:rPr lang="en-US" sz="1400" dirty="0">
                <a:solidFill>
                  <a:schemeClr val="tx1"/>
                </a:solidFill>
              </a:rPr>
              <a:t>No Color (-1)</a:t>
            </a:r>
          </a:p>
        </p:txBody>
      </p:sp>
    </p:spTree>
    <p:extLst>
      <p:ext uri="{BB962C8B-B14F-4D97-AF65-F5344CB8AC3E}">
        <p14:creationId xmlns:p14="http://schemas.microsoft.com/office/powerpoint/2010/main" val="210156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en-US" dirty="0"/>
              <a:t>NOTE: ADB and sensing color</a:t>
            </a:r>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140006"/>
            <a:ext cx="4803906" cy="5082601"/>
          </a:xfrm>
        </p:spPr>
        <p:txBody>
          <a:bodyPr/>
          <a:lstStyle/>
          <a:p>
            <a:r>
              <a:rPr lang="en-US" i="1" dirty="0"/>
              <a:t>The color sensor on ADB (Advanced Driving Base in SPIKE Prime) is mounted at about 8mm off the ground, but the optimal distance for mounting the sensor according to the specs is 16mm.</a:t>
            </a:r>
          </a:p>
          <a:p>
            <a:r>
              <a:rPr lang="en-US" dirty="0"/>
              <a:t>When using this robot design, Black does not read correctly in Color Mode using electrical tape lines or a FIRST LEGO League challenge mat.</a:t>
            </a:r>
            <a:endParaRPr lang="en-US" i="1" dirty="0"/>
          </a:p>
          <a:p>
            <a:r>
              <a:rPr lang="en-US" dirty="0"/>
              <a:t>See the next slide for modifications. The build instructions are also provided as a separate file on our site.</a:t>
            </a:r>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2020 Prime Lessons (primelessons.org) CC-BY-NC-SA.  (Last edit: 1/9/2020)</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4</a:t>
            </a:fld>
            <a:endParaRPr lang="en-US"/>
          </a:p>
        </p:txBody>
      </p:sp>
      <p:cxnSp>
        <p:nvCxnSpPr>
          <p:cNvPr id="11" name="Straight Connector 10">
            <a:extLst>
              <a:ext uri="{FF2B5EF4-FFF2-40B4-BE49-F238E27FC236}">
                <a16:creationId xmlns:a16="http://schemas.microsoft.com/office/drawing/2014/main" id="{7FB3923E-EABC-40AE-9B9A-8FF6CA72C3CD}"/>
              </a:ext>
            </a:extLst>
          </p:cNvPr>
          <p:cNvCxnSpPr>
            <a:cxnSpLocks/>
          </p:cNvCxnSpPr>
          <p:nvPr/>
        </p:nvCxnSpPr>
        <p:spPr>
          <a:xfrm flipH="1">
            <a:off x="6492240" y="4721352"/>
            <a:ext cx="2265292" cy="0"/>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43128-939F-45F9-8FAD-09FC2AE658B9}"/>
              </a:ext>
            </a:extLst>
          </p:cNvPr>
          <p:cNvCxnSpPr>
            <a:cxnSpLocks/>
          </p:cNvCxnSpPr>
          <p:nvPr/>
        </p:nvCxnSpPr>
        <p:spPr>
          <a:xfrm>
            <a:off x="6894576" y="3483864"/>
            <a:ext cx="0" cy="10515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93F34BE-ADF9-4A68-809F-AEF4085F1687}"/>
              </a:ext>
            </a:extLst>
          </p:cNvPr>
          <p:cNvSpPr txBox="1"/>
          <p:nvPr/>
        </p:nvSpPr>
        <p:spPr>
          <a:xfrm>
            <a:off x="6967729" y="3779365"/>
            <a:ext cx="2094336" cy="584775"/>
          </a:xfrm>
          <a:prstGeom prst="rect">
            <a:avLst/>
          </a:prstGeom>
          <a:noFill/>
        </p:spPr>
        <p:txBody>
          <a:bodyPr wrap="square" rtlCol="0">
            <a:spAutoFit/>
          </a:bodyPr>
          <a:lstStyle/>
          <a:p>
            <a:r>
              <a:rPr lang="en-US" sz="1600" dirty="0"/>
              <a:t>16mm</a:t>
            </a:r>
          </a:p>
          <a:p>
            <a:r>
              <a:rPr lang="en-US" sz="1600" dirty="0"/>
              <a:t>2M (2 LEGO Modules)</a:t>
            </a:r>
          </a:p>
        </p:txBody>
      </p:sp>
      <p:pic>
        <p:nvPicPr>
          <p:cNvPr id="21" name="Picture 20" descr="A picture containing sitting, white&#10;&#10;Description automatically generated">
            <a:extLst>
              <a:ext uri="{FF2B5EF4-FFF2-40B4-BE49-F238E27FC236}">
                <a16:creationId xmlns:a16="http://schemas.microsoft.com/office/drawing/2014/main" id="{EF025105-2982-49AD-B77D-F54D93E8908C}"/>
              </a:ext>
            </a:extLst>
          </p:cNvPr>
          <p:cNvPicPr>
            <a:picLocks noChangeAspect="1"/>
          </p:cNvPicPr>
          <p:nvPr/>
        </p:nvPicPr>
        <p:blipFill>
          <a:blip r:embed="rId2"/>
          <a:stretch>
            <a:fillRect/>
          </a:stretch>
        </p:blipFill>
        <p:spPr>
          <a:xfrm>
            <a:off x="5779008" y="1343097"/>
            <a:ext cx="3364992" cy="2523744"/>
          </a:xfrm>
          <a:prstGeom prst="rect">
            <a:avLst/>
          </a:prstGeom>
        </p:spPr>
      </p:pic>
    </p:spTree>
    <p:extLst>
      <p:ext uri="{BB962C8B-B14F-4D97-AF65-F5344CB8AC3E}">
        <p14:creationId xmlns:p14="http://schemas.microsoft.com/office/powerpoint/2010/main" val="225431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84A2-6883-4D4E-8376-59216E1E5CEE}"/>
              </a:ext>
            </a:extLst>
          </p:cNvPr>
          <p:cNvSpPr>
            <a:spLocks noGrp="1"/>
          </p:cNvSpPr>
          <p:nvPr>
            <p:ph type="title"/>
          </p:nvPr>
        </p:nvSpPr>
        <p:spPr/>
        <p:txBody>
          <a:bodyPr/>
          <a:lstStyle/>
          <a:p>
            <a:r>
              <a:rPr lang="en-US" dirty="0"/>
              <a:t>Modifications to ADB</a:t>
            </a:r>
          </a:p>
        </p:txBody>
      </p:sp>
      <p:pic>
        <p:nvPicPr>
          <p:cNvPr id="7" name="Content Placeholder 6" descr="A close up of a toy&#10;&#10;Description automatically generated">
            <a:extLst>
              <a:ext uri="{FF2B5EF4-FFF2-40B4-BE49-F238E27FC236}">
                <a16:creationId xmlns:a16="http://schemas.microsoft.com/office/drawing/2014/main" id="{19A6380D-79F6-4CD8-B3B4-F517D1B30775}"/>
              </a:ext>
            </a:extLst>
          </p:cNvPr>
          <p:cNvPicPr>
            <a:picLocks noGrp="1" noChangeAspect="1"/>
          </p:cNvPicPr>
          <p:nvPr>
            <p:ph idx="1"/>
          </p:nvPr>
        </p:nvPicPr>
        <p:blipFill>
          <a:blip r:embed="rId2"/>
          <a:stretch>
            <a:fillRect/>
          </a:stretch>
        </p:blipFill>
        <p:spPr>
          <a:xfrm>
            <a:off x="1032723" y="1683946"/>
            <a:ext cx="3441700" cy="2581275"/>
          </a:xfrm>
        </p:spPr>
      </p:pic>
      <p:sp>
        <p:nvSpPr>
          <p:cNvPr id="4" name="Footer Placeholder 3">
            <a:extLst>
              <a:ext uri="{FF2B5EF4-FFF2-40B4-BE49-F238E27FC236}">
                <a16:creationId xmlns:a16="http://schemas.microsoft.com/office/drawing/2014/main" id="{34AAC78E-D7A6-4E1A-98DF-76A236E14BF0}"/>
              </a:ext>
            </a:extLst>
          </p:cNvPr>
          <p:cNvSpPr>
            <a:spLocks noGrp="1"/>
          </p:cNvSpPr>
          <p:nvPr>
            <p:ph type="ftr" sz="quarter" idx="11"/>
          </p:nvPr>
        </p:nvSpPr>
        <p:spPr/>
        <p:txBody>
          <a:bodyPr/>
          <a:lstStyle/>
          <a:p>
            <a:r>
              <a:rPr lang="en-US"/>
              <a:t>Copyright © 2020 Prime Lessons (primelessons.org) CC-BY-NC-SA.  (Last edit: 1/9/2020)</a:t>
            </a:r>
            <a:endParaRPr lang="en-US" dirty="0"/>
          </a:p>
        </p:txBody>
      </p:sp>
      <p:sp>
        <p:nvSpPr>
          <p:cNvPr id="5" name="Slide Number Placeholder 4">
            <a:extLst>
              <a:ext uri="{FF2B5EF4-FFF2-40B4-BE49-F238E27FC236}">
                <a16:creationId xmlns:a16="http://schemas.microsoft.com/office/drawing/2014/main" id="{EB2935AF-76B1-41A5-9536-B207C0D7ED6C}"/>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8" name="Content Placeholder 8">
            <a:extLst>
              <a:ext uri="{FF2B5EF4-FFF2-40B4-BE49-F238E27FC236}">
                <a16:creationId xmlns:a16="http://schemas.microsoft.com/office/drawing/2014/main" id="{C6311823-7018-48B9-AEB3-11C330D0A3A4}"/>
              </a:ext>
            </a:extLst>
          </p:cNvPr>
          <p:cNvSpPr txBox="1">
            <a:spLocks/>
          </p:cNvSpPr>
          <p:nvPr/>
        </p:nvSpPr>
        <p:spPr>
          <a:xfrm>
            <a:off x="155088" y="1140006"/>
            <a:ext cx="8767036" cy="50826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Build instructions for modifying the front bumper of ADB so that the color sensors are raised one LEGO module up are included on this website</a:t>
            </a:r>
          </a:p>
        </p:txBody>
      </p:sp>
      <p:pic>
        <p:nvPicPr>
          <p:cNvPr id="9" name="Picture 8">
            <a:extLst>
              <a:ext uri="{FF2B5EF4-FFF2-40B4-BE49-F238E27FC236}">
                <a16:creationId xmlns:a16="http://schemas.microsoft.com/office/drawing/2014/main" id="{F7F5A8D2-1AC5-4FE7-9964-79266262340C}"/>
              </a:ext>
            </a:extLst>
          </p:cNvPr>
          <p:cNvPicPr>
            <a:picLocks noChangeAspect="1"/>
          </p:cNvPicPr>
          <p:nvPr/>
        </p:nvPicPr>
        <p:blipFill>
          <a:blip r:embed="rId3"/>
          <a:stretch>
            <a:fillRect/>
          </a:stretch>
        </p:blipFill>
        <p:spPr>
          <a:xfrm>
            <a:off x="4469561" y="1818884"/>
            <a:ext cx="3310599" cy="2311400"/>
          </a:xfrm>
          <a:prstGeom prst="rect">
            <a:avLst/>
          </a:prstGeom>
        </p:spPr>
      </p:pic>
      <p:pic>
        <p:nvPicPr>
          <p:cNvPr id="10" name="Picture 9">
            <a:extLst>
              <a:ext uri="{FF2B5EF4-FFF2-40B4-BE49-F238E27FC236}">
                <a16:creationId xmlns:a16="http://schemas.microsoft.com/office/drawing/2014/main" id="{29DA82C0-EB9C-4D53-8C4E-91F77D9F8E13}"/>
              </a:ext>
            </a:extLst>
          </p:cNvPr>
          <p:cNvPicPr>
            <a:picLocks noChangeAspect="1"/>
          </p:cNvPicPr>
          <p:nvPr/>
        </p:nvPicPr>
        <p:blipFill>
          <a:blip r:embed="rId4"/>
          <a:stretch>
            <a:fillRect/>
          </a:stretch>
        </p:blipFill>
        <p:spPr>
          <a:xfrm>
            <a:off x="1318467" y="3977101"/>
            <a:ext cx="3151094" cy="2209071"/>
          </a:xfrm>
          <a:prstGeom prst="rect">
            <a:avLst/>
          </a:prstGeom>
        </p:spPr>
      </p:pic>
      <p:pic>
        <p:nvPicPr>
          <p:cNvPr id="11" name="Picture 10">
            <a:extLst>
              <a:ext uri="{FF2B5EF4-FFF2-40B4-BE49-F238E27FC236}">
                <a16:creationId xmlns:a16="http://schemas.microsoft.com/office/drawing/2014/main" id="{A0E3A621-A906-49CA-8533-D48857877297}"/>
              </a:ext>
            </a:extLst>
          </p:cNvPr>
          <p:cNvPicPr>
            <a:picLocks noChangeAspect="1"/>
          </p:cNvPicPr>
          <p:nvPr/>
        </p:nvPicPr>
        <p:blipFill>
          <a:blip r:embed="rId5"/>
          <a:stretch>
            <a:fillRect/>
          </a:stretch>
        </p:blipFill>
        <p:spPr>
          <a:xfrm>
            <a:off x="4910809" y="3977101"/>
            <a:ext cx="2894013" cy="2094958"/>
          </a:xfrm>
          <a:prstGeom prst="rect">
            <a:avLst/>
          </a:prstGeom>
        </p:spPr>
      </p:pic>
    </p:spTree>
    <p:extLst>
      <p:ext uri="{BB962C8B-B14F-4D97-AF65-F5344CB8AC3E}">
        <p14:creationId xmlns:p14="http://schemas.microsoft.com/office/powerpoint/2010/main" val="1322771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B529-6322-4163-B7BB-C26CB145487D}"/>
              </a:ext>
            </a:extLst>
          </p:cNvPr>
          <p:cNvSpPr>
            <a:spLocks noGrp="1"/>
          </p:cNvSpPr>
          <p:nvPr>
            <p:ph type="title"/>
          </p:nvPr>
        </p:nvSpPr>
        <p:spPr/>
        <p:txBody>
          <a:bodyPr/>
          <a:lstStyle/>
          <a:p>
            <a:r>
              <a:rPr lang="en-US" dirty="0"/>
              <a:t>How do you program with a color Sensor?</a:t>
            </a:r>
          </a:p>
        </p:txBody>
      </p:sp>
      <p:sp>
        <p:nvSpPr>
          <p:cNvPr id="3" name="Content Placeholder 2">
            <a:extLst>
              <a:ext uri="{FF2B5EF4-FFF2-40B4-BE49-F238E27FC236}">
                <a16:creationId xmlns:a16="http://schemas.microsoft.com/office/drawing/2014/main" id="{F7C09D69-8080-49F0-83A7-CE01031A9448}"/>
              </a:ext>
            </a:extLst>
          </p:cNvPr>
          <p:cNvSpPr>
            <a:spLocks noGrp="1"/>
          </p:cNvSpPr>
          <p:nvPr>
            <p:ph idx="1"/>
          </p:nvPr>
        </p:nvSpPr>
        <p:spPr>
          <a:xfrm>
            <a:off x="155088" y="1140006"/>
            <a:ext cx="8767036" cy="5082601"/>
          </a:xfrm>
        </p:spPr>
        <p:txBody>
          <a:bodyPr>
            <a:normAutofit/>
          </a:bodyPr>
          <a:lstStyle/>
          <a:p>
            <a:r>
              <a:rPr lang="en-US" dirty="0"/>
              <a:t>The two modes you can program the color sensor in: Color Mode and Reflected light mode</a:t>
            </a:r>
          </a:p>
          <a:p>
            <a:r>
              <a:rPr lang="en-US" dirty="0"/>
              <a:t>We will use color mode in this lesson</a:t>
            </a:r>
          </a:p>
        </p:txBody>
      </p:sp>
      <p:sp>
        <p:nvSpPr>
          <p:cNvPr id="4" name="Footer Placeholder 3">
            <a:extLst>
              <a:ext uri="{FF2B5EF4-FFF2-40B4-BE49-F238E27FC236}">
                <a16:creationId xmlns:a16="http://schemas.microsoft.com/office/drawing/2014/main" id="{0CED42F2-83E1-4B1D-AF71-E324E7695CA8}"/>
              </a:ext>
            </a:extLst>
          </p:cNvPr>
          <p:cNvSpPr>
            <a:spLocks noGrp="1"/>
          </p:cNvSpPr>
          <p:nvPr>
            <p:ph type="ftr" sz="quarter" idx="11"/>
          </p:nvPr>
        </p:nvSpPr>
        <p:spPr/>
        <p:txBody>
          <a:bodyPr/>
          <a:lstStyle/>
          <a:p>
            <a:r>
              <a:rPr lang="en-US"/>
              <a:t>Copyright © 2020 Prime Lessons (primelessons.org) CC-BY-NC-SA.  (Last edit: 1/9/2020)</a:t>
            </a:r>
            <a:endParaRPr lang="en-US" dirty="0"/>
          </a:p>
        </p:txBody>
      </p:sp>
      <p:sp>
        <p:nvSpPr>
          <p:cNvPr id="5" name="Slide Number Placeholder 4">
            <a:extLst>
              <a:ext uri="{FF2B5EF4-FFF2-40B4-BE49-F238E27FC236}">
                <a16:creationId xmlns:a16="http://schemas.microsoft.com/office/drawing/2014/main" id="{E451D2E8-265D-4F74-8563-4CE93FD8D877}"/>
              </a:ext>
            </a:extLst>
          </p:cNvPr>
          <p:cNvSpPr>
            <a:spLocks noGrp="1"/>
          </p:cNvSpPr>
          <p:nvPr>
            <p:ph type="sldNum" sz="quarter" idx="12"/>
          </p:nvPr>
        </p:nvSpPr>
        <p:spPr/>
        <p:txBody>
          <a:bodyPr/>
          <a:lstStyle/>
          <a:p>
            <a:fld id="{BBD74847-7BE4-4E4D-8159-51DF7B93C616}" type="slidenum">
              <a:rPr lang="en-US" smtClean="0"/>
              <a:t>6</a:t>
            </a:fld>
            <a:endParaRPr lang="en-US"/>
          </a:p>
        </p:txBody>
      </p:sp>
      <p:pic>
        <p:nvPicPr>
          <p:cNvPr id="9" name="Picture 8">
            <a:extLst>
              <a:ext uri="{FF2B5EF4-FFF2-40B4-BE49-F238E27FC236}">
                <a16:creationId xmlns:a16="http://schemas.microsoft.com/office/drawing/2014/main" id="{2101BD76-6391-4A14-8B12-F3F60639CDC3}"/>
              </a:ext>
            </a:extLst>
          </p:cNvPr>
          <p:cNvPicPr>
            <a:picLocks noChangeAspect="1"/>
          </p:cNvPicPr>
          <p:nvPr/>
        </p:nvPicPr>
        <p:blipFill>
          <a:blip r:embed="rId2"/>
          <a:stretch>
            <a:fillRect/>
          </a:stretch>
        </p:blipFill>
        <p:spPr>
          <a:xfrm>
            <a:off x="1060414" y="2459679"/>
            <a:ext cx="2926574" cy="3137695"/>
          </a:xfrm>
          <a:prstGeom prst="rect">
            <a:avLst/>
          </a:prstGeom>
        </p:spPr>
      </p:pic>
      <p:pic>
        <p:nvPicPr>
          <p:cNvPr id="10" name="Picture 9">
            <a:extLst>
              <a:ext uri="{FF2B5EF4-FFF2-40B4-BE49-F238E27FC236}">
                <a16:creationId xmlns:a16="http://schemas.microsoft.com/office/drawing/2014/main" id="{ED4573BB-2545-4368-9A49-44306CB7D2AB}"/>
              </a:ext>
            </a:extLst>
          </p:cNvPr>
          <p:cNvPicPr>
            <a:picLocks noChangeAspect="1"/>
          </p:cNvPicPr>
          <p:nvPr/>
        </p:nvPicPr>
        <p:blipFill>
          <a:blip r:embed="rId3"/>
          <a:stretch>
            <a:fillRect/>
          </a:stretch>
        </p:blipFill>
        <p:spPr>
          <a:xfrm>
            <a:off x="5270978" y="1782165"/>
            <a:ext cx="2607203" cy="1818098"/>
          </a:xfrm>
          <a:prstGeom prst="rect">
            <a:avLst/>
          </a:prstGeom>
        </p:spPr>
      </p:pic>
      <p:pic>
        <p:nvPicPr>
          <p:cNvPr id="6" name="Picture 5">
            <a:extLst>
              <a:ext uri="{FF2B5EF4-FFF2-40B4-BE49-F238E27FC236}">
                <a16:creationId xmlns:a16="http://schemas.microsoft.com/office/drawing/2014/main" id="{8F70D80A-D8C3-924E-A196-149297976415}"/>
              </a:ext>
            </a:extLst>
          </p:cNvPr>
          <p:cNvPicPr>
            <a:picLocks noChangeAspect="1"/>
          </p:cNvPicPr>
          <p:nvPr/>
        </p:nvPicPr>
        <p:blipFill>
          <a:blip r:embed="rId4"/>
          <a:stretch>
            <a:fillRect/>
          </a:stretch>
        </p:blipFill>
        <p:spPr>
          <a:xfrm>
            <a:off x="5416952" y="4014751"/>
            <a:ext cx="2315257" cy="2168394"/>
          </a:xfrm>
          <a:prstGeom prst="rect">
            <a:avLst/>
          </a:prstGeom>
        </p:spPr>
      </p:pic>
    </p:spTree>
    <p:extLst>
      <p:ext uri="{BB962C8B-B14F-4D97-AF65-F5344CB8AC3E}">
        <p14:creationId xmlns:p14="http://schemas.microsoft.com/office/powerpoint/2010/main" val="177869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31B8-A124-4A93-ABD5-B22BFFE056AA}"/>
              </a:ext>
            </a:extLst>
          </p:cNvPr>
          <p:cNvSpPr>
            <a:spLocks noGrp="1"/>
          </p:cNvSpPr>
          <p:nvPr>
            <p:ph type="title"/>
          </p:nvPr>
        </p:nvSpPr>
        <p:spPr/>
        <p:txBody>
          <a:bodyPr/>
          <a:lstStyle/>
          <a:p>
            <a:r>
              <a:rPr lang="en-US" dirty="0"/>
              <a:t>Challenge 1</a:t>
            </a:r>
          </a:p>
        </p:txBody>
      </p:sp>
      <p:sp>
        <p:nvSpPr>
          <p:cNvPr id="3" name="Content Placeholder 2">
            <a:extLst>
              <a:ext uri="{FF2B5EF4-FFF2-40B4-BE49-F238E27FC236}">
                <a16:creationId xmlns:a16="http://schemas.microsoft.com/office/drawing/2014/main" id="{885ECDA4-F61B-43CC-8476-7FAC9E40B46D}"/>
              </a:ext>
            </a:extLst>
          </p:cNvPr>
          <p:cNvSpPr>
            <a:spLocks noGrp="1"/>
          </p:cNvSpPr>
          <p:nvPr>
            <p:ph idx="1"/>
          </p:nvPr>
        </p:nvSpPr>
        <p:spPr/>
        <p:txBody>
          <a:bodyPr/>
          <a:lstStyle/>
          <a:p>
            <a:r>
              <a:rPr lang="en-US" dirty="0"/>
              <a:t>Program your robot to move straight until the color sensor sees black</a:t>
            </a:r>
          </a:p>
          <a:p>
            <a:r>
              <a:rPr lang="en-US" dirty="0"/>
              <a:t>You will need to use the Wait For block and the Boolean block of the color sensor</a:t>
            </a:r>
          </a:p>
          <a:p>
            <a:endParaRPr lang="en-US" dirty="0"/>
          </a:p>
          <a:p>
            <a:endParaRPr lang="en-US" dirty="0"/>
          </a:p>
          <a:p>
            <a:endParaRPr lang="en-US" dirty="0"/>
          </a:p>
          <a:p>
            <a:endParaRPr lang="en-US" dirty="0"/>
          </a:p>
          <a:p>
            <a:pPr marL="0" indent="0">
              <a:buNone/>
            </a:pPr>
            <a:endParaRPr lang="en-US" dirty="0"/>
          </a:p>
          <a:p>
            <a:r>
              <a:rPr lang="en-US" b="1" dirty="0"/>
              <a:t>Basic steps:</a:t>
            </a:r>
          </a:p>
          <a:p>
            <a:pPr lvl="1"/>
            <a:r>
              <a:rPr lang="en-US" dirty="0"/>
              <a:t>Set the </a:t>
            </a:r>
            <a:r>
              <a:rPr lang="en-US" b="1" dirty="0"/>
              <a:t>movement motors</a:t>
            </a:r>
            <a:r>
              <a:rPr lang="en-US" dirty="0"/>
              <a:t> for your robot (A and E for Droid Bot IV and ADB robot)</a:t>
            </a:r>
          </a:p>
          <a:p>
            <a:pPr lvl="1"/>
            <a:r>
              <a:rPr lang="en-US" dirty="0"/>
              <a:t>Set the </a:t>
            </a:r>
            <a:r>
              <a:rPr lang="en-US" b="1" dirty="0"/>
              <a:t>% speed </a:t>
            </a:r>
            <a:r>
              <a:rPr lang="en-US" dirty="0"/>
              <a:t>for your robot</a:t>
            </a:r>
          </a:p>
          <a:p>
            <a:pPr lvl="1"/>
            <a:r>
              <a:rPr lang="en-US" dirty="0"/>
              <a:t>Start </a:t>
            </a:r>
            <a:r>
              <a:rPr lang="en-US" b="1" dirty="0"/>
              <a:t>moving straight</a:t>
            </a:r>
          </a:p>
          <a:p>
            <a:pPr lvl="1"/>
            <a:r>
              <a:rPr lang="en-US" dirty="0"/>
              <a:t>Use the </a:t>
            </a:r>
            <a:r>
              <a:rPr lang="en-US" b="1" dirty="0"/>
              <a:t>wait until </a:t>
            </a:r>
            <a:r>
              <a:rPr lang="en-US" dirty="0"/>
              <a:t>block</a:t>
            </a:r>
            <a:r>
              <a:rPr lang="en-US" b="1" dirty="0"/>
              <a:t> </a:t>
            </a:r>
            <a:r>
              <a:rPr lang="en-US" dirty="0"/>
              <a:t>to detect when the color sensor sees black</a:t>
            </a:r>
          </a:p>
          <a:p>
            <a:pPr lvl="1"/>
            <a:r>
              <a:rPr lang="en-US" b="1" dirty="0"/>
              <a:t>Stop moving</a:t>
            </a:r>
          </a:p>
        </p:txBody>
      </p:sp>
      <p:sp>
        <p:nvSpPr>
          <p:cNvPr id="4" name="Footer Placeholder 3">
            <a:extLst>
              <a:ext uri="{FF2B5EF4-FFF2-40B4-BE49-F238E27FC236}">
                <a16:creationId xmlns:a16="http://schemas.microsoft.com/office/drawing/2014/main" id="{69325A48-9D7A-4696-B0C8-B6078A4DEAEE}"/>
              </a:ext>
            </a:extLst>
          </p:cNvPr>
          <p:cNvSpPr>
            <a:spLocks noGrp="1"/>
          </p:cNvSpPr>
          <p:nvPr>
            <p:ph type="ftr" sz="quarter" idx="11"/>
          </p:nvPr>
        </p:nvSpPr>
        <p:spPr/>
        <p:txBody>
          <a:bodyPr/>
          <a:lstStyle/>
          <a:p>
            <a:r>
              <a:rPr lang="en-US"/>
              <a:t>Copyright © 2020 Prime Lessons (primelessons.org) CC-BY-NC-SA.  (Last edit: 1/9/2020)</a:t>
            </a:r>
            <a:endParaRPr lang="en-US" dirty="0"/>
          </a:p>
        </p:txBody>
      </p:sp>
      <p:sp>
        <p:nvSpPr>
          <p:cNvPr id="5" name="Slide Number Placeholder 4">
            <a:extLst>
              <a:ext uri="{FF2B5EF4-FFF2-40B4-BE49-F238E27FC236}">
                <a16:creationId xmlns:a16="http://schemas.microsoft.com/office/drawing/2014/main" id="{F1D522AC-DD5B-4539-BD50-F97C1ABF9FF0}"/>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8" name="Picture 7">
            <a:extLst>
              <a:ext uri="{FF2B5EF4-FFF2-40B4-BE49-F238E27FC236}">
                <a16:creationId xmlns:a16="http://schemas.microsoft.com/office/drawing/2014/main" id="{6D1D419B-FCDD-4947-8D0C-7CF35FE2BAB9}"/>
              </a:ext>
            </a:extLst>
          </p:cNvPr>
          <p:cNvPicPr>
            <a:picLocks noChangeAspect="1"/>
          </p:cNvPicPr>
          <p:nvPr/>
        </p:nvPicPr>
        <p:blipFill>
          <a:blip r:embed="rId2"/>
          <a:stretch>
            <a:fillRect/>
          </a:stretch>
        </p:blipFill>
        <p:spPr>
          <a:xfrm>
            <a:off x="1899835" y="2077712"/>
            <a:ext cx="4705350" cy="1047750"/>
          </a:xfrm>
          <a:prstGeom prst="rect">
            <a:avLst/>
          </a:prstGeom>
        </p:spPr>
      </p:pic>
    </p:spTree>
    <p:extLst>
      <p:ext uri="{BB962C8B-B14F-4D97-AF65-F5344CB8AC3E}">
        <p14:creationId xmlns:p14="http://schemas.microsoft.com/office/powerpoint/2010/main" val="260806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5E9B7CE4-180D-4CD3-B755-37B835D24019}"/>
              </a:ext>
            </a:extLst>
          </p:cNvPr>
          <p:cNvPicPr>
            <a:picLocks noChangeAspect="1"/>
          </p:cNvPicPr>
          <p:nvPr/>
        </p:nvPicPr>
        <p:blipFill>
          <a:blip r:embed="rId2"/>
          <a:stretch>
            <a:fillRect/>
          </a:stretch>
        </p:blipFill>
        <p:spPr>
          <a:xfrm>
            <a:off x="515566" y="1951173"/>
            <a:ext cx="4279764" cy="3261796"/>
          </a:xfrm>
          <a:prstGeom prst="rect">
            <a:avLst/>
          </a:prstGeom>
        </p:spPr>
      </p:pic>
      <p:sp>
        <p:nvSpPr>
          <p:cNvPr id="2" name="Title 1">
            <a:extLst>
              <a:ext uri="{FF2B5EF4-FFF2-40B4-BE49-F238E27FC236}">
                <a16:creationId xmlns:a16="http://schemas.microsoft.com/office/drawing/2014/main" id="{A7AE1277-A831-4459-A239-C8A79F383989}"/>
              </a:ext>
            </a:extLst>
          </p:cNvPr>
          <p:cNvSpPr>
            <a:spLocks noGrp="1"/>
          </p:cNvSpPr>
          <p:nvPr>
            <p:ph type="title"/>
          </p:nvPr>
        </p:nvSpPr>
        <p:spPr/>
        <p:txBody>
          <a:bodyPr/>
          <a:lstStyle/>
          <a:p>
            <a:r>
              <a:rPr lang="en-US" dirty="0"/>
              <a:t>Challenge 1: Solution</a:t>
            </a:r>
          </a:p>
        </p:txBody>
      </p:sp>
      <p:sp>
        <p:nvSpPr>
          <p:cNvPr id="4" name="Footer Placeholder 3">
            <a:extLst>
              <a:ext uri="{FF2B5EF4-FFF2-40B4-BE49-F238E27FC236}">
                <a16:creationId xmlns:a16="http://schemas.microsoft.com/office/drawing/2014/main" id="{7D73271D-6A4E-4703-ACE7-47069DC4FD97}"/>
              </a:ext>
            </a:extLst>
          </p:cNvPr>
          <p:cNvSpPr>
            <a:spLocks noGrp="1"/>
          </p:cNvSpPr>
          <p:nvPr>
            <p:ph type="ftr" sz="quarter" idx="11"/>
          </p:nvPr>
        </p:nvSpPr>
        <p:spPr/>
        <p:txBody>
          <a:bodyPr/>
          <a:lstStyle/>
          <a:p>
            <a:r>
              <a:rPr lang="en-US"/>
              <a:t>Copyright © 2020 Prime Lessons (primelessons.org) CC-BY-NC-SA.  (Last edit: 1/9/2020)</a:t>
            </a:r>
            <a:endParaRPr lang="en-US" dirty="0"/>
          </a:p>
        </p:txBody>
      </p:sp>
      <p:sp>
        <p:nvSpPr>
          <p:cNvPr id="5" name="Slide Number Placeholder 4">
            <a:extLst>
              <a:ext uri="{FF2B5EF4-FFF2-40B4-BE49-F238E27FC236}">
                <a16:creationId xmlns:a16="http://schemas.microsoft.com/office/drawing/2014/main" id="{C978F872-D7AC-41E0-81C5-4001602F2637}"/>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3" name="Rectangle 2">
            <a:extLst>
              <a:ext uri="{FF2B5EF4-FFF2-40B4-BE49-F238E27FC236}">
                <a16:creationId xmlns:a16="http://schemas.microsoft.com/office/drawing/2014/main" id="{1F08C73F-1DFF-4F38-A340-1052EBD9AA70}"/>
              </a:ext>
            </a:extLst>
          </p:cNvPr>
          <p:cNvSpPr/>
          <p:nvPr/>
        </p:nvSpPr>
        <p:spPr>
          <a:xfrm>
            <a:off x="175260" y="1298162"/>
            <a:ext cx="8746864" cy="646331"/>
          </a:xfrm>
          <a:prstGeom prst="rect">
            <a:avLst/>
          </a:prstGeom>
        </p:spPr>
        <p:txBody>
          <a:bodyPr wrap="square">
            <a:spAutoFit/>
          </a:bodyPr>
          <a:lstStyle/>
          <a:p>
            <a:r>
              <a:rPr lang="en-US" dirty="0"/>
              <a:t>In previous lessons, you learnt how to configure your robot. (See Configuring Your Robot Lesson)</a:t>
            </a:r>
          </a:p>
        </p:txBody>
      </p:sp>
      <p:sp>
        <p:nvSpPr>
          <p:cNvPr id="9" name="TextBox 8">
            <a:extLst>
              <a:ext uri="{FF2B5EF4-FFF2-40B4-BE49-F238E27FC236}">
                <a16:creationId xmlns:a16="http://schemas.microsoft.com/office/drawing/2014/main" id="{1613A8B7-C3F6-412E-8916-EFE81A3A0981}"/>
              </a:ext>
            </a:extLst>
          </p:cNvPr>
          <p:cNvSpPr txBox="1"/>
          <p:nvPr/>
        </p:nvSpPr>
        <p:spPr>
          <a:xfrm>
            <a:off x="4350619" y="2811687"/>
            <a:ext cx="3696101" cy="369332"/>
          </a:xfrm>
          <a:prstGeom prst="rect">
            <a:avLst/>
          </a:prstGeom>
          <a:noFill/>
        </p:spPr>
        <p:txBody>
          <a:bodyPr wrap="square" rtlCol="0">
            <a:spAutoFit/>
          </a:bodyPr>
          <a:lstStyle/>
          <a:p>
            <a:r>
              <a:rPr lang="en-US" dirty="0"/>
              <a:t>Configure robot</a:t>
            </a:r>
          </a:p>
        </p:txBody>
      </p:sp>
      <p:sp>
        <p:nvSpPr>
          <p:cNvPr id="10" name="TextBox 9">
            <a:extLst>
              <a:ext uri="{FF2B5EF4-FFF2-40B4-BE49-F238E27FC236}">
                <a16:creationId xmlns:a16="http://schemas.microsoft.com/office/drawing/2014/main" id="{13D6B834-55C5-418C-A4C7-89A5F46E965F}"/>
              </a:ext>
            </a:extLst>
          </p:cNvPr>
          <p:cNvSpPr txBox="1"/>
          <p:nvPr/>
        </p:nvSpPr>
        <p:spPr>
          <a:xfrm>
            <a:off x="4503018" y="3359359"/>
            <a:ext cx="3696101" cy="369332"/>
          </a:xfrm>
          <a:prstGeom prst="rect">
            <a:avLst/>
          </a:prstGeom>
          <a:noFill/>
        </p:spPr>
        <p:txBody>
          <a:bodyPr wrap="square" rtlCol="0">
            <a:spAutoFit/>
          </a:bodyPr>
          <a:lstStyle/>
          <a:p>
            <a:r>
              <a:rPr lang="en-US" dirty="0"/>
              <a:t>Start moving</a:t>
            </a:r>
          </a:p>
        </p:txBody>
      </p:sp>
      <p:sp>
        <p:nvSpPr>
          <p:cNvPr id="11" name="TextBox 10">
            <a:extLst>
              <a:ext uri="{FF2B5EF4-FFF2-40B4-BE49-F238E27FC236}">
                <a16:creationId xmlns:a16="http://schemas.microsoft.com/office/drawing/2014/main" id="{75500D6B-76C4-4EDD-9470-9D173EB7296B}"/>
              </a:ext>
            </a:extLst>
          </p:cNvPr>
          <p:cNvSpPr txBox="1"/>
          <p:nvPr/>
        </p:nvSpPr>
        <p:spPr>
          <a:xfrm>
            <a:off x="5138737" y="3979577"/>
            <a:ext cx="3696101" cy="369332"/>
          </a:xfrm>
          <a:prstGeom prst="rect">
            <a:avLst/>
          </a:prstGeom>
          <a:noFill/>
        </p:spPr>
        <p:txBody>
          <a:bodyPr wrap="square" rtlCol="0">
            <a:spAutoFit/>
          </a:bodyPr>
          <a:lstStyle/>
          <a:p>
            <a:r>
              <a:rPr lang="en-US" dirty="0"/>
              <a:t>Wait until the color sensor sees black</a:t>
            </a:r>
          </a:p>
        </p:txBody>
      </p:sp>
    </p:spTree>
    <p:extLst>
      <p:ext uri="{BB962C8B-B14F-4D97-AF65-F5344CB8AC3E}">
        <p14:creationId xmlns:p14="http://schemas.microsoft.com/office/powerpoint/2010/main" val="268863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a:t>
            </a:r>
            <a:r>
              <a:rPr lang="en-US" sz="1600"/>
              <a:t>for Prime </a:t>
            </a:r>
            <a:r>
              <a:rPr lang="en-US" sz="1600" dirty="0"/>
              <a:t>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Prime Lessons (primelessons.org) CC-BY-NC-SA.  (Last edit: 1/9/2020)</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1144</TotalTime>
  <Words>702</Words>
  <Application>Microsoft Macintosh PowerPoint</Application>
  <PresentationFormat>On-screen Show (4:3)</PresentationFormat>
  <Paragraphs>83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Helvetica Neue</vt:lpstr>
      <vt:lpstr>Wingdings 2</vt:lpstr>
      <vt:lpstr>Dividend</vt:lpstr>
      <vt:lpstr>Introduction to Color sensor</vt:lpstr>
      <vt:lpstr>Lesson Objectives</vt:lpstr>
      <vt:lpstr>What is a Color sensor?</vt:lpstr>
      <vt:lpstr>NOTE: ADB and sensing color</vt:lpstr>
      <vt:lpstr>Modifications to ADB</vt:lpstr>
      <vt:lpstr>How do you program with a color Sensor?</vt:lpstr>
      <vt:lpstr>Challenge 1</vt:lpstr>
      <vt:lpstr>Challenge 1: Solution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142</cp:revision>
  <dcterms:created xsi:type="dcterms:W3CDTF">2016-07-04T02:35:12Z</dcterms:created>
  <dcterms:modified xsi:type="dcterms:W3CDTF">2020-12-17T13:50:59Z</dcterms:modified>
</cp:coreProperties>
</file>