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0" r:id="rId4"/>
    <p:sldId id="281" r:id="rId5"/>
    <p:sldId id="282" r:id="rId6"/>
    <p:sldId id="277" r:id="rId7"/>
    <p:sldId id="283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0EAE9F"/>
    <a:srgbClr val="FFD500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48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26CB316-C8EC-4FB8-BFAB-16C598FAC247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DA0E3452-D1AA-4920-8BA8-C758F73D6D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06409431-E8E3-4445-AB0D-77BE24F2E3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1484AAD-586A-461D-8C0F-3101B15AC6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4ECFCC37-7DA6-41A0-B0B1-6033A9CDB4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7533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Segue </a:t>
            </a:r>
            <a:r>
              <a:rPr lang="en-US" dirty="0" err="1"/>
              <a:t>linha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>
            <a:normAutofit/>
          </a:bodyPr>
          <a:lstStyle/>
          <a:p>
            <a:r>
              <a:rPr lang="pt-BR" dirty="0"/>
              <a:t>Aprender a fazer um robô seguir linha no Modo Cor usando o Sensor de Cor do SPIKE Prime</a:t>
            </a:r>
          </a:p>
          <a:p>
            <a:r>
              <a:rPr lang="pt-BR" dirty="0"/>
              <a:t>Aprender a seguir uma linha até um sensor ser ativado</a:t>
            </a:r>
          </a:p>
          <a:p>
            <a:r>
              <a:rPr lang="pt-BR" dirty="0"/>
              <a:t>Aprender a seguir uma linha por determinada distância</a:t>
            </a:r>
          </a:p>
          <a:p>
            <a:r>
              <a:rPr lang="pt-BR" dirty="0"/>
              <a:t>Aprender a combinar loops, sensores e blocos de controle.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B0A-0C2B-4C29-B933-0308CA8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robô</a:t>
            </a:r>
            <a:r>
              <a:rPr lang="en-US" dirty="0"/>
              <a:t> segue a </a:t>
            </a:r>
            <a:r>
              <a:rPr lang="en-US" dirty="0" err="1"/>
              <a:t>borda</a:t>
            </a:r>
            <a:r>
              <a:rPr lang="en-US" dirty="0"/>
              <a:t> da </a:t>
            </a:r>
            <a:r>
              <a:rPr lang="en-US" dirty="0" err="1"/>
              <a:t>linha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F751-91E3-4C43-81E0-90C074B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712-62E2-4555-B6E2-0169926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563E-FBA4-4DCA-B098-CF674291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FDCE-29B2-4CD6-9F3A-CFBF88BE8D84}"/>
              </a:ext>
            </a:extLst>
          </p:cNvPr>
          <p:cNvGrpSpPr>
            <a:grpSpLocks/>
          </p:cNvGrpSpPr>
          <p:nvPr/>
        </p:nvGrpSpPr>
        <p:grpSpPr bwMode="auto"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86928-213C-4DFE-8C31-98F39D9F7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E255E291-E39A-42E2-8067-0C286373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8B7823CD-6808-43A2-BB2B-D196582E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324617-E0B3-4021-922E-10E0EDA55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2A9325C-1A45-42F5-858A-78C36ED3F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17ACBBAC-F09B-45DF-B141-6B985D8A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F6E-2E34-4357-A2CC-08061BDB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221F0-3424-4EC5-90F3-38385CA919CD}"/>
              </a:ext>
            </a:extLst>
          </p:cNvPr>
          <p:cNvGrpSpPr>
            <a:grpSpLocks/>
          </p:cNvGrpSpPr>
          <p:nvPr/>
        </p:nvGrpSpPr>
        <p:grpSpPr bwMode="auto">
          <a:xfrm>
            <a:off x="7210555" y="138720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9E27AF-93B4-4CAC-8A60-6415DC31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91E0A6F-D04B-49FD-AA3D-62D05D24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D98CA0A-3D11-44C8-84B7-570FE5A6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8F04BD-3D84-4C52-A87B-2DF57134D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B7EC6298-3A0E-4C7F-8277-73BEB752F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A715F2D2-8C70-4F4C-A825-02AD5C88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0301EBE1-0B09-4533-AE60-FD2577AC81A5}"/>
              </a:ext>
            </a:extLst>
          </p:cNvPr>
          <p:cNvSpPr txBox="1"/>
          <p:nvPr/>
        </p:nvSpPr>
        <p:spPr>
          <a:xfrm>
            <a:off x="3333535" y="1644000"/>
            <a:ext cx="2632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O robô deve escolher para qual lado virar quando o sensor de cor ver uma cor diferente.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A resposta depende de qual lado da linha você esta seguindo!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CAD1244-B8BA-4EC2-A562-FD5DC9B7FC31}"/>
              </a:ext>
            </a:extLst>
          </p:cNvPr>
          <p:cNvSpPr txBox="1"/>
          <p:nvPr/>
        </p:nvSpPr>
        <p:spPr>
          <a:xfrm>
            <a:off x="1846905" y="1258467"/>
            <a:ext cx="1048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FFFF00"/>
                </a:solidFill>
              </a:rPr>
              <a:t>Se no preto, vire a esquerda. Se no branco vire a direita.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D21C47C-DDEF-4FF8-B161-7905BFDD9684}"/>
              </a:ext>
            </a:extLst>
          </p:cNvPr>
          <p:cNvSpPr txBox="1"/>
          <p:nvPr/>
        </p:nvSpPr>
        <p:spPr>
          <a:xfrm>
            <a:off x="6401481" y="1309024"/>
            <a:ext cx="1048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FFFF00"/>
                </a:solidFill>
              </a:rPr>
              <a:t>Se no preto, vire a direita. Se no branco vire a esquerda.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25A78-00E9-4BF8-926C-6D095355B9D0}"/>
              </a:ext>
            </a:extLst>
          </p:cNvPr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BB6E42CF-8C67-46A6-AFA6-F4BA96B980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F0BF445D-8279-4F06-B73E-419B8132E1D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8FA7E84-3F48-491C-B796-CE4DA36732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DFA45-8FA0-4A26-B6EB-A9EF54F27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0A370-70AB-4AC4-914C-1CD9B8F7F35B}"/>
              </a:ext>
            </a:extLst>
          </p:cNvPr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C6F88416-9121-419E-ABF9-2113BFB1E95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57A5BBD3-DB76-4A13-A729-507F08DF275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34">
              <a:extLst>
                <a:ext uri="{FF2B5EF4-FFF2-40B4-BE49-F238E27FC236}">
                  <a16:creationId xmlns:a16="http://schemas.microsoft.com/office/drawing/2014/main" id="{2560AA54-1978-4B01-973A-69CD6C90B8E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92EF25-0354-4D0D-9181-40233CFAD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9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A0D-C822-40A5-B401-30004DDA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 que </a:t>
            </a:r>
            <a:r>
              <a:rPr lang="en-US" dirty="0" err="1"/>
              <a:t>lado</a:t>
            </a:r>
            <a:r>
              <a:rPr lang="en-US" dirty="0"/>
              <a:t> da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começar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A062-5F8E-4269-B9CA-18DCD422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6"/>
            <a:ext cx="4870585" cy="332628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0C7B2-4594-4710-91C8-7A68B0B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6B896-4924-4D49-8220-3AC6DEA40F80}"/>
              </a:ext>
            </a:extLst>
          </p:cNvPr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649E89-76E8-49D1-AB46-AF964F31D4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B53C5-C5F8-4AEB-9A96-70B7D36A41C3}"/>
                </a:ext>
              </a:extLst>
            </p:cNvPr>
            <p:cNvCxnSpPr/>
            <p:nvPr/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F67BC-47F2-42BC-8838-C54B95AF5D5E}"/>
                </a:ext>
              </a:extLst>
            </p:cNvPr>
            <p:cNvCxnSpPr/>
            <p:nvPr/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B1283-EDBD-4DDC-B0D8-0802B9F699A3}"/>
                </a:ext>
              </a:extLst>
            </p:cNvPr>
            <p:cNvCxnSpPr/>
            <p:nvPr/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A52A48-F9B0-44E4-941B-26CC125DD02A}"/>
                </a:ext>
              </a:extLst>
            </p:cNvPr>
            <p:cNvCxnSpPr/>
            <p:nvPr/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C17BB-45F4-4C1C-AF74-41F43790BDD0}"/>
                </a:ext>
              </a:extLst>
            </p:cNvPr>
            <p:cNvCxnSpPr/>
            <p:nvPr/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47EA4C-EF49-4576-B025-6A48D20C976D}"/>
              </a:ext>
            </a:extLst>
          </p:cNvPr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4F20-04E6-4504-B97A-7859BE4D9A59}"/>
              </a:ext>
            </a:extLst>
          </p:cNvPr>
          <p:cNvCxnSpPr/>
          <p:nvPr/>
        </p:nvCxnSpPr>
        <p:spPr>
          <a:xfrm rot="16200000" flipV="1">
            <a:off x="3421075" y="1174108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14C71-DEAD-4EA9-8EC2-D11C19599FA3}"/>
              </a:ext>
            </a:extLst>
          </p:cNvPr>
          <p:cNvCxnSpPr/>
          <p:nvPr/>
        </p:nvCxnSpPr>
        <p:spPr>
          <a:xfrm rot="5400000" flipH="1" flipV="1">
            <a:off x="3338525" y="35299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E727-725D-4901-9F58-E263EEE326FC}"/>
              </a:ext>
            </a:extLst>
          </p:cNvPr>
          <p:cNvCxnSpPr/>
          <p:nvPr/>
        </p:nvCxnSpPr>
        <p:spPr>
          <a:xfrm rot="10800000">
            <a:off x="3300425" y="43427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36F71-ED34-4849-9C0E-A3CCF65542F2}"/>
              </a:ext>
            </a:extLst>
          </p:cNvPr>
          <p:cNvCxnSpPr/>
          <p:nvPr/>
        </p:nvCxnSpPr>
        <p:spPr>
          <a:xfrm flipV="1">
            <a:off x="3360750" y="1901183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3AEF1-EEB7-4549-B088-316BF1365083}"/>
              </a:ext>
            </a:extLst>
          </p:cNvPr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85C9B-2EBB-4819-B372-EF8F16A60F41}"/>
              </a:ext>
            </a:extLst>
          </p:cNvPr>
          <p:cNvCxnSpPr/>
          <p:nvPr/>
        </p:nvCxnSpPr>
        <p:spPr>
          <a:xfrm flipH="1">
            <a:off x="5175034" y="4374507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EEA2C-0DE8-4A63-AD84-05410684A73E}"/>
              </a:ext>
            </a:extLst>
          </p:cNvPr>
          <p:cNvCxnSpPr/>
          <p:nvPr/>
        </p:nvCxnSpPr>
        <p:spPr>
          <a:xfrm flipH="1">
            <a:off x="6011647" y="4298307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A4B3B-02F6-4EF7-BA40-0FA751EEFF85}"/>
              </a:ext>
            </a:extLst>
          </p:cNvPr>
          <p:cNvCxnSpPr/>
          <p:nvPr/>
        </p:nvCxnSpPr>
        <p:spPr>
          <a:xfrm flipH="1" flipV="1">
            <a:off x="7113372" y="4298307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2BA26A68-D970-4FD9-949D-61B4261094A7}"/>
              </a:ext>
            </a:extLst>
          </p:cNvPr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A35BC96B-B480-46E6-AC0E-520542E563D3}"/>
              </a:ext>
            </a:extLst>
          </p:cNvPr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FF9C5DEF-5F63-42A0-888E-606CB9DDBCED}"/>
              </a:ext>
            </a:extLst>
          </p:cNvPr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C356AA-7039-4487-8D0C-3B0F3B098DE7}"/>
              </a:ext>
            </a:extLst>
          </p:cNvPr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BB8BD371-6112-4E4E-BCC7-12125EA92A6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49">
              <a:extLst>
                <a:ext uri="{FF2B5EF4-FFF2-40B4-BE49-F238E27FC236}">
                  <a16:creationId xmlns:a16="http://schemas.microsoft.com/office/drawing/2014/main" id="{CC2FD5CC-13CA-4EA3-AC8F-186CD61906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3" name="Rounded Rectangle 58">
              <a:extLst>
                <a:ext uri="{FF2B5EF4-FFF2-40B4-BE49-F238E27FC236}">
                  <a16:creationId xmlns:a16="http://schemas.microsoft.com/office/drawing/2014/main" id="{91BF1FC8-4E2D-4E50-AEC0-0C7E0D57A2F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20EC8-D1CB-4810-8470-03CADAE3D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4F901-20E6-4823-A201-D9755B14DAE7}"/>
              </a:ext>
            </a:extLst>
          </p:cNvPr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7" name="Rounded Rectangle 67">
              <a:extLst>
                <a:ext uri="{FF2B5EF4-FFF2-40B4-BE49-F238E27FC236}">
                  <a16:creationId xmlns:a16="http://schemas.microsoft.com/office/drawing/2014/main" id="{8B0C8A07-0E5C-49B0-BC32-392CE2A31D6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68">
              <a:extLst>
                <a:ext uri="{FF2B5EF4-FFF2-40B4-BE49-F238E27FC236}">
                  <a16:creationId xmlns:a16="http://schemas.microsoft.com/office/drawing/2014/main" id="{538D9839-7750-484A-B612-50B8CC887D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Rounded Rectangle 69">
              <a:extLst>
                <a:ext uri="{FF2B5EF4-FFF2-40B4-BE49-F238E27FC236}">
                  <a16:creationId xmlns:a16="http://schemas.microsoft.com/office/drawing/2014/main" id="{2A227BD3-23F2-4A6A-A1CA-4FF39E0171A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B9439D-1D0B-47D9-8867-D1094F848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2DBA8A-7A21-4ECC-BB7E-7FD476FFF3F0}"/>
              </a:ext>
            </a:extLst>
          </p:cNvPr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" name="Rounded Rectangle 72">
              <a:extLst>
                <a:ext uri="{FF2B5EF4-FFF2-40B4-BE49-F238E27FC236}">
                  <a16:creationId xmlns:a16="http://schemas.microsoft.com/office/drawing/2014/main" id="{D4E647DE-75D7-4CA5-8C8F-C9AF8EBB080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57D76B5F-7637-4EBC-B57B-1D8239654E7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0BEB2AB8-380E-4FF2-BF6A-169966CCFB2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B99734-1349-46D5-9E02-FC0E0FC30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7C2405-2F07-41DF-B7DB-B5BEAEA13135}"/>
              </a:ext>
            </a:extLst>
          </p:cNvPr>
          <p:cNvCxnSpPr/>
          <p:nvPr/>
        </p:nvCxnSpPr>
        <p:spPr bwMode="auto">
          <a:xfrm rot="16200000" flipV="1">
            <a:off x="3328280" y="2694821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>
            <a:extLst>
              <a:ext uri="{FF2B5EF4-FFF2-40B4-BE49-F238E27FC236}">
                <a16:creationId xmlns:a16="http://schemas.microsoft.com/office/drawing/2014/main" id="{672B8672-7934-4236-B8E6-A4F353F20C67}"/>
              </a:ext>
            </a:extLst>
          </p:cNvPr>
          <p:cNvSpPr txBox="1"/>
          <p:nvPr/>
        </p:nvSpPr>
        <p:spPr>
          <a:xfrm>
            <a:off x="4903498" y="1998002"/>
            <a:ext cx="2632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Se você escrever para seu robô seguir o lado direito da linha você deve começar do lado direito e vice versa.</a:t>
            </a:r>
          </a:p>
        </p:txBody>
      </p:sp>
    </p:spTree>
    <p:extLst>
      <p:ext uri="{BB962C8B-B14F-4D97-AF65-F5344CB8AC3E}">
        <p14:creationId xmlns:p14="http://schemas.microsoft.com/office/powerpoint/2010/main" val="25693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2CC-AD0E-48AD-B48F-C4D6883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Desafio</a:t>
            </a:r>
            <a:r>
              <a:rPr lang="en-US" dirty="0"/>
              <a:t>: </a:t>
            </a:r>
            <a:r>
              <a:rPr lang="en-US" dirty="0" err="1"/>
              <a:t>Siga</a:t>
            </a:r>
            <a:r>
              <a:rPr lang="en-US" dirty="0"/>
              <a:t> a </a:t>
            </a:r>
            <a:r>
              <a:rPr lang="en-US" dirty="0" err="1"/>
              <a:t>linha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DAA-7064-4F58-B1C9-C2581C0E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 programa para seguir o lado direito da linha.</a:t>
            </a:r>
          </a:p>
          <a:p>
            <a:r>
              <a:rPr lang="pt-BR" dirty="0"/>
              <a:t>Caso o sensor veja preto, vire a direita.</a:t>
            </a:r>
          </a:p>
          <a:p>
            <a:r>
              <a:rPr lang="pt-BR" dirty="0"/>
              <a:t>Caso o sensor veja branco, vire a esquerda.</a:t>
            </a:r>
          </a:p>
          <a:p>
            <a:r>
              <a:rPr lang="pt-BR" dirty="0"/>
              <a:t>Use um bloco Se, Senão para tomar essa decisão</a:t>
            </a:r>
          </a:p>
          <a:p>
            <a:r>
              <a:rPr lang="pt-BR" dirty="0"/>
              <a:t>Repita este código para sempre.</a:t>
            </a:r>
          </a:p>
          <a:p>
            <a:r>
              <a:rPr lang="pt-BR" dirty="0"/>
              <a:t>Use o Modo Cor ou o Modo Luz Refletida.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63EC-39D2-42E7-A564-290DE2D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35A9-B22B-4DC6-85A3-72BFAB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6819F-99D3-47C8-B508-587928FD4076}"/>
              </a:ext>
            </a:extLst>
          </p:cNvPr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5C7BC-5C77-45AF-BB54-56C791B639CD}"/>
              </a:ext>
            </a:extLst>
          </p:cNvPr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10" name="Rounded Rectangle 67">
              <a:extLst>
                <a:ext uri="{FF2B5EF4-FFF2-40B4-BE49-F238E27FC236}">
                  <a16:creationId xmlns:a16="http://schemas.microsoft.com/office/drawing/2014/main" id="{D319E5D7-CF9E-4E3E-907E-A78DEDCBD1BF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357FC7D4-9D38-430E-818D-6D7A8564D2D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Rounded Rectangle 69">
              <a:extLst>
                <a:ext uri="{FF2B5EF4-FFF2-40B4-BE49-F238E27FC236}">
                  <a16:creationId xmlns:a16="http://schemas.microsoft.com/office/drawing/2014/main" id="{F4CBB500-08A8-47A4-AAD3-2556E6CCCA0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E3495-7700-4971-AB7C-F98647AB0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53C04F-6B43-455A-939B-EA990B57BCAC}"/>
              </a:ext>
            </a:extLst>
          </p:cNvPr>
          <p:cNvSpPr/>
          <p:nvPr/>
        </p:nvSpPr>
        <p:spPr>
          <a:xfrm>
            <a:off x="146842" y="5268500"/>
            <a:ext cx="5060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Nota: Para fazer esse desafio usando a BMA no Modo Cor será preciso fazer uma modificação no design já que o Sensor de Cor não reconhece a cor preta na montagem original. Veja a nossa Lição Sensor de Cor.</a:t>
            </a:r>
          </a:p>
        </p:txBody>
      </p:sp>
    </p:spTree>
    <p:extLst>
      <p:ext uri="{BB962C8B-B14F-4D97-AF65-F5344CB8AC3E}">
        <p14:creationId xmlns:p14="http://schemas.microsoft.com/office/powerpoint/2010/main" val="2957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211E-83C9-4632-BF92-14080F0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% de  </a:t>
            </a:r>
            <a:r>
              <a:rPr lang="en-US" dirty="0" err="1"/>
              <a:t>velocidade</a:t>
            </a:r>
            <a:r>
              <a:rPr lang="en-US" dirty="0"/>
              <a:t>  VS.  % de </a:t>
            </a:r>
            <a:r>
              <a:rPr lang="en-US" dirty="0" err="1"/>
              <a:t>potência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18BF-638F-4E9A-BCBC-9E761EA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113010"/>
            <a:ext cx="4536440" cy="3662266"/>
          </a:xfrm>
        </p:spPr>
        <p:txBody>
          <a:bodyPr>
            <a:normAutofit/>
          </a:bodyPr>
          <a:lstStyle/>
          <a:p>
            <a:r>
              <a:rPr lang="pt-BR" dirty="0"/>
              <a:t>Sincronização dos motores: Esse bloco tenta manter o número de rotações proporcional entre os motores.</a:t>
            </a:r>
          </a:p>
          <a:p>
            <a:r>
              <a:rPr lang="pt-BR" dirty="0"/>
              <a:t>Aceleração/desaceleração: Esse bloco atinge a velocidade desejada em um tempo menor.</a:t>
            </a:r>
          </a:p>
          <a:p>
            <a:r>
              <a:rPr lang="pt-BR" dirty="0"/>
              <a:t>Controle de velocidade: Esse bloco ajusta a potência que vai para os motores a fim de manter a mesma velocidade.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2EFB0-CE6D-473F-B2C8-6DC563EB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6F4D4-5EC7-4D85-B9CA-AE1480B2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6CFD1-FE60-4222-AC06-70A6602AC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7" t="7282" r="7624" b="31086"/>
          <a:stretch/>
        </p:blipFill>
        <p:spPr>
          <a:xfrm>
            <a:off x="878392" y="1082724"/>
            <a:ext cx="7340600" cy="92000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73905B-C879-4466-92A7-3B5587F35F70}"/>
              </a:ext>
            </a:extLst>
          </p:cNvPr>
          <p:cNvSpPr txBox="1">
            <a:spLocks/>
          </p:cNvSpPr>
          <p:nvPr/>
        </p:nvSpPr>
        <p:spPr>
          <a:xfrm>
            <a:off x="4813300" y="2113010"/>
            <a:ext cx="4096124" cy="3662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Não tem as funções da esquerda</a:t>
            </a:r>
          </a:p>
          <a:p>
            <a:r>
              <a:rPr lang="pt-BR" dirty="0"/>
              <a:t>Enquanto os blocos de velocidade tem mais funções, quando você estiver usando blocos de movimento dentro de um loop (Bloco Repete), onde ele </a:t>
            </a:r>
            <a:r>
              <a:rPr lang="pt-BR" dirty="0" err="1"/>
              <a:t>cicla</a:t>
            </a:r>
            <a:r>
              <a:rPr lang="pt-BR" dirty="0"/>
              <a:t> pelo loop rapidamente, você deve usar os blocos de “potência”.</a:t>
            </a:r>
          </a:p>
          <a:p>
            <a:r>
              <a:rPr lang="pt-BR" dirty="0"/>
              <a:t>Para esta lição usaremos o bloco “potência”.</a:t>
            </a:r>
          </a:p>
        </p:txBody>
      </p:sp>
    </p:spTree>
    <p:extLst>
      <p:ext uri="{BB962C8B-B14F-4D97-AF65-F5344CB8AC3E}">
        <p14:creationId xmlns:p14="http://schemas.microsoft.com/office/powerpoint/2010/main" val="4029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41E-6C9E-42C6-BF61-FB65DC2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Seguidor</a:t>
            </a:r>
            <a:r>
              <a:rPr lang="en-US" dirty="0"/>
              <a:t> de </a:t>
            </a:r>
            <a:r>
              <a:rPr lang="en-US" dirty="0" err="1"/>
              <a:t>liha</a:t>
            </a:r>
            <a:r>
              <a:rPr lang="en-US" dirty="0"/>
              <a:t> – Modo </a:t>
            </a:r>
            <a:r>
              <a:rPr lang="en-US" dirty="0" err="1"/>
              <a:t>cor</a:t>
            </a:r>
            <a:r>
              <a:rPr lang="en-US" dirty="0"/>
              <a:t> &amp; luz </a:t>
            </a:r>
            <a:r>
              <a:rPr lang="en-US" dirty="0" err="1"/>
              <a:t>refletida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474-0ABE-4482-8918-ABE444C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8C34-542F-4DC5-8B7A-7D7C0C0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1AE22-7F02-48D6-9EDF-4F03F753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1" t="8770" r="4381" b="8514"/>
          <a:stretch/>
        </p:blipFill>
        <p:spPr>
          <a:xfrm>
            <a:off x="237701" y="1786337"/>
            <a:ext cx="7938052" cy="4334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BAC-5DA9-4CB5-B027-17AE06B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637" y="4119761"/>
            <a:ext cx="4708953" cy="121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Quando o robô vê preto, ele vira a esquerda.</a:t>
            </a:r>
          </a:p>
          <a:p>
            <a:pPr marL="0" indent="0">
              <a:buNone/>
            </a:pPr>
            <a:r>
              <a:rPr lang="pt-BR" dirty="0"/>
              <a:t>Quando o sensor vê branco, o robô vira a direita.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5F3309-7D8A-4DCE-830D-D0ADBE3F49A1}"/>
              </a:ext>
            </a:extLst>
          </p:cNvPr>
          <p:cNvSpPr/>
          <p:nvPr/>
        </p:nvSpPr>
        <p:spPr>
          <a:xfrm>
            <a:off x="237700" y="1140006"/>
            <a:ext cx="868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Esse programa segue uma linha preta usando o Modo Cor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3EF06-CEE4-4107-A5E8-336A24705330}"/>
              </a:ext>
            </a:extLst>
          </p:cNvPr>
          <p:cNvSpPr/>
          <p:nvPr/>
        </p:nvSpPr>
        <p:spPr>
          <a:xfrm>
            <a:off x="4740948" y="2795420"/>
            <a:ext cx="3495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Para usar o modo Luz Refletida substitua na condição.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5639B-7ABF-4A97-9D8D-FEBA072CEEAD}"/>
              </a:ext>
            </a:extLst>
          </p:cNvPr>
          <p:cNvSpPr/>
          <p:nvPr/>
        </p:nvSpPr>
        <p:spPr>
          <a:xfrm>
            <a:off x="914403" y="3441750"/>
            <a:ext cx="7038109" cy="5836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FD6B7-0251-4E9E-96BD-4A906E3BEE8D}"/>
              </a:ext>
            </a:extLst>
          </p:cNvPr>
          <p:cNvCxnSpPr>
            <a:cxnSpLocks/>
          </p:cNvCxnSpPr>
          <p:nvPr/>
        </p:nvCxnSpPr>
        <p:spPr>
          <a:xfrm flipH="1">
            <a:off x="3463636" y="3865420"/>
            <a:ext cx="10751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9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C39-8AC1-4513-9F84-59C9BC0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Extensão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9D7B-D915-4274-902A-2E8C16E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Mudando as condições de saída.</a:t>
            </a:r>
          </a:p>
          <a:p>
            <a:pPr lvl="1"/>
            <a:r>
              <a:rPr lang="pt-BR" dirty="0"/>
              <a:t>E se você não quiser seguir a linha para sempre? E se você quiser seguir a linha até o Sensor de Força ser pressionado?</a:t>
            </a:r>
          </a:p>
          <a:p>
            <a:pPr lvl="1"/>
            <a:r>
              <a:rPr lang="pt-BR" dirty="0"/>
              <a:t>Combine essa lição com a lição sobre Blocos Repete para resolver esse problema.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5CCEB-3AB8-40D0-8C5B-F0E3128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7554-5886-409D-878E-0896601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304</TotalTime>
  <Words>704</Words>
  <Application>Microsoft Office PowerPoint</Application>
  <PresentationFormat>Apresentação na tela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Zapf Dingbats</vt:lpstr>
      <vt:lpstr>Dividend</vt:lpstr>
      <vt:lpstr>Segue linha</vt:lpstr>
      <vt:lpstr>Objetivos</vt:lpstr>
      <vt:lpstr>O robô segue a borda da linha</vt:lpstr>
      <vt:lpstr>De que lado da linha você deve começar</vt:lpstr>
      <vt:lpstr>Desafio: Siga a linha</vt:lpstr>
      <vt:lpstr>% de  velocidade  VS.  % de potência</vt:lpstr>
      <vt:lpstr>Seguidor de liha – Modo cor &amp; luz refletida</vt:lpstr>
      <vt:lpstr>Extensão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Lucas Colonna</cp:lastModifiedBy>
  <cp:revision>39</cp:revision>
  <dcterms:created xsi:type="dcterms:W3CDTF">2019-12-31T03:18:51Z</dcterms:created>
  <dcterms:modified xsi:type="dcterms:W3CDTF">2020-06-11T20:05:49Z</dcterms:modified>
</cp:coreProperties>
</file>