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</p:sldMasterIdLst>
  <p:notesMasterIdLst>
    <p:notesMasterId r:id="rId20"/>
  </p:notesMasterIdLst>
  <p:handoutMasterIdLst>
    <p:handoutMasterId r:id="rId21"/>
  </p:handoutMasterIdLst>
  <p:sldIdLst>
    <p:sldId id="414" r:id="rId5"/>
    <p:sldId id="413" r:id="rId6"/>
    <p:sldId id="300" r:id="rId7"/>
    <p:sldId id="423" r:id="rId8"/>
    <p:sldId id="425" r:id="rId9"/>
    <p:sldId id="426" r:id="rId10"/>
    <p:sldId id="409" r:id="rId11"/>
    <p:sldId id="433" r:id="rId12"/>
    <p:sldId id="436" r:id="rId13"/>
    <p:sldId id="260" r:id="rId14"/>
    <p:sldId id="437" r:id="rId15"/>
    <p:sldId id="428" r:id="rId16"/>
    <p:sldId id="429" r:id="rId17"/>
    <p:sldId id="430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0" autoAdjust="0"/>
    <p:restoredTop sz="96346" autoAdjust="0"/>
  </p:normalViewPr>
  <p:slideViewPr>
    <p:cSldViewPr snapToGrid="0" snapToObjects="1">
      <p:cViewPr varScale="1">
        <p:scale>
          <a:sx n="82" d="100"/>
          <a:sy n="82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TUTORIALS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38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853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82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9769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90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6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</p:spTree>
    <p:extLst>
      <p:ext uri="{BB962C8B-B14F-4D97-AF65-F5344CB8AC3E}">
        <p14:creationId xmlns:p14="http://schemas.microsoft.com/office/powerpoint/2010/main" val="258113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55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7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31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47BAE-D29C-425F-A66E-2818156CC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</p:spPr>
        <p:txBody>
          <a:bodyPr/>
          <a:lstStyle/>
          <a:p>
            <a:r>
              <a:rPr lang="en-US" dirty="0"/>
              <a:t>Andando em linha reta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</p:spPr>
        <p:txBody>
          <a:bodyPr>
            <a:normAutofit/>
          </a:bodyPr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ii: ANDE para frente e para trás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4749"/>
            <a:ext cx="4555958" cy="4373563"/>
          </a:xfrm>
        </p:spPr>
        <p:txBody>
          <a:bodyPr>
            <a:normAutofit/>
          </a:bodyPr>
          <a:lstStyle/>
          <a:p>
            <a:r>
              <a:rPr lang="pt-BR" dirty="0"/>
              <a:t>Mova seu robô para frente a partir da linha de partida até a chegada (1) e depois de volta ao começo (2)</a:t>
            </a:r>
          </a:p>
          <a:p>
            <a:r>
              <a:rPr lang="pt-BR" dirty="0"/>
              <a:t>Passos básicos</a:t>
            </a:r>
          </a:p>
          <a:p>
            <a:pPr lvl="1"/>
            <a:r>
              <a:rPr lang="pt-BR" dirty="0"/>
              <a:t>Configure o seu robô</a:t>
            </a:r>
          </a:p>
          <a:p>
            <a:pPr lvl="1"/>
            <a:r>
              <a:rPr lang="pt-BR" dirty="0"/>
              <a:t>Use o bloco de movimento para ir para frente por 40cm</a:t>
            </a:r>
          </a:p>
          <a:p>
            <a:pPr lvl="1"/>
            <a:r>
              <a:rPr lang="pt-BR" dirty="0"/>
              <a:t>Use o mesmo bloco de movimento para ir para trás (40cm)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43568-9331-7A48-9D07-C332D71B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rgbClr val="00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6784" y="3438897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596" y="3471417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Chegada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Partida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5F964-DE18-4BBC-BE30-ADC7BFE6EA73}"/>
              </a:ext>
            </a:extLst>
          </p:cNvPr>
          <p:cNvGrpSpPr/>
          <p:nvPr/>
        </p:nvGrpSpPr>
        <p:grpSpPr>
          <a:xfrm>
            <a:off x="6829001" y="5597096"/>
            <a:ext cx="660559" cy="790597"/>
            <a:chOff x="6310708" y="2223671"/>
            <a:chExt cx="809489" cy="898563"/>
          </a:xfrm>
        </p:grpSpPr>
        <p:sp>
          <p:nvSpPr>
            <p:cNvPr id="25" name="Rounded Rectangle 27">
              <a:extLst>
                <a:ext uri="{FF2B5EF4-FFF2-40B4-BE49-F238E27FC236}">
                  <a16:creationId xmlns:a16="http://schemas.microsoft.com/office/drawing/2014/main" id="{CCECC990-4945-40AC-BA0C-52230D3420D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" name="Rounded Rectangle 28">
              <a:extLst>
                <a:ext uri="{FF2B5EF4-FFF2-40B4-BE49-F238E27FC236}">
                  <a16:creationId xmlns:a16="http://schemas.microsoft.com/office/drawing/2014/main" id="{AD8BB0C1-1968-4A21-AA88-400EBF2B8D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7" name="Rounded Rectangle 29">
              <a:extLst>
                <a:ext uri="{FF2B5EF4-FFF2-40B4-BE49-F238E27FC236}">
                  <a16:creationId xmlns:a16="http://schemas.microsoft.com/office/drawing/2014/main" id="{CF437D3E-63BC-44FF-8419-9074FFD42C3D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3307E1-3E45-4D57-B3DD-1335C9045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DE5293-DF90-4CD6-BE3F-A272C1189A4D}"/>
              </a:ext>
            </a:extLst>
          </p:cNvPr>
          <p:cNvSpPr txBox="1"/>
          <p:nvPr/>
        </p:nvSpPr>
        <p:spPr>
          <a:xfrm>
            <a:off x="6744399" y="3471547"/>
            <a:ext cx="82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40CM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6FDDF9-C34F-4F2C-BD11-22A9D9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67A743-CC4F-4AD7-BF57-EB62E23F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857829"/>
            <a:ext cx="4502876" cy="4364778"/>
          </a:xfrm>
        </p:spPr>
        <p:txBody>
          <a:bodyPr>
            <a:normAutofit/>
          </a:bodyPr>
          <a:lstStyle/>
          <a:p>
            <a:r>
              <a:rPr lang="pt-BR" dirty="0"/>
              <a:t>Configure seu robô</a:t>
            </a:r>
          </a:p>
          <a:p>
            <a:r>
              <a:rPr lang="pt-BR" dirty="0"/>
              <a:t>Se você esta usando as rodas pequenas do SPIKE Prime no Droid Bot IV, defina uma rotação para 17,5 (imagem à direita)</a:t>
            </a:r>
          </a:p>
          <a:p>
            <a:r>
              <a:rPr lang="pt-BR" dirty="0"/>
              <a:t>Se você esta usando as rodas grandes do SPIKE Prime na BMA, defina a rotação para 27,6cm.</a:t>
            </a:r>
          </a:p>
          <a:p>
            <a:r>
              <a:rPr lang="pt-BR" dirty="0"/>
              <a:t>O robô se move para frente por 40cm e depois para trás por 40cm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C4BBE-C908-4D9B-8994-FA0CF89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ii solução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52CE-D7C8-4ED1-B7D3-717F387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59E78-879E-4754-AEB1-C149446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BA263-8D75-474F-970E-AAF05F89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343878"/>
            <a:ext cx="447737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Blocos iniciar movimento e parar movimento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76" y="1524318"/>
            <a:ext cx="4622598" cy="473692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/>
              <a:t>Existem mais 4 blocos de movimento na paleta “mover”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“Iniciar movimento” </a:t>
            </a:r>
            <a:r>
              <a:rPr lang="pt-BR" b="1" dirty="0"/>
              <a:t>liga</a:t>
            </a:r>
            <a:r>
              <a:rPr lang="pt-BR" dirty="0"/>
              <a:t> os dois motores de direção a uma determinada velocidade (e direção se fornecida)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Esses blocos não tem duração/distância. Após ligar o motor, o programa segue imediatamente para o próximo bloco.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motor continuará ligado até que seja parado ou controlado por outro bloco.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“Parar de mover” irá parar ambos os motores independentemente do que ele estavam fazendo.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pic>
        <p:nvPicPr>
          <p:cNvPr id="7" name="Picture 6" descr="Screen Shot 2019-12-21 at 3.54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/>
          <a:stretch/>
        </p:blipFill>
        <p:spPr>
          <a:xfrm>
            <a:off x="243818" y="2303898"/>
            <a:ext cx="3710189" cy="709143"/>
          </a:xfrm>
          <a:prstGeom prst="rect">
            <a:avLst/>
          </a:prstGeom>
        </p:spPr>
      </p:pic>
      <p:pic>
        <p:nvPicPr>
          <p:cNvPr id="8" name="Picture 7" descr="Screen Shot 2019-12-21 at 3.54.2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/>
          <a:stretch/>
        </p:blipFill>
        <p:spPr>
          <a:xfrm>
            <a:off x="985792" y="4640513"/>
            <a:ext cx="1674451" cy="743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4FBE1-6743-884E-AC89-801158F55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18" y="1574223"/>
            <a:ext cx="2479588" cy="681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472CD-098B-6A44-9029-E7CAF22A5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18" y="3099814"/>
            <a:ext cx="3158401" cy="6583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82ACD-F1EC-47F7-B4BA-55693BC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8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D0A-B1A8-294A-83FE-A85B287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Blocos esperar e desafio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47-7A3C-D645-B1B9-77704CE0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2902155"/>
          </a:xfrm>
        </p:spPr>
        <p:txBody>
          <a:bodyPr>
            <a:normAutofit/>
          </a:bodyPr>
          <a:lstStyle/>
          <a:p>
            <a:r>
              <a:rPr lang="pt-BR" dirty="0"/>
              <a:t>Como os blocos Iniciar e Parar de mover são executados instantaneamente, eles devem ser usado com outros blocos para serem uteis. Uma forma de fazer isso é com os blocos “Esperar”. Blocos esperar atrasam a execução do programa até que um evento aconteça.  A lição sobre sensores cobrirá o bloco esperar com mais detalhes</a:t>
            </a:r>
          </a:p>
          <a:p>
            <a:r>
              <a:rPr lang="pt-BR" dirty="0"/>
              <a:t>Por ora, usaremos o bloco Espere por segundos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Esse bloco leva os segundos definidos nele para executar;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1362-5AE5-9F49-B591-B26344D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29647-AD6C-5741-9512-9A68CE99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9" y="2848746"/>
            <a:ext cx="1747295" cy="66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D1E1-A72B-49F7-9DF4-97A6AC8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36001-85C7-4EC8-B5D8-7A668A3E3719}"/>
              </a:ext>
            </a:extLst>
          </p:cNvPr>
          <p:cNvSpPr/>
          <p:nvPr/>
        </p:nvSpPr>
        <p:spPr>
          <a:xfrm>
            <a:off x="444380" y="4383993"/>
            <a:ext cx="8366333" cy="1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tx1"/>
                </a:solidFill>
              </a:rPr>
              <a:t>Desafio III:</a:t>
            </a:r>
          </a:p>
          <a:p>
            <a:r>
              <a:rPr lang="pt-BR" sz="2800" dirty="0">
                <a:solidFill>
                  <a:schemeClr val="tx1"/>
                </a:solidFill>
              </a:rPr>
              <a:t>	Use o Iniciar Movimento, Parar Movimento e o Espere para fazer o robô ir para frente por 3 segundos.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4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E38-CA95-4858-B9E6-F6BB09B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iii: mover por 3 segundos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320-50AE-4E8D-B71F-6F0EAF08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27298"/>
            <a:ext cx="8746864" cy="565297"/>
          </a:xfrm>
        </p:spPr>
        <p:txBody>
          <a:bodyPr>
            <a:normAutofit/>
          </a:bodyPr>
          <a:lstStyle/>
          <a:p>
            <a:r>
              <a:rPr lang="en-US" dirty="0"/>
              <a:t>Você pode andar por 3 segundos usando só os blocos Iniciar a Mover e Espere?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7615-8139-9344-8602-E82DD2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622F6-3847-4825-BD78-99B3DDCD3942}"/>
              </a:ext>
            </a:extLst>
          </p:cNvPr>
          <p:cNvSpPr txBox="1">
            <a:spLocks/>
          </p:cNvSpPr>
          <p:nvPr/>
        </p:nvSpPr>
        <p:spPr>
          <a:xfrm>
            <a:off x="4625903" y="2666705"/>
            <a:ext cx="3730873" cy="22987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Iniciar a mover inicia a movimentação do robô.</a:t>
            </a:r>
          </a:p>
          <a:p>
            <a:r>
              <a:rPr lang="pt-BR" dirty="0"/>
              <a:t>Após ligar os motores o programa começa a executar o bloco Espere. Essa etapa leva 3 segundos.</a:t>
            </a:r>
          </a:p>
          <a:p>
            <a:r>
              <a:rPr lang="pt-BR" dirty="0"/>
              <a:t>O Parar de Mover faz o robô parar.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AA596-6DC3-49D2-9E9D-1E21C680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20" y="2322014"/>
            <a:ext cx="3730872" cy="26681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3C0D-4F2D-42F7-886A-492897A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lição foi criada por Sanjay Seshan e Arvind Seshan para SPIKE Prime Lessons</a:t>
            </a:r>
          </a:p>
          <a:p>
            <a:r>
              <a:rPr lang="en-US" sz="1600" dirty="0"/>
              <a:t>Mais lições em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/>
              <a:t>Traduzido para o português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Aprender a fazer o seu robô ir para frente e para trás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Aprender a usar os blocos ‘mover’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978-D10A-AD43-B291-F6BC2E5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46E1-403B-4B0C-91D8-2ED42A4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onitor, clock&#10;&#10;Description automatically generated">
            <a:extLst>
              <a:ext uri="{FF2B5EF4-FFF2-40B4-BE49-F238E27FC236}">
                <a16:creationId xmlns:a16="http://schemas.microsoft.com/office/drawing/2014/main" id="{C17E71FC-63AC-4B28-B0AC-2C10CB9D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20" y="1471107"/>
            <a:ext cx="5186034" cy="1644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Mova por duração</a:t>
            </a:r>
            <a:br>
              <a:rPr lang="en-US" dirty="0"/>
            </a:br>
            <a:endParaRPr lang="en-US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848039"/>
            <a:ext cx="8430825" cy="1278124"/>
          </a:xfrm>
        </p:spPr>
        <p:txBody>
          <a:bodyPr>
            <a:normAutofit/>
          </a:bodyPr>
          <a:lstStyle/>
          <a:p>
            <a:r>
              <a:rPr lang="pt-BR" dirty="0"/>
              <a:t>Bloco mover mais simples – só permite o controle de direção e distância.</a:t>
            </a:r>
          </a:p>
          <a:p>
            <a:r>
              <a:rPr lang="pt-BR" dirty="0"/>
              <a:t>Outros blocos mover dão mais controle sobre direção e velocidade.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C81B-506D-3D44-9337-E4F2B17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7030" y="143666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F9A8F-25F2-4788-90AC-5157BB6C9540}"/>
              </a:ext>
            </a:extLst>
          </p:cNvPr>
          <p:cNvSpPr/>
          <p:nvPr/>
        </p:nvSpPr>
        <p:spPr>
          <a:xfrm>
            <a:off x="509125" y="2782944"/>
            <a:ext cx="552531" cy="240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F40851-ABB6-440E-A4B3-DFB6C511C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76" t="24764"/>
          <a:stretch/>
        </p:blipFill>
        <p:spPr>
          <a:xfrm>
            <a:off x="4019555" y="2602145"/>
            <a:ext cx="2215085" cy="1745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201" y="4223537"/>
            <a:ext cx="217243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72947" y="1389651"/>
            <a:ext cx="2505845" cy="2833885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a velocidade , modo de parada, portas dos motores e tamanho da roda. (Veja a lição  Configurando o movimento do seu robô)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38D5-E0B0-4B8A-9078-E5B14AE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68083A46-F6DB-4BAC-AA4A-1455E29E3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08" y="2521833"/>
            <a:ext cx="1769967" cy="18602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1579840" y="4210642"/>
            <a:ext cx="2414052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Direção</a:t>
            </a:r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Movendo com direção por duração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4025384"/>
            <a:ext cx="8692398" cy="233868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Esse bloco lhe permite controlar a direção e a duração do movimento dos robôs.</a:t>
            </a:r>
          </a:p>
          <a:p>
            <a:r>
              <a:rPr lang="pt-BR" dirty="0"/>
              <a:t>Esse bloco controla a direção ao fornecer potencias diferentes para as rodas esquerda e direita. “reto:0” como valor de direção implica em potenciais iguais para ambas as rodas, o que faz o robô ir reto. Direita:100 e esquerda: -100 resulta em potência máxima para ambas as rodas, mas em direções opostas, o que faz o robô rodar para a direita ou esquerda.</a:t>
            </a:r>
          </a:p>
          <a:p>
            <a:r>
              <a:rPr lang="pt-BR" dirty="0"/>
              <a:t>Os valores de direção do SPIKE Prime são menos graduais do que os do EV3. Por exemplo, direita:99 e esquerda:-99 param uma roda e movimentam a outra-levando a uma curva “pivot”. No EV3, isso quer direção = 50 ou -50.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A07B9-C9D0-7B43-84AC-75615E0A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4187" y="1339836"/>
            <a:ext cx="193047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1778454" y="1331583"/>
            <a:ext cx="135561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Direção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64448-2382-499D-A49A-907DE460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74" y="1733258"/>
            <a:ext cx="3971687" cy="780759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32876F-2085-40AE-80B4-8D67A3EA0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76" t="24764"/>
          <a:stretch/>
        </p:blipFill>
        <p:spPr>
          <a:xfrm>
            <a:off x="3283489" y="2351168"/>
            <a:ext cx="2215085" cy="1745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4400" y="2947260"/>
            <a:ext cx="11334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 de operação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6D000-CE4F-4629-873F-983A9302949C}"/>
              </a:ext>
            </a:extLst>
          </p:cNvPr>
          <p:cNvSpPr/>
          <p:nvPr/>
        </p:nvSpPr>
        <p:spPr>
          <a:xfrm>
            <a:off x="6347706" y="1151454"/>
            <a:ext cx="2505845" cy="2873930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a velocidade , modo de parada, portas dos motores e tamanho da roda. (Veja a lição  Configurando o movimento do seu robô)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3E9A-08AA-4766-887C-2D291AD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621D141F-B594-4714-A942-EC511C99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8" y="1793143"/>
            <a:ext cx="5555519" cy="991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Mover por duração com direção a uma velocidade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08" y="3544288"/>
            <a:ext cx="8527414" cy="2599520"/>
          </a:xfrm>
        </p:spPr>
        <p:txBody>
          <a:bodyPr>
            <a:normAutofit/>
          </a:bodyPr>
          <a:lstStyle/>
          <a:p>
            <a:r>
              <a:rPr lang="pt-BR" dirty="0"/>
              <a:t>Este bloco é como o “Mova por duração”, mas ao invés de usar a velocidade “padrão” que você especificou, usará a definida no bloco.</a:t>
            </a:r>
          </a:p>
          <a:p>
            <a:r>
              <a:rPr lang="pt-BR" dirty="0"/>
              <a:t>Ele é útil caso queira fazer um movimento mais devagar ou rápido.</a:t>
            </a:r>
          </a:p>
          <a:p>
            <a:r>
              <a:rPr lang="pt-BR" dirty="0"/>
              <a:t>O bloco deve ser adicionado a paleta de blocos usando extensões. Ele esta na paleta “Mais movimento”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CBCB-81EF-AA42-B43F-80AC5242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6795" y="1541287"/>
            <a:ext cx="2047592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1101" y="2547724"/>
            <a:ext cx="1253154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 de operação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1502601" y="1532966"/>
            <a:ext cx="110232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Direção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4208126" y="2537851"/>
            <a:ext cx="150173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Velocidade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58AA70-CDAD-4B2D-B9FB-78D95FDCD982}"/>
              </a:ext>
            </a:extLst>
          </p:cNvPr>
          <p:cNvSpPr/>
          <p:nvPr/>
        </p:nvSpPr>
        <p:spPr>
          <a:xfrm>
            <a:off x="6372947" y="1045680"/>
            <a:ext cx="2505845" cy="2498607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o modo de parada, portas dos motores e tamanho da roda. (Veja a lição  Configurando o movimento do seu robô)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9F89-C15D-45DB-B7E9-E8B51EA5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9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DD8A2B2-79AE-4313-B1E8-3B0E27F5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3" y="1967126"/>
            <a:ext cx="5203340" cy="880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Mova por duração com velocidade (“Mover tanque”)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26" y="3468549"/>
            <a:ext cx="8703532" cy="1827530"/>
          </a:xfrm>
        </p:spPr>
        <p:txBody>
          <a:bodyPr>
            <a:normAutofit/>
          </a:bodyPr>
          <a:lstStyle/>
          <a:p>
            <a:r>
              <a:rPr lang="pt-BR" dirty="0"/>
              <a:t>Esse bloco lhe permite controlar a distância de movimento e a curva do robô.</a:t>
            </a:r>
          </a:p>
          <a:p>
            <a:r>
              <a:rPr lang="pt-BR" dirty="0"/>
              <a:t>Esse bloco lhe permite controlar a curva ao especificar velocidades diferentes para os motores. Isso é chamado comumente de controles de tanque.</a:t>
            </a:r>
          </a:p>
          <a:p>
            <a:r>
              <a:rPr lang="pt-BR" dirty="0"/>
              <a:t>O bloco deve ser adicionado a paleta de blocos usando extensões. Ele esta na paleta “Mais movimento” </a:t>
            </a:r>
          </a:p>
          <a:p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0704-5C0C-A942-81C6-9C6A836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7247" y="1361479"/>
            <a:ext cx="1163112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2067" y="1365985"/>
            <a:ext cx="128634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3628759" y="2530073"/>
            <a:ext cx="1645789" cy="923330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Velocidades das rodas esquerda e direita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B3577-6176-488F-BC65-48F339813716}"/>
              </a:ext>
            </a:extLst>
          </p:cNvPr>
          <p:cNvSpPr/>
          <p:nvPr/>
        </p:nvSpPr>
        <p:spPr>
          <a:xfrm>
            <a:off x="6372947" y="1062080"/>
            <a:ext cx="2505845" cy="2471359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o modo de parada, portas dos motores e tamanho da roda. (Veja a lição  Configurando o movimento do seu robô)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73E90-4231-4DB4-9CA0-05C9AE0FB43D}"/>
              </a:ext>
            </a:extLst>
          </p:cNvPr>
          <p:cNvSpPr txBox="1"/>
          <p:nvPr/>
        </p:nvSpPr>
        <p:spPr>
          <a:xfrm>
            <a:off x="175260" y="5408647"/>
            <a:ext cx="880182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Em nossas lições usaremos os controles de tanque (slide6) ou frente/trás (slide 3) já que a potência fornecida a cada roda é mais explicita.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E4F0-D83D-404C-8F51-49520D6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8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Valores negativos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18203"/>
            <a:ext cx="8746864" cy="5184221"/>
          </a:xfrm>
        </p:spPr>
        <p:txBody>
          <a:bodyPr>
            <a:normAutofit/>
          </a:bodyPr>
          <a:lstStyle/>
          <a:p>
            <a:r>
              <a:rPr lang="pt-BR" dirty="0"/>
              <a:t>Você pode inserir valores negativos para potência e distância.</a:t>
            </a:r>
          </a:p>
          <a:p>
            <a:r>
              <a:rPr lang="pt-BR" dirty="0"/>
              <a:t>Isso fará o robô ir para trás</a:t>
            </a:r>
          </a:p>
          <a:p>
            <a:r>
              <a:rPr lang="pt-BR" dirty="0"/>
              <a:t>Se você usar dois valores negativos (ex: Potência e distância, ou distância e direção para trás o robô irá para frente)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F4E7-EE89-C347-970F-E96D584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966" y="3203961"/>
            <a:ext cx="208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Potência negativa =  para trás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661" y="4807839"/>
            <a:ext cx="188917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900"/>
                </a:solidFill>
              </a:rPr>
              <a:t>Potência positiva = para frente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E016-BE62-4BD1-992B-82FC26542DBB}"/>
              </a:ext>
            </a:extLst>
          </p:cNvPr>
          <p:cNvCxnSpPr/>
          <p:nvPr/>
        </p:nvCxnSpPr>
        <p:spPr>
          <a:xfrm>
            <a:off x="7438251" y="4281029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2C973-39E4-417E-B17D-3705DDEFFE7A}"/>
              </a:ext>
            </a:extLst>
          </p:cNvPr>
          <p:cNvGrpSpPr/>
          <p:nvPr/>
        </p:nvGrpSpPr>
        <p:grpSpPr>
          <a:xfrm>
            <a:off x="6239250" y="3595145"/>
            <a:ext cx="1199001" cy="1371767"/>
            <a:chOff x="6507213" y="1384746"/>
            <a:chExt cx="1199001" cy="13717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FEBF5-0E3C-4C88-9AC1-4555E08BEDF5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D62880-A80D-4CE6-9241-61FB1D468B93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5">
                <a:extLst>
                  <a:ext uri="{FF2B5EF4-FFF2-40B4-BE49-F238E27FC236}">
                    <a16:creationId xmlns:a16="http://schemas.microsoft.com/office/drawing/2014/main" id="{B17B35FB-CE7D-48C3-B4BB-D50EFB264F4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5167DA0E-8AE4-480D-BC12-3A1A53209B5A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29A447-A107-4518-B6A5-17A8DEBCA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C9C23-6C40-4D29-9C61-5E5B33B6F835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E8F6F-9AB9-4779-AAB9-D314ADB2EA4E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7B731B5D-4F51-4CA0-B1D3-B9D51BED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3" y="3385407"/>
            <a:ext cx="3417766" cy="25633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C99A6-D095-4C3B-BCC2-8E5F1E9D402A}"/>
              </a:ext>
            </a:extLst>
          </p:cNvPr>
          <p:cNvCxnSpPr>
            <a:cxnSpLocks/>
          </p:cNvCxnSpPr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7AF88-6E53-433D-8342-F8161C3A69D5}"/>
              </a:ext>
            </a:extLst>
          </p:cNvPr>
          <p:cNvCxnSpPr>
            <a:cxnSpLocks/>
          </p:cNvCxnSpPr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8C77-68F2-4089-BC27-8C2C2EF45647}"/>
              </a:ext>
            </a:extLst>
          </p:cNvPr>
          <p:cNvCxnSpPr/>
          <p:nvPr/>
        </p:nvCxnSpPr>
        <p:spPr>
          <a:xfrm>
            <a:off x="5401027" y="427308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D992-7521-4E3E-ADAE-BB7E00E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6694E-0260-4CB9-B6FF-BF6DF49AD840}"/>
              </a:ext>
            </a:extLst>
          </p:cNvPr>
          <p:cNvSpPr txBox="1"/>
          <p:nvPr/>
        </p:nvSpPr>
        <p:spPr>
          <a:xfrm>
            <a:off x="4353284" y="3166701"/>
            <a:ext cx="192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Potência negativa =  para trás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B1DAF-97B6-4A6F-AB9D-4F39E63FC260}"/>
              </a:ext>
            </a:extLst>
          </p:cNvPr>
          <p:cNvSpPr txBox="1"/>
          <p:nvPr/>
        </p:nvSpPr>
        <p:spPr>
          <a:xfrm>
            <a:off x="7219213" y="3072997"/>
            <a:ext cx="188917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900"/>
                </a:solidFill>
              </a:rPr>
              <a:t>Potência positiva = para frente</a:t>
            </a:r>
          </a:p>
          <a:p>
            <a:pPr algn="ctr"/>
            <a:endParaRPr lang="en-US" sz="2000" dirty="0">
              <a:solidFill>
                <a:srgbClr val="00B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31E-1201-4998-B442-987CBE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1: Mova-se por 10 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442C-A843-40FB-A542-3CC3918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r>
              <a:rPr lang="pt-BR" dirty="0"/>
              <a:t>Mova o robô 10cm para frente</a:t>
            </a:r>
          </a:p>
          <a:p>
            <a:r>
              <a:rPr lang="pt-BR" dirty="0"/>
              <a:t>Passos básicos</a:t>
            </a:r>
          </a:p>
          <a:p>
            <a:pPr lvl="1"/>
            <a:r>
              <a:rPr lang="pt-BR" dirty="0"/>
              <a:t>Configure o seu robô</a:t>
            </a:r>
          </a:p>
          <a:p>
            <a:pPr lvl="1"/>
            <a:r>
              <a:rPr lang="pt-BR" dirty="0"/>
              <a:t>Use o bloco Mover (Mover tanque ou mova por duração) e vá 10cm para frente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CE1F-D85A-40F9-907A-B7F1FE4C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pic>
        <p:nvPicPr>
          <p:cNvPr id="7" name="Picture 6" descr="ruler_0_10.jpg">
            <a:extLst>
              <a:ext uri="{FF2B5EF4-FFF2-40B4-BE49-F238E27FC236}">
                <a16:creationId xmlns:a16="http://schemas.microsoft.com/office/drawing/2014/main" id="{6DED3043-D23F-471F-9457-CAB54D18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42" y="4044205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BFD51-A8E7-4A89-8876-9ABB79033EBD}"/>
              </a:ext>
            </a:extLst>
          </p:cNvPr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0FF8D-0EC6-4AB8-8059-B8D060072F92}"/>
              </a:ext>
            </a:extLst>
          </p:cNvPr>
          <p:cNvGrpSpPr/>
          <p:nvPr/>
        </p:nvGrpSpPr>
        <p:grpSpPr>
          <a:xfrm rot="5400000">
            <a:off x="2588720" y="3425008"/>
            <a:ext cx="660559" cy="790597"/>
            <a:chOff x="6310708" y="2223671"/>
            <a:chExt cx="809489" cy="898563"/>
          </a:xfrm>
        </p:grpSpPr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2EE3054-7E19-40DE-AC59-D31CA52E609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876E759B-F669-440B-A52E-A00BD074D03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6602A43-95A9-4B7E-A79A-2FF8A64323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DFED27-6552-4D8F-9EA0-9EAF4BCF9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8CF89-1996-4F5D-9A63-FEC12F3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DAC-8B7C-4246-8370-0E4C82E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 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BB9-7D65-486A-B564-15E1D3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4134759" cy="5082601"/>
          </a:xfrm>
        </p:spPr>
        <p:txBody>
          <a:bodyPr>
            <a:normAutofit/>
          </a:bodyPr>
          <a:lstStyle/>
          <a:p>
            <a:r>
              <a:rPr lang="pt-BR" dirty="0"/>
              <a:t>Configure o seu robô</a:t>
            </a:r>
          </a:p>
          <a:p>
            <a:r>
              <a:rPr lang="pt-BR" dirty="0"/>
              <a:t>Se você esta usando as rodas pequenas do SPIKE Prime no Droid Bot IV, defina uma rotação para 17,5 (imagem à direita)</a:t>
            </a:r>
          </a:p>
          <a:p>
            <a:r>
              <a:rPr lang="pt-BR" dirty="0"/>
              <a:t>Se você esta usando as rodas grandes do SPIKE Prime na BMA, defina a rotação para 27,6cm.</a:t>
            </a:r>
          </a:p>
          <a:p>
            <a:r>
              <a:rPr lang="pt-BR" dirty="0"/>
              <a:t>Vá para frente por 10cm. O mesmo modo está disponível em ambos os blocos de movimento.</a:t>
            </a:r>
          </a:p>
          <a:p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9F01-22AB-497B-8D19-F0955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28023-A162-42E9-A5FD-1645562A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53" y="1295486"/>
            <a:ext cx="4418637" cy="36380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A9C0-043C-4412-AAA1-634929C8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225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8476</TotalTime>
  <Words>1469</Words>
  <Application>Microsoft Office PowerPoint</Application>
  <PresentationFormat>Apresentação na tela (4:3)</PresentationFormat>
  <Paragraphs>131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Custom Design</vt:lpstr>
      <vt:lpstr>beginner</vt:lpstr>
      <vt:lpstr>1_Custom Design</vt:lpstr>
      <vt:lpstr>Dividend</vt:lpstr>
      <vt:lpstr>Andando em linha reta</vt:lpstr>
      <vt:lpstr>Objetivos</vt:lpstr>
      <vt:lpstr>Mova por duração </vt:lpstr>
      <vt:lpstr>Movendo com direção por duração</vt:lpstr>
      <vt:lpstr>Mover por duração com direção a uma velocidade</vt:lpstr>
      <vt:lpstr>Mova por duração com velocidade (“Mover tanque”)</vt:lpstr>
      <vt:lpstr>Valores negativos</vt:lpstr>
      <vt:lpstr>Desafio 1: Mova-se por 10 cm</vt:lpstr>
      <vt:lpstr>Desafio 1 solução</vt:lpstr>
      <vt:lpstr>Desafio ii: ANDE para frente e para trás</vt:lpstr>
      <vt:lpstr>desafio ii solução</vt:lpstr>
      <vt:lpstr>Blocos iniciar movimento e parar movimento</vt:lpstr>
      <vt:lpstr>Blocos esperar e desafio iii</vt:lpstr>
      <vt:lpstr>Desafio iii: mover por 3 segundos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Lucas Colonna</cp:lastModifiedBy>
  <cp:revision>111</cp:revision>
  <cp:lastPrinted>2016-07-04T14:38:40Z</cp:lastPrinted>
  <dcterms:created xsi:type="dcterms:W3CDTF">2014-08-07T02:19:13Z</dcterms:created>
  <dcterms:modified xsi:type="dcterms:W3CDTF">2020-06-08T18:05:59Z</dcterms:modified>
</cp:coreProperties>
</file>