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21"/>
  </p:notesMasterIdLst>
  <p:handoutMasterIdLst>
    <p:handoutMasterId r:id="rId22"/>
  </p:handoutMasterIdLst>
  <p:sldIdLst>
    <p:sldId id="275" r:id="rId2"/>
    <p:sldId id="257" r:id="rId3"/>
    <p:sldId id="304" r:id="rId4"/>
    <p:sldId id="305" r:id="rId5"/>
    <p:sldId id="326" r:id="rId6"/>
    <p:sldId id="302" r:id="rId7"/>
    <p:sldId id="307" r:id="rId8"/>
    <p:sldId id="308" r:id="rId9"/>
    <p:sldId id="309" r:id="rId10"/>
    <p:sldId id="318" r:id="rId11"/>
    <p:sldId id="311" r:id="rId12"/>
    <p:sldId id="312" r:id="rId13"/>
    <p:sldId id="303" r:id="rId14"/>
    <p:sldId id="314" r:id="rId15"/>
    <p:sldId id="313" r:id="rId16"/>
    <p:sldId id="327" r:id="rId17"/>
    <p:sldId id="316" r:id="rId18"/>
    <p:sldId id="319" r:id="rId19"/>
    <p:sldId id="29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rini\Downloads\pid-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rini\Downloads\pid-grap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rini\Downloads\pid-grap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rini\Downloads\pid-grap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rini\Downloads\pid-graph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rini\Downloads\pid-graph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Erro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20"/>
            <c:marker>
              <c:symbol val="x"/>
              <c:size val="12"/>
              <c:spPr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3B0-AA4A-A0B8-1C029A689CC6}"/>
              </c:ext>
            </c:extLst>
          </c:dPt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11.985638465105076</c:v>
                </c:pt>
                <c:pt idx="3">
                  <c:v>15.73012523130771</c:v>
                </c:pt>
                <c:pt idx="4">
                  <c:v>18.03152110302635</c:v>
                </c:pt>
                <c:pt idx="5">
                  <c:v>18.979692387111726</c:v>
                </c:pt>
                <c:pt idx="6">
                  <c:v>18.703030998826023</c:v>
                </c:pt>
                <c:pt idx="7">
                  <c:v>17.364457886010655</c:v>
                </c:pt>
                <c:pt idx="8">
                  <c:v>15.154957113761355</c:v>
                </c:pt>
                <c:pt idx="9">
                  <c:v>12.285366266651387</c:v>
                </c:pt>
                <c:pt idx="10">
                  <c:v>8.9770821615593519</c:v>
                </c:pt>
                <c:pt idx="11">
                  <c:v>5.4522998864618799</c:v>
                </c:pt>
                <c:pt idx="12">
                  <c:v>1.9243637462709131</c:v>
                </c:pt>
                <c:pt idx="13">
                  <c:v>-1.4112408851753244</c:v>
                </c:pt>
                <c:pt idx="14">
                  <c:v>-4.3847903461202478</c:v>
                </c:pt>
                <c:pt idx="15">
                  <c:v>-6.8587358249081234</c:v>
                </c:pt>
                <c:pt idx="16">
                  <c:v>-8.7323364843222464</c:v>
                </c:pt>
                <c:pt idx="17">
                  <c:v>-9.9443262025398198</c:v>
                </c:pt>
                <c:pt idx="18">
                  <c:v>-10.473536974983183</c:v>
                </c:pt>
                <c:pt idx="19">
                  <c:v>-10.337511610090118</c:v>
                </c:pt>
                <c:pt idx="20">
                  <c:v>-9.5892427466313848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3B0-AA4A-A0B8-1C029A689CC6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Sheet1!$C$22:$C$52</c:f>
              <c:numCache>
                <c:formatCode>General</c:formatCode>
                <c:ptCount val="31"/>
                <c:pt idx="0">
                  <c:v>-9.5892427466313848</c:v>
                </c:pt>
                <c:pt idx="1">
                  <c:v>-8.3122692912250855</c:v>
                </c:pt>
                <c:pt idx="2">
                  <c:v>-6.6144405522224261</c:v>
                </c:pt>
                <c:pt idx="3">
                  <c:v>-4.6207188863568973</c:v>
                </c:pt>
                <c:pt idx="4">
                  <c:v>-2.4654308664611122</c:v>
                </c:pt>
                <c:pt idx="5">
                  <c:v>-0.28439328469334413</c:v>
                </c:pt>
                <c:pt idx="6">
                  <c:v>1.792666567398463</c:v>
                </c:pt>
                <c:pt idx="7">
                  <c:v>3.6490060036266314</c:v>
                </c:pt>
                <c:pt idx="8">
                  <c:v>5.1867363056746498</c:v>
                </c:pt>
                <c:pt idx="9">
                  <c:v>6.3313913770115846</c:v>
                </c:pt>
                <c:pt idx="10">
                  <c:v>7.0349998258105444</c:v>
                </c:pt>
                <c:pt idx="11">
                  <c:v>7.2775520422768949</c:v>
                </c:pt>
                <c:pt idx="12">
                  <c:v>7.0668446187384433</c:v>
                </c:pt>
                <c:pt idx="13">
                  <c:v>6.4367735598093532</c:v>
                </c:pt>
                <c:pt idx="14">
                  <c:v>5.4442303133419756</c:v>
                </c:pt>
                <c:pt idx="15">
                  <c:v>4.1648263583612817</c:v>
                </c:pt>
                <c:pt idx="16">
                  <c:v>2.6877292515766698</c:v>
                </c:pt>
                <c:pt idx="17">
                  <c:v>1.1099328854070194</c:v>
                </c:pt>
                <c:pt idx="18">
                  <c:v>-0.46969450288630554</c:v>
                </c:pt>
                <c:pt idx="19">
                  <c:v>-1.9562399609526935</c:v>
                </c:pt>
                <c:pt idx="20">
                  <c:v>-3.2641266653362209</c:v>
                </c:pt>
                <c:pt idx="21">
                  <c:v>-4.3217554729693859</c:v>
                </c:pt>
                <c:pt idx="22">
                  <c:v>-5.075167845990407</c:v>
                </c:pt>
                <c:pt idx="23">
                  <c:v>-5.4905539693623311</c:v>
                </c:pt>
                <c:pt idx="24">
                  <c:v>-5.5555011475039109</c:v>
                </c:pt>
                <c:pt idx="25">
                  <c:v>-5.278952713697791</c:v>
                </c:pt>
                <c:pt idx="26">
                  <c:v>-4.6899223644022925</c:v>
                </c:pt>
                <c:pt idx="27">
                  <c:v>-3.8350788201430035</c:v>
                </c:pt>
                <c:pt idx="28">
                  <c:v>-2.7753771620712158</c:v>
                </c:pt>
                <c:pt idx="29">
                  <c:v>-1.5819628219379354</c:v>
                </c:pt>
                <c:pt idx="30">
                  <c:v>-0.3316094867560011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3B0-AA4A-A0B8-1C029A689C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scatterChart>
      <c:valAx>
        <c:axId val="1887436800"/>
        <c:scaling>
          <c:orientation val="minMax"/>
          <c:max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Tempo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53584704"/>
        <c:crossesAt val="-20"/>
        <c:crossBetween val="midCat"/>
        <c:majorUnit val="10"/>
      </c:valAx>
      <c:valAx>
        <c:axId val="1853584704"/>
        <c:scaling>
          <c:orientation val="minMax"/>
          <c:max val="80"/>
          <c:min val="-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87436800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Luz</a:t>
            </a:r>
            <a:r>
              <a:rPr lang="en-US" baseline="0" dirty="0"/>
              <a:t> </a:t>
            </a:r>
            <a:r>
              <a:rPr lang="en-US" baseline="0" dirty="0" err="1"/>
              <a:t>refletida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Sheet1!$B$2:$B$22</c:f>
              <c:numCache>
                <c:formatCode>General</c:formatCode>
                <c:ptCount val="21"/>
                <c:pt idx="0">
                  <c:v>50</c:v>
                </c:pt>
                <c:pt idx="1">
                  <c:v>56.747380706941534</c:v>
                </c:pt>
                <c:pt idx="2">
                  <c:v>61.985638465105076</c:v>
                </c:pt>
                <c:pt idx="3">
                  <c:v>65.73012523130771</c:v>
                </c:pt>
                <c:pt idx="4">
                  <c:v>68.03152110302635</c:v>
                </c:pt>
                <c:pt idx="5">
                  <c:v>68.979692387111726</c:v>
                </c:pt>
                <c:pt idx="6">
                  <c:v>68.703030998826023</c:v>
                </c:pt>
                <c:pt idx="7">
                  <c:v>67.364457886010655</c:v>
                </c:pt>
                <c:pt idx="8">
                  <c:v>65.154957113761355</c:v>
                </c:pt>
                <c:pt idx="9">
                  <c:v>62.285366266651387</c:v>
                </c:pt>
                <c:pt idx="10">
                  <c:v>58.977082161559352</c:v>
                </c:pt>
                <c:pt idx="11">
                  <c:v>55.45229988646188</c:v>
                </c:pt>
                <c:pt idx="12">
                  <c:v>51.924363746270913</c:v>
                </c:pt>
                <c:pt idx="13">
                  <c:v>48.588759114824676</c:v>
                </c:pt>
                <c:pt idx="14">
                  <c:v>45.615209653879752</c:v>
                </c:pt>
                <c:pt idx="15">
                  <c:v>43.141264175091877</c:v>
                </c:pt>
                <c:pt idx="16">
                  <c:v>41.267663515677754</c:v>
                </c:pt>
                <c:pt idx="17">
                  <c:v>40.05567379746018</c:v>
                </c:pt>
                <c:pt idx="18">
                  <c:v>39.526463025016817</c:v>
                </c:pt>
                <c:pt idx="19">
                  <c:v>39.662488389909882</c:v>
                </c:pt>
                <c:pt idx="20">
                  <c:v>40.410757253368615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672-544C-8593-6D38A3905AD7}"/>
            </c:ext>
          </c:extLst>
        </c:ser>
        <c:ser>
          <c:idx val="1"/>
          <c:order val="1"/>
          <c:spPr>
            <a:ln w="19050" cap="rnd">
              <a:solidFill>
                <a:schemeClr val="bg2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Sheet1!$B$22:$B$52</c:f>
              <c:numCache>
                <c:formatCode>General</c:formatCode>
                <c:ptCount val="31"/>
                <c:pt idx="0">
                  <c:v>40.410757253368615</c:v>
                </c:pt>
                <c:pt idx="1">
                  <c:v>41.687730708774914</c:v>
                </c:pt>
                <c:pt idx="2">
                  <c:v>43.385559447777574</c:v>
                </c:pt>
                <c:pt idx="3">
                  <c:v>45.379281113643103</c:v>
                </c:pt>
                <c:pt idx="4">
                  <c:v>47.534569133538888</c:v>
                </c:pt>
                <c:pt idx="5">
                  <c:v>49.715606715306656</c:v>
                </c:pt>
                <c:pt idx="6">
                  <c:v>51.792666567398463</c:v>
                </c:pt>
                <c:pt idx="7">
                  <c:v>53.649006003626631</c:v>
                </c:pt>
                <c:pt idx="8">
                  <c:v>55.18673630567465</c:v>
                </c:pt>
                <c:pt idx="9">
                  <c:v>56.331391377011585</c:v>
                </c:pt>
                <c:pt idx="10">
                  <c:v>57.034999825810544</c:v>
                </c:pt>
                <c:pt idx="11">
                  <c:v>57.277552042276895</c:v>
                </c:pt>
                <c:pt idx="12">
                  <c:v>57.066844618738443</c:v>
                </c:pt>
                <c:pt idx="13">
                  <c:v>56.436773559809353</c:v>
                </c:pt>
                <c:pt idx="14">
                  <c:v>55.444230313341976</c:v>
                </c:pt>
                <c:pt idx="15">
                  <c:v>54.164826358361282</c:v>
                </c:pt>
                <c:pt idx="16">
                  <c:v>52.68772925157667</c:v>
                </c:pt>
                <c:pt idx="17">
                  <c:v>51.109932885407019</c:v>
                </c:pt>
                <c:pt idx="18">
                  <c:v>49.530305497113694</c:v>
                </c:pt>
                <c:pt idx="19">
                  <c:v>48.043760039047307</c:v>
                </c:pt>
                <c:pt idx="20">
                  <c:v>46.735873334663779</c:v>
                </c:pt>
                <c:pt idx="21">
                  <c:v>45.678244527030614</c:v>
                </c:pt>
                <c:pt idx="22">
                  <c:v>44.924832154009593</c:v>
                </c:pt>
                <c:pt idx="23">
                  <c:v>44.509446030637669</c:v>
                </c:pt>
                <c:pt idx="24">
                  <c:v>44.444498852496089</c:v>
                </c:pt>
                <c:pt idx="25">
                  <c:v>44.721047286302209</c:v>
                </c:pt>
                <c:pt idx="26">
                  <c:v>45.310077635597708</c:v>
                </c:pt>
                <c:pt idx="27">
                  <c:v>46.164921179856997</c:v>
                </c:pt>
                <c:pt idx="28">
                  <c:v>47.224622837928784</c:v>
                </c:pt>
                <c:pt idx="29">
                  <c:v>48.418037178062065</c:v>
                </c:pt>
                <c:pt idx="30">
                  <c:v>49.668390513243999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672-544C-8593-6D38A3905A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scatterChart>
      <c:valAx>
        <c:axId val="1887436800"/>
        <c:scaling>
          <c:orientation val="minMax"/>
          <c:max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Tempo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53584704"/>
        <c:crossesAt val="-20"/>
        <c:crossBetween val="midCat"/>
      </c:valAx>
      <c:valAx>
        <c:axId val="1853584704"/>
        <c:scaling>
          <c:orientation val="minMax"/>
          <c:min val="-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87436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cat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11.985638465105076</c:v>
                </c:pt>
                <c:pt idx="3">
                  <c:v>15.73012523130771</c:v>
                </c:pt>
                <c:pt idx="4">
                  <c:v>18.03152110302635</c:v>
                </c:pt>
                <c:pt idx="5">
                  <c:v>18.979692387111726</c:v>
                </c:pt>
                <c:pt idx="6">
                  <c:v>18.703030998826023</c:v>
                </c:pt>
                <c:pt idx="7">
                  <c:v>17.364457886010655</c:v>
                </c:pt>
                <c:pt idx="8">
                  <c:v>15.154957113761355</c:v>
                </c:pt>
                <c:pt idx="9">
                  <c:v>12.285366266651387</c:v>
                </c:pt>
                <c:pt idx="10">
                  <c:v>8.9770821615593519</c:v>
                </c:pt>
                <c:pt idx="11">
                  <c:v>5.4522998864618799</c:v>
                </c:pt>
                <c:pt idx="12">
                  <c:v>1.9243637462709131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40-9445-B079-62CEF09B6AF8}"/>
            </c:ext>
          </c:extLst>
        </c:ser>
        <c:ser>
          <c:idx val="1"/>
          <c:order val="1"/>
          <c:spPr>
            <a:solidFill>
              <a:srgbClr val="FF0000"/>
            </a:solidFill>
            <a:ln>
              <a:noFill/>
            </a:ln>
            <a:effectLst/>
          </c:spPr>
          <c:cat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-1.4112408851753244</c:v>
                </c:pt>
                <c:pt idx="14">
                  <c:v>-4.3847903461202478</c:v>
                </c:pt>
                <c:pt idx="15">
                  <c:v>-6.8587358249081234</c:v>
                </c:pt>
                <c:pt idx="16">
                  <c:v>-8.7323364843222464</c:v>
                </c:pt>
                <c:pt idx="17">
                  <c:v>-9.9443262025398198</c:v>
                </c:pt>
                <c:pt idx="18">
                  <c:v>-10.473536974983183</c:v>
                </c:pt>
                <c:pt idx="19">
                  <c:v>-10.337511610090118</c:v>
                </c:pt>
                <c:pt idx="20">
                  <c:v>-9.5892427466313848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40-9445-B079-62CEF09B6A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areaChart>
      <c:catAx>
        <c:axId val="1887436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Tempo (sec)</a:t>
                </a:r>
              </a:p>
            </c:rich>
          </c:tx>
          <c:layout>
            <c:manualLayout>
              <c:xMode val="edge"/>
              <c:yMode val="edge"/>
              <c:x val="0.4534091571886848"/>
              <c:y val="0.78606593170277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53584704"/>
        <c:crosses val="autoZero"/>
        <c:auto val="1"/>
        <c:lblAlgn val="ctr"/>
        <c:lblOffset val="100"/>
        <c:tickLblSkip val="10"/>
        <c:noMultiLvlLbl val="0"/>
      </c:catAx>
      <c:valAx>
        <c:axId val="185358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>
                    <a:solidFill>
                      <a:schemeClr val="tx1"/>
                    </a:solidFill>
                  </a:rPr>
                  <a:t>Erro</a:t>
                </a:r>
                <a:endParaRPr lang="en-US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87436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Sheet1!$F$2:$F$22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18.73301917204661</c:v>
                </c:pt>
                <c:pt idx="3">
                  <c:v>34.46314440335432</c:v>
                </c:pt>
                <c:pt idx="4">
                  <c:v>52.49466550638067</c:v>
                </c:pt>
                <c:pt idx="5">
                  <c:v>71.474357893492396</c:v>
                </c:pt>
                <c:pt idx="6">
                  <c:v>90.177388892318419</c:v>
                </c:pt>
                <c:pt idx="7">
                  <c:v>107.54184677832907</c:v>
                </c:pt>
                <c:pt idx="8">
                  <c:v>122.69680389209043</c:v>
                </c:pt>
                <c:pt idx="9">
                  <c:v>134.98217015874181</c:v>
                </c:pt>
                <c:pt idx="10">
                  <c:v>143.95925232030118</c:v>
                </c:pt>
                <c:pt idx="11">
                  <c:v>149.41155220676305</c:v>
                </c:pt>
                <c:pt idx="12">
                  <c:v>151.33591595303398</c:v>
                </c:pt>
                <c:pt idx="13">
                  <c:v>149.92467506785866</c:v>
                </c:pt>
                <c:pt idx="14">
                  <c:v>145.53988472173842</c:v>
                </c:pt>
                <c:pt idx="15">
                  <c:v>138.68114889683028</c:v>
                </c:pt>
                <c:pt idx="16">
                  <c:v>129.94881241250803</c:v>
                </c:pt>
                <c:pt idx="17">
                  <c:v>120.00448620996821</c:v>
                </c:pt>
                <c:pt idx="18">
                  <c:v>109.53094923498503</c:v>
                </c:pt>
                <c:pt idx="19">
                  <c:v>99.193437624894912</c:v>
                </c:pt>
                <c:pt idx="20">
                  <c:v>89.604194878263527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BC0-6C4D-A4A4-306808B39F67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Sheet1!$F$22:$F$52</c:f>
              <c:numCache>
                <c:formatCode>General</c:formatCode>
                <c:ptCount val="31"/>
                <c:pt idx="0">
                  <c:v>89.604194878263527</c:v>
                </c:pt>
                <c:pt idx="1">
                  <c:v>81.291925587038435</c:v>
                </c:pt>
                <c:pt idx="2">
                  <c:v>74.677485034816016</c:v>
                </c:pt>
                <c:pt idx="3">
                  <c:v>70.056766148459118</c:v>
                </c:pt>
                <c:pt idx="4">
                  <c:v>67.591335281997999</c:v>
                </c:pt>
                <c:pt idx="5">
                  <c:v>67.306941997304648</c:v>
                </c:pt>
                <c:pt idx="6">
                  <c:v>69.099608564703118</c:v>
                </c:pt>
                <c:pt idx="7">
                  <c:v>72.748614568329742</c:v>
                </c:pt>
                <c:pt idx="8">
                  <c:v>77.935350874004399</c:v>
                </c:pt>
                <c:pt idx="9">
                  <c:v>84.266742251015984</c:v>
                </c:pt>
                <c:pt idx="10">
                  <c:v>91.301742076826528</c:v>
                </c:pt>
                <c:pt idx="11">
                  <c:v>98.579294119103423</c:v>
                </c:pt>
                <c:pt idx="12">
                  <c:v>105.64613873784187</c:v>
                </c:pt>
                <c:pt idx="13">
                  <c:v>112.08291229765122</c:v>
                </c:pt>
                <c:pt idx="14">
                  <c:v>117.5271426109932</c:v>
                </c:pt>
                <c:pt idx="15">
                  <c:v>121.69196896935448</c:v>
                </c:pt>
                <c:pt idx="16">
                  <c:v>124.37969822093115</c:v>
                </c:pt>
                <c:pt idx="17">
                  <c:v>125.48963110633817</c:v>
                </c:pt>
                <c:pt idx="18">
                  <c:v>125.01993660345187</c:v>
                </c:pt>
                <c:pt idx="19">
                  <c:v>123.06369664249917</c:v>
                </c:pt>
                <c:pt idx="20">
                  <c:v>119.79956997716295</c:v>
                </c:pt>
                <c:pt idx="21">
                  <c:v>115.47781450419356</c:v>
                </c:pt>
                <c:pt idx="22">
                  <c:v>110.40264665820315</c:v>
                </c:pt>
                <c:pt idx="23">
                  <c:v>104.91209268884083</c:v>
                </c:pt>
                <c:pt idx="24">
                  <c:v>99.356591541336911</c:v>
                </c:pt>
                <c:pt idx="25">
                  <c:v>94.07763882763912</c:v>
                </c:pt>
                <c:pt idx="26">
                  <c:v>89.387716463236828</c:v>
                </c:pt>
                <c:pt idx="27">
                  <c:v>85.552637643093817</c:v>
                </c:pt>
                <c:pt idx="28">
                  <c:v>82.777260481022608</c:v>
                </c:pt>
                <c:pt idx="29">
                  <c:v>81.195297659084673</c:v>
                </c:pt>
                <c:pt idx="30">
                  <c:v>80.863688172328665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BC0-6C4D-A4A4-306808B39F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scatterChart>
      <c:valAx>
        <c:axId val="1887436800"/>
        <c:scaling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Tempo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53584704"/>
        <c:crosses val="autoZero"/>
        <c:crossBetween val="midCat"/>
      </c:valAx>
      <c:valAx>
        <c:axId val="185358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Integral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87436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2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3D36-EE42-95D1-4083D067CAF1}"/>
              </c:ext>
            </c:extLst>
          </c:dPt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11.985638465105076</c:v>
                </c:pt>
                <c:pt idx="3">
                  <c:v>15.73012523130771</c:v>
                </c:pt>
                <c:pt idx="4">
                  <c:v>18.03152110302635</c:v>
                </c:pt>
                <c:pt idx="5">
                  <c:v>18.979692387111726</c:v>
                </c:pt>
                <c:pt idx="6">
                  <c:v>18.703030998826023</c:v>
                </c:pt>
                <c:pt idx="7">
                  <c:v>17.364457886010655</c:v>
                </c:pt>
                <c:pt idx="8">
                  <c:v>15.154957113761355</c:v>
                </c:pt>
                <c:pt idx="9">
                  <c:v>12.285366266651387</c:v>
                </c:pt>
                <c:pt idx="10">
                  <c:v>8.9770821615593519</c:v>
                </c:pt>
                <c:pt idx="11">
                  <c:v>5.4522998864618799</c:v>
                </c:pt>
                <c:pt idx="12">
                  <c:v>1.9243637462709131</c:v>
                </c:pt>
                <c:pt idx="13">
                  <c:v>-1.4112408851753244</c:v>
                </c:pt>
                <c:pt idx="14">
                  <c:v>-4.3847903461202478</c:v>
                </c:pt>
                <c:pt idx="15">
                  <c:v>-6.8587358249081234</c:v>
                </c:pt>
                <c:pt idx="16">
                  <c:v>-8.7323364843222464</c:v>
                </c:pt>
                <c:pt idx="17">
                  <c:v>-9.9443262025398198</c:v>
                </c:pt>
                <c:pt idx="18">
                  <c:v>-10.473536974983183</c:v>
                </c:pt>
                <c:pt idx="19">
                  <c:v>-10.337511610090118</c:v>
                </c:pt>
                <c:pt idx="20">
                  <c:v>-9.5892427466313848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D36-EE42-95D1-4083D067CAF1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3D36-EE42-95D1-4083D067CAF1}"/>
              </c:ext>
            </c:extLst>
          </c:dPt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Sheet1!$C$22:$C$52</c:f>
              <c:numCache>
                <c:formatCode>General</c:formatCode>
                <c:ptCount val="31"/>
                <c:pt idx="0">
                  <c:v>-9.5892427466313848</c:v>
                </c:pt>
                <c:pt idx="1">
                  <c:v>-8.3122692912250855</c:v>
                </c:pt>
                <c:pt idx="2">
                  <c:v>-6.6144405522224261</c:v>
                </c:pt>
                <c:pt idx="3">
                  <c:v>-4.6207188863568973</c:v>
                </c:pt>
                <c:pt idx="4">
                  <c:v>-2.4654308664611122</c:v>
                </c:pt>
                <c:pt idx="5">
                  <c:v>-0.28439328469334413</c:v>
                </c:pt>
                <c:pt idx="6">
                  <c:v>1.792666567398463</c:v>
                </c:pt>
                <c:pt idx="7">
                  <c:v>3.6490060036266314</c:v>
                </c:pt>
                <c:pt idx="8">
                  <c:v>5.1867363056746498</c:v>
                </c:pt>
                <c:pt idx="9">
                  <c:v>6.3313913770115846</c:v>
                </c:pt>
                <c:pt idx="10">
                  <c:v>7.0349998258105444</c:v>
                </c:pt>
                <c:pt idx="11">
                  <c:v>7.2775520422768949</c:v>
                </c:pt>
                <c:pt idx="12">
                  <c:v>7.0668446187384433</c:v>
                </c:pt>
                <c:pt idx="13">
                  <c:v>6.4367735598093532</c:v>
                </c:pt>
                <c:pt idx="14">
                  <c:v>5.4442303133419756</c:v>
                </c:pt>
                <c:pt idx="15">
                  <c:v>4.1648263583612817</c:v>
                </c:pt>
                <c:pt idx="16">
                  <c:v>2.6877292515766698</c:v>
                </c:pt>
                <c:pt idx="17">
                  <c:v>1.1099328854070194</c:v>
                </c:pt>
                <c:pt idx="18">
                  <c:v>-0.46969450288630554</c:v>
                </c:pt>
                <c:pt idx="19">
                  <c:v>-1.9562399609526935</c:v>
                </c:pt>
                <c:pt idx="20">
                  <c:v>-3.2641266653362209</c:v>
                </c:pt>
                <c:pt idx="21">
                  <c:v>-4.3217554729693859</c:v>
                </c:pt>
                <c:pt idx="22">
                  <c:v>-5.075167845990407</c:v>
                </c:pt>
                <c:pt idx="23">
                  <c:v>-5.4905539693623311</c:v>
                </c:pt>
                <c:pt idx="24">
                  <c:v>-5.5555011475039109</c:v>
                </c:pt>
                <c:pt idx="25">
                  <c:v>-5.278952713697791</c:v>
                </c:pt>
                <c:pt idx="26">
                  <c:v>-4.6899223644022925</c:v>
                </c:pt>
                <c:pt idx="27">
                  <c:v>-3.8350788201430035</c:v>
                </c:pt>
                <c:pt idx="28">
                  <c:v>-2.7753771620712158</c:v>
                </c:pt>
                <c:pt idx="29">
                  <c:v>-1.5819628219379354</c:v>
                </c:pt>
                <c:pt idx="30">
                  <c:v>-0.3316094867560011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D36-EE42-95D1-4083D067CA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scatterChart>
      <c:valAx>
        <c:axId val="1887436800"/>
        <c:scaling>
          <c:orientation val="minMax"/>
          <c:max val="3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53584704"/>
        <c:crosses val="autoZero"/>
        <c:crossBetween val="midCat"/>
        <c:majorUnit val="10"/>
      </c:valAx>
      <c:valAx>
        <c:axId val="1853584704"/>
        <c:scaling>
          <c:orientation val="minMax"/>
          <c:max val="15"/>
          <c:min val="-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87436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Sheet1!$G$2:$G$22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5.2382577581635417</c:v>
                </c:pt>
                <c:pt idx="3">
                  <c:v>3.744486766202634</c:v>
                </c:pt>
                <c:pt idx="4">
                  <c:v>2.3013958717186398</c:v>
                </c:pt>
                <c:pt idx="5">
                  <c:v>0.94817128408537599</c:v>
                </c:pt>
                <c:pt idx="6">
                  <c:v>-0.27666138828570297</c:v>
                </c:pt>
                <c:pt idx="7">
                  <c:v>-1.3385731128153679</c:v>
                </c:pt>
                <c:pt idx="8">
                  <c:v>-2.2095007722492994</c:v>
                </c:pt>
                <c:pt idx="9">
                  <c:v>-2.8695908471099685</c:v>
                </c:pt>
                <c:pt idx="10">
                  <c:v>-3.3082841050920351</c:v>
                </c:pt>
                <c:pt idx="11">
                  <c:v>-3.524782275097472</c:v>
                </c:pt>
                <c:pt idx="12">
                  <c:v>-3.5279361401909668</c:v>
                </c:pt>
                <c:pt idx="13">
                  <c:v>-3.3356046314462375</c:v>
                </c:pt>
                <c:pt idx="14">
                  <c:v>-2.9735494609449233</c:v>
                </c:pt>
                <c:pt idx="15">
                  <c:v>-2.4739454787878756</c:v>
                </c:pt>
                <c:pt idx="16">
                  <c:v>-1.873600659414123</c:v>
                </c:pt>
                <c:pt idx="17">
                  <c:v>-1.2119897182175734</c:v>
                </c:pt>
                <c:pt idx="18">
                  <c:v>-0.52921077244336345</c:v>
                </c:pt>
                <c:pt idx="19">
                  <c:v>0.13602536489306516</c:v>
                </c:pt>
                <c:pt idx="20">
                  <c:v>0.74826886345873334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52C-E444-88FE-B6F83B2ED185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Sheet1!$G$22:$G$52</c:f>
              <c:numCache>
                <c:formatCode>General</c:formatCode>
                <c:ptCount val="31"/>
                <c:pt idx="0">
                  <c:v>0.74826886345873334</c:v>
                </c:pt>
                <c:pt idx="1">
                  <c:v>1.2769734554062993</c:v>
                </c:pt>
                <c:pt idx="2">
                  <c:v>1.6978287390026594</c:v>
                </c:pt>
                <c:pt idx="3">
                  <c:v>1.9937216658655288</c:v>
                </c:pt>
                <c:pt idx="4">
                  <c:v>2.1552880198957851</c:v>
                </c:pt>
                <c:pt idx="5">
                  <c:v>2.1810375817677681</c:v>
                </c:pt>
                <c:pt idx="6">
                  <c:v>2.0770598520918071</c:v>
                </c:pt>
                <c:pt idx="7">
                  <c:v>1.8563394362281684</c:v>
                </c:pt>
                <c:pt idx="8">
                  <c:v>1.5377303020480184</c:v>
                </c:pt>
                <c:pt idx="9">
                  <c:v>1.1446550713369348</c:v>
                </c:pt>
                <c:pt idx="10">
                  <c:v>0.70360844879895978</c:v>
                </c:pt>
                <c:pt idx="11">
                  <c:v>0.2425522164663505</c:v>
                </c:pt>
                <c:pt idx="12">
                  <c:v>-0.21070742353845162</c:v>
                </c:pt>
                <c:pt idx="13">
                  <c:v>-0.6300710589290901</c:v>
                </c:pt>
                <c:pt idx="14">
                  <c:v>-0.99254324646737757</c:v>
                </c:pt>
                <c:pt idx="15">
                  <c:v>-1.2794039549806939</c:v>
                </c:pt>
                <c:pt idx="16">
                  <c:v>-1.4770971067846119</c:v>
                </c:pt>
                <c:pt idx="17">
                  <c:v>-1.5777963661696504</c:v>
                </c:pt>
                <c:pt idx="18">
                  <c:v>-1.5796273882933249</c:v>
                </c:pt>
                <c:pt idx="19">
                  <c:v>-1.4865454580663879</c:v>
                </c:pt>
                <c:pt idx="20">
                  <c:v>-1.3078867043835274</c:v>
                </c:pt>
                <c:pt idx="21">
                  <c:v>-1.057628807633165</c:v>
                </c:pt>
                <c:pt idx="22">
                  <c:v>-0.75341237302102115</c:v>
                </c:pt>
                <c:pt idx="23">
                  <c:v>-0.41538612337192404</c:v>
                </c:pt>
                <c:pt idx="24">
                  <c:v>-6.4947178141579798E-2</c:v>
                </c:pt>
                <c:pt idx="25">
                  <c:v>0.27654843380611993</c:v>
                </c:pt>
                <c:pt idx="26">
                  <c:v>0.58903034929549847</c:v>
                </c:pt>
                <c:pt idx="27">
                  <c:v>0.85484354425928899</c:v>
                </c:pt>
                <c:pt idx="28">
                  <c:v>1.0597016580717877</c:v>
                </c:pt>
                <c:pt idx="29">
                  <c:v>1.1934143401332804</c:v>
                </c:pt>
                <c:pt idx="30">
                  <c:v>1.2503533351819343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52C-E444-88FE-B6F83B2ED1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scatterChart>
      <c:valAx>
        <c:axId val="1887436800"/>
        <c:scaling>
          <c:orientation val="minMax"/>
          <c:max val="3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53584704"/>
        <c:crosses val="autoZero"/>
        <c:crossBetween val="midCat"/>
        <c:majorUnit val="10"/>
      </c:valAx>
      <c:valAx>
        <c:axId val="185358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Derivative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87436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2020 FLLTutorials, Last edit 05/25/2020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Seguidor</a:t>
            </a:r>
            <a:r>
              <a:rPr lang="en-US" dirty="0"/>
              <a:t> de </a:t>
            </a:r>
            <a:r>
              <a:rPr lang="en-US" dirty="0" err="1"/>
              <a:t>Linha</a:t>
            </a:r>
            <a:r>
              <a:rPr lang="en-US" dirty="0"/>
              <a:t> PID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 SANJAY e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E2417-072A-0248-84EE-01B68F49E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0838" indent="-350838">
              <a:buFont typeface="+mj-lt"/>
              <a:buAutoNum type="arabicPeriod"/>
            </a:pPr>
            <a:r>
              <a:rPr lang="pt-BR" dirty="0"/>
              <a:t>Obtenha uma nova leitura do sensor</a:t>
            </a:r>
          </a:p>
          <a:p>
            <a:pPr marL="350838" indent="-350838">
              <a:buFont typeface="+mj-lt"/>
              <a:buAutoNum type="arabicPeriod"/>
            </a:pPr>
            <a:r>
              <a:rPr lang="pt-BR" dirty="0"/>
              <a:t>Calcule o “erro”</a:t>
            </a:r>
          </a:p>
          <a:p>
            <a:pPr marL="350838" indent="-350838">
              <a:buFont typeface="+mj-lt"/>
              <a:buAutoNum type="arabicPeriod"/>
            </a:pPr>
            <a:r>
              <a:rPr lang="pt-BR" dirty="0"/>
              <a:t>Escale o erro para determinar a contribuição para a direção (Controle Proporcional)</a:t>
            </a:r>
          </a:p>
          <a:p>
            <a:pPr marL="350838" indent="-350838">
              <a:buFont typeface="+mj-lt"/>
              <a:buAutoNum type="arabicPeriod"/>
            </a:pPr>
            <a:r>
              <a:rPr lang="pt-BR" dirty="0"/>
              <a:t>Use o erro para atualizar a integral (soma dos erros anteriores)</a:t>
            </a:r>
          </a:p>
          <a:p>
            <a:pPr marL="350838" indent="-350838">
              <a:buFont typeface="+mj-lt"/>
              <a:buAutoNum type="arabicPeriod"/>
            </a:pPr>
            <a:r>
              <a:rPr lang="pt-BR" dirty="0"/>
              <a:t>Escale a integral para determinar a contribuição para a direção  (Controle Integral)</a:t>
            </a:r>
          </a:p>
          <a:p>
            <a:pPr marL="350838" indent="-350838">
              <a:buFont typeface="+mj-lt"/>
              <a:buAutoNum type="arabicPeriod"/>
            </a:pPr>
            <a:r>
              <a:rPr lang="pt-BR" dirty="0"/>
              <a:t>Use o erro para atualizar a derivada diferença do erro anterior</a:t>
            </a:r>
          </a:p>
          <a:p>
            <a:pPr marL="350838" indent="-350838">
              <a:buFont typeface="+mj-lt"/>
              <a:buAutoNum type="arabicPeriod"/>
            </a:pPr>
            <a:r>
              <a:rPr lang="pt-BR" dirty="0"/>
              <a:t>Escale a derivada para determinar a contribuição para a direção (Controle Derivada)</a:t>
            </a:r>
          </a:p>
          <a:p>
            <a:pPr marL="350838" indent="-350838">
              <a:buFont typeface="+mj-lt"/>
              <a:buAutoNum type="arabicPeriod"/>
            </a:pPr>
            <a:r>
              <a:rPr lang="pt-BR" dirty="0"/>
              <a:t>Combine os resultados de P, I, D e guie o robô.</a:t>
            </a:r>
          </a:p>
          <a:p>
            <a:pPr marL="350838" indent="-350838">
              <a:buFont typeface="+mj-lt"/>
              <a:buAutoNum type="arabicPeriod"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557213" indent="-557213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3BA66-84AE-8545-B3E0-7EC43641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4512D-FB62-CB43-BB5F-61172570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Pseudocódigo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42841-7272-4723-B111-9DEFFEE9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5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B196EE-284E-FF4B-A106-C12471BAC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Esse é o mesmo do controle proporcional.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DF4AB-32A8-3F4B-AE16-2A75515F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8652A-AFF8-E44D-B98E-2E83AEEAA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Código - </a:t>
            </a:r>
            <a:r>
              <a:rPr lang="en-US" dirty="0" err="1"/>
              <a:t>Proporcional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34661-28ED-534B-8591-C6393E189584}"/>
              </a:ext>
            </a:extLst>
          </p:cNvPr>
          <p:cNvSpPr txBox="1"/>
          <p:nvPr/>
        </p:nvSpPr>
        <p:spPr>
          <a:xfrm>
            <a:off x="2342213" y="2146409"/>
            <a:ext cx="428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Erro</a:t>
            </a:r>
            <a:r>
              <a:rPr lang="en-US" dirty="0"/>
              <a:t> = </a:t>
            </a:r>
            <a:r>
              <a:rPr lang="en-US" dirty="0" err="1"/>
              <a:t>distância</a:t>
            </a:r>
            <a:r>
              <a:rPr lang="en-US" dirty="0"/>
              <a:t> da </a:t>
            </a:r>
            <a:r>
              <a:rPr lang="en-US" dirty="0" err="1"/>
              <a:t>linha</a:t>
            </a:r>
            <a:r>
              <a:rPr lang="en-US" dirty="0"/>
              <a:t> = </a:t>
            </a:r>
            <a:r>
              <a:rPr lang="en-US" dirty="0" err="1"/>
              <a:t>leitura</a:t>
            </a:r>
            <a:r>
              <a:rPr lang="en-US" dirty="0"/>
              <a:t> - </a:t>
            </a:r>
            <a:r>
              <a:rPr lang="en-US" dirty="0" err="1"/>
              <a:t>alvo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04D0D-C4C1-3241-99B0-DD3668C43AEF}"/>
              </a:ext>
            </a:extLst>
          </p:cNvPr>
          <p:cNvSpPr txBox="1"/>
          <p:nvPr/>
        </p:nvSpPr>
        <p:spPr>
          <a:xfrm>
            <a:off x="255658" y="4505396"/>
            <a:ext cx="891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Correção</a:t>
            </a:r>
            <a:r>
              <a:rPr lang="en-US" dirty="0"/>
              <a:t> (</a:t>
            </a:r>
            <a:r>
              <a:rPr lang="en-US" dirty="0" err="1"/>
              <a:t>P_fix</a:t>
            </a:r>
            <a:r>
              <a:rPr lang="en-US" dirty="0"/>
              <a:t>) = </a:t>
            </a:r>
            <a:r>
              <a:rPr lang="en-US" dirty="0" err="1"/>
              <a:t>Erro</a:t>
            </a:r>
            <a:r>
              <a:rPr lang="en-US" dirty="0"/>
              <a:t> Integral </a:t>
            </a:r>
            <a:r>
              <a:rPr lang="en-US" dirty="0" err="1"/>
              <a:t>multiplicado</a:t>
            </a:r>
            <a:r>
              <a:rPr lang="en-US" dirty="0"/>
              <a:t> pela </a:t>
            </a:r>
            <a:r>
              <a:rPr lang="en-US" dirty="0" err="1"/>
              <a:t>constante</a:t>
            </a:r>
            <a:r>
              <a:rPr lang="en-US" dirty="0"/>
              <a:t> de </a:t>
            </a:r>
            <a:r>
              <a:rPr lang="en-US" dirty="0" err="1"/>
              <a:t>proporcionalidade</a:t>
            </a:r>
            <a:r>
              <a:rPr lang="en-US" dirty="0"/>
              <a:t>(</a:t>
            </a:r>
            <a:r>
              <a:rPr lang="en-US" dirty="0" err="1"/>
              <a:t>K</a:t>
            </a:r>
            <a:r>
              <a:rPr lang="en-US" baseline="-25000" dirty="0" err="1"/>
              <a:t>p</a:t>
            </a:r>
            <a:r>
              <a:rPr lang="en-US" dirty="0"/>
              <a:t>) = 0.3</a:t>
            </a:r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F7C4D877-EF1D-4EE3-A0A1-A6645F885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2515741"/>
            <a:ext cx="5991225" cy="18669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3E2D40-B517-4337-B547-2362040C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1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7832509-7C89-E94B-ACC1-983D214C3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250" y="1463693"/>
            <a:ext cx="8238707" cy="1442562"/>
          </a:xfrm>
        </p:spPr>
        <p:txBody>
          <a:bodyPr>
            <a:normAutofit/>
          </a:bodyPr>
          <a:lstStyle/>
          <a:p>
            <a:r>
              <a:rPr lang="pt-BR" dirty="0"/>
              <a:t>Essa secção calcula a integral. Ela soma o erro atual a uma variável que contenha a soma dos erros anteriores.</a:t>
            </a:r>
          </a:p>
          <a:p>
            <a:r>
              <a:rPr lang="pt-BR" dirty="0"/>
              <a:t>A constante de escalonamento é geralmente pequena já que o valor da Integrada pode ser grande.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2CFE3-7F11-554D-B9C9-70CC0A9F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ECA48-28F2-1949-BCAC-C8BFB46D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Código - Integral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052168-CB6E-F74E-B6E2-DDEAC1F1D47E}"/>
              </a:ext>
            </a:extLst>
          </p:cNvPr>
          <p:cNvSpPr txBox="1"/>
          <p:nvPr/>
        </p:nvSpPr>
        <p:spPr>
          <a:xfrm>
            <a:off x="703171" y="3151468"/>
            <a:ext cx="769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Integral = soma dos erros anteriores = ultima integral + erro mais recente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0A8A71-A22C-1645-87BA-E7E1AB925975}"/>
              </a:ext>
            </a:extLst>
          </p:cNvPr>
          <p:cNvSpPr txBox="1"/>
          <p:nvPr/>
        </p:nvSpPr>
        <p:spPr>
          <a:xfrm>
            <a:off x="69656" y="5369507"/>
            <a:ext cx="859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Correção</a:t>
            </a:r>
            <a:r>
              <a:rPr lang="en-US" dirty="0"/>
              <a:t> (</a:t>
            </a:r>
            <a:r>
              <a:rPr lang="en-US" dirty="0" err="1"/>
              <a:t>I_fix</a:t>
            </a:r>
            <a:r>
              <a:rPr lang="en-US" dirty="0"/>
              <a:t>) = Integral </a:t>
            </a:r>
            <a:r>
              <a:rPr lang="en-US" dirty="0" err="1"/>
              <a:t>multiplicada</a:t>
            </a:r>
            <a:r>
              <a:rPr lang="en-US" dirty="0"/>
              <a:t> pela </a:t>
            </a:r>
            <a:r>
              <a:rPr lang="en-US" dirty="0" err="1"/>
              <a:t>constante</a:t>
            </a:r>
            <a:r>
              <a:rPr lang="en-US" dirty="0"/>
              <a:t> de </a:t>
            </a:r>
            <a:r>
              <a:rPr lang="en-US" dirty="0" err="1"/>
              <a:t>proporcionalidade</a:t>
            </a:r>
            <a:r>
              <a:rPr lang="en-US" dirty="0"/>
              <a:t>(K</a:t>
            </a:r>
            <a:r>
              <a:rPr lang="en-US" baseline="-25000" dirty="0"/>
              <a:t>i</a:t>
            </a:r>
            <a:r>
              <a:rPr lang="en-US" dirty="0"/>
              <a:t>) = 0.001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A7AA278-4148-42F1-822F-A9B1AD2B2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384" y="3476469"/>
            <a:ext cx="4448175" cy="16478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C75F50-573A-439F-BAAC-69BCD048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8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70B9A07B-11EA-5D42-9266-89AF2BB8D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344519"/>
            <a:ext cx="8238707" cy="890111"/>
          </a:xfrm>
        </p:spPr>
        <p:txBody>
          <a:bodyPr>
            <a:normAutofit/>
          </a:bodyPr>
          <a:lstStyle/>
          <a:p>
            <a:r>
              <a:rPr lang="en-US" sz="2100" dirty="0"/>
              <a:t>Essa </a:t>
            </a:r>
            <a:r>
              <a:rPr lang="en-US" sz="2100" dirty="0" err="1"/>
              <a:t>secção</a:t>
            </a:r>
            <a:r>
              <a:rPr lang="en-US" sz="2100" dirty="0"/>
              <a:t> calc</a:t>
            </a:r>
            <a:r>
              <a:rPr lang="pt-BR" sz="2100" dirty="0" err="1"/>
              <a:t>ula</a:t>
            </a:r>
            <a:r>
              <a:rPr lang="pt-BR" sz="2100" dirty="0"/>
              <a:t> a derivada. Ela subtrai o erro atual do erro anterior para achar a variação de erro.</a:t>
            </a:r>
            <a:endParaRPr lang="en-US" sz="2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24A51-3DA4-424B-A074-D9B8E409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55F3B-2D7E-F442-80BD-4DF17A1A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Código - </a:t>
            </a:r>
            <a:r>
              <a:rPr lang="en-US" dirty="0" err="1"/>
              <a:t>derivada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68AF98-4BB7-4D46-86FC-0D012440DD3B}"/>
              </a:ext>
            </a:extLst>
          </p:cNvPr>
          <p:cNvSpPr txBox="1"/>
          <p:nvPr/>
        </p:nvSpPr>
        <p:spPr>
          <a:xfrm>
            <a:off x="1437828" y="2358555"/>
            <a:ext cx="626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Derivada</a:t>
            </a:r>
            <a:r>
              <a:rPr lang="en-US" dirty="0"/>
              <a:t> = taxa de </a:t>
            </a:r>
            <a:r>
              <a:rPr lang="en-US" dirty="0" err="1"/>
              <a:t>mudança</a:t>
            </a:r>
            <a:r>
              <a:rPr lang="en-US" dirty="0"/>
              <a:t> do </a:t>
            </a:r>
            <a:r>
              <a:rPr lang="en-US" dirty="0" err="1"/>
              <a:t>erro</a:t>
            </a:r>
            <a:r>
              <a:rPr lang="en-US" dirty="0"/>
              <a:t>=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atual</a:t>
            </a:r>
            <a:r>
              <a:rPr lang="en-US" dirty="0"/>
              <a:t> – </a:t>
            </a:r>
            <a:r>
              <a:rPr lang="en-US" dirty="0" err="1"/>
              <a:t>erro</a:t>
            </a:r>
            <a:r>
              <a:rPr lang="en-US" dirty="0"/>
              <a:t> anterior</a:t>
            </a:r>
          </a:p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4A8D4-DC8D-414B-A1A1-F689D4C38883}"/>
              </a:ext>
            </a:extLst>
          </p:cNvPr>
          <p:cNvSpPr txBox="1"/>
          <p:nvPr/>
        </p:nvSpPr>
        <p:spPr>
          <a:xfrm>
            <a:off x="175260" y="4763068"/>
            <a:ext cx="856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Correção</a:t>
            </a:r>
            <a:r>
              <a:rPr lang="en-US" dirty="0"/>
              <a:t> (</a:t>
            </a:r>
            <a:r>
              <a:rPr lang="en-US" dirty="0" err="1"/>
              <a:t>D_fix</a:t>
            </a:r>
            <a:r>
              <a:rPr lang="en-US" dirty="0"/>
              <a:t>) = </a:t>
            </a:r>
            <a:r>
              <a:rPr lang="en-US" dirty="0" err="1"/>
              <a:t>Derivada</a:t>
            </a:r>
            <a:r>
              <a:rPr lang="en-US" dirty="0"/>
              <a:t> </a:t>
            </a:r>
            <a:r>
              <a:rPr lang="en-US" dirty="0" err="1"/>
              <a:t>multiplicada</a:t>
            </a:r>
            <a:r>
              <a:rPr lang="en-US" dirty="0"/>
              <a:t> pela </a:t>
            </a:r>
            <a:r>
              <a:rPr lang="en-US" dirty="0" err="1"/>
              <a:t>constante</a:t>
            </a:r>
            <a:r>
              <a:rPr lang="en-US" dirty="0"/>
              <a:t> de </a:t>
            </a:r>
            <a:r>
              <a:rPr lang="en-US" dirty="0" err="1"/>
              <a:t>proporcionalidade</a:t>
            </a:r>
            <a:r>
              <a:rPr lang="en-US" dirty="0"/>
              <a:t> (</a:t>
            </a:r>
            <a:r>
              <a:rPr lang="en-US" dirty="0" err="1"/>
              <a:t>K</a:t>
            </a:r>
            <a:r>
              <a:rPr lang="en-US" baseline="-25000" dirty="0" err="1"/>
              <a:t>d</a:t>
            </a:r>
            <a:r>
              <a:rPr lang="en-US" dirty="0"/>
              <a:t>) = 1.0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6D73557-BFB9-4F2A-8525-349566F9B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701" y="2919670"/>
            <a:ext cx="3876675" cy="18192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7F4E43-1D00-4F9E-A8A6-97C509F7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3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6FA2ADF-E0D6-A041-88E0-B3F869B0D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67" y="1341072"/>
            <a:ext cx="8238707" cy="1749094"/>
          </a:xfrm>
        </p:spPr>
        <p:txBody>
          <a:bodyPr>
            <a:normAutofit/>
          </a:bodyPr>
          <a:lstStyle/>
          <a:p>
            <a:r>
              <a:rPr lang="pt-BR" dirty="0"/>
              <a:t>Com cada componente já escalonado podemos simplesmente soma-los.</a:t>
            </a:r>
          </a:p>
          <a:p>
            <a:r>
              <a:rPr lang="pt-BR" dirty="0"/>
              <a:t>Some os valores de “P-</a:t>
            </a:r>
            <a:r>
              <a:rPr lang="pt-BR" dirty="0" err="1"/>
              <a:t>fix</a:t>
            </a:r>
            <a:r>
              <a:rPr lang="pt-BR" dirty="0"/>
              <a:t>”, “I-</a:t>
            </a:r>
            <a:r>
              <a:rPr lang="pt-BR" dirty="0" err="1"/>
              <a:t>fix</a:t>
            </a:r>
            <a:r>
              <a:rPr lang="pt-BR" dirty="0"/>
              <a:t>” e “D-</a:t>
            </a:r>
            <a:r>
              <a:rPr lang="pt-BR" dirty="0" err="1"/>
              <a:t>fix</a:t>
            </a:r>
            <a:r>
              <a:rPr lang="pt-BR" dirty="0"/>
              <a:t>”. Isso calcula o valor final da correção.</a:t>
            </a:r>
          </a:p>
          <a:p>
            <a:r>
              <a:rPr lang="pt-BR" dirty="0"/>
              <a:t>No SPIKE Prime, usamos % de potência para que os motores tenham maior autonomia de movimentação.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DDB7F-1B76-E747-8DFB-18152F6B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4DF29-AFEB-6541-873F-14091C7D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Juntando</a:t>
            </a:r>
            <a:r>
              <a:rPr lang="en-US" dirty="0"/>
              <a:t> </a:t>
            </a:r>
            <a:r>
              <a:rPr lang="en-US" dirty="0" err="1"/>
              <a:t>tudo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F50BC-78AA-F54B-A84C-A8BA460539CA}"/>
              </a:ext>
            </a:extLst>
          </p:cNvPr>
          <p:cNvSpPr txBox="1"/>
          <p:nvPr/>
        </p:nvSpPr>
        <p:spPr>
          <a:xfrm>
            <a:off x="1553639" y="3635254"/>
            <a:ext cx="602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the correction the the steering of a move steering block</a:t>
            </a:r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A839E3D-7604-42E5-A5CF-3AED187E5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194" y="3090166"/>
            <a:ext cx="6286500" cy="17811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A5318C-C037-4B4E-BAD9-DD22637A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5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3BF9FA-538C-D643-A6D2-6C972D90F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441602"/>
            <a:ext cx="3408907" cy="4082898"/>
          </a:xfrm>
        </p:spPr>
        <p:txBody>
          <a:bodyPr>
            <a:noAutofit/>
          </a:bodyPr>
          <a:lstStyle/>
          <a:p>
            <a:r>
              <a:rPr lang="pt-BR" sz="2100" dirty="0"/>
              <a:t>Isso é o que você </a:t>
            </a:r>
            <a:r>
              <a:rPr lang="pt-BR" sz="2100" dirty="0" err="1"/>
              <a:t>obtem</a:t>
            </a:r>
            <a:r>
              <a:rPr lang="pt-BR" sz="2100" dirty="0"/>
              <a:t> ao juntar estas partes</a:t>
            </a:r>
          </a:p>
          <a:p>
            <a:r>
              <a:rPr lang="pt-BR" sz="2100" dirty="0"/>
              <a:t>Esperamos que agora você entenda um pouco melhor como funciona o PID</a:t>
            </a:r>
          </a:p>
          <a:p>
            <a:pPr marL="0" indent="0">
              <a:buNone/>
            </a:pPr>
            <a:endParaRPr lang="en-US" sz="2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CC767-F690-2B48-B3B2-EB44A221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8BCB5-E4FB-1743-B265-2FD167AE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Código </a:t>
            </a:r>
            <a:r>
              <a:rPr lang="en-US" dirty="0" err="1"/>
              <a:t>completo</a:t>
            </a:r>
            <a:endParaRPr lang="en-US" dirty="0"/>
          </a:p>
        </p:txBody>
      </p:sp>
      <p:pic>
        <p:nvPicPr>
          <p:cNvPr id="5" name="Picture 4" descr="A picture containing phone&#10;&#10;Description automatically generated">
            <a:extLst>
              <a:ext uri="{FF2B5EF4-FFF2-40B4-BE49-F238E27FC236}">
                <a16:creationId xmlns:a16="http://schemas.microsoft.com/office/drawing/2014/main" id="{8EA83F2D-D6B9-47FF-80E5-E72172675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167" y="1258613"/>
            <a:ext cx="5337957" cy="49267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9F941-A375-4CCC-90D7-0F5C73B4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3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473870-68F3-3842-AF03-CCBAA437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8D74F9-CFF5-B247-BE99-3959E6CA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Código </a:t>
            </a:r>
            <a:r>
              <a:rPr lang="en-US" dirty="0" err="1"/>
              <a:t>completo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24C6DF-CB1A-704E-A786-CD231B76994F}"/>
              </a:ext>
            </a:extLst>
          </p:cNvPr>
          <p:cNvSpPr txBox="1"/>
          <p:nvPr/>
        </p:nvSpPr>
        <p:spPr>
          <a:xfrm>
            <a:off x="151401" y="1325596"/>
            <a:ext cx="3732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Defina as variáveis de “</a:t>
            </a:r>
            <a:r>
              <a:rPr lang="pt-BR" dirty="0" err="1"/>
              <a:t>last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” e integral antes de iniciar o loop para 0 porque elas serão lidas antes de terem valores escritos. Também defina os motores de movimento.</a:t>
            </a:r>
          </a:p>
        </p:txBody>
      </p:sp>
      <p:pic>
        <p:nvPicPr>
          <p:cNvPr id="219" name="Picture 218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70148145-0A46-4D66-BBAC-64084AC3A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132" y="1233935"/>
            <a:ext cx="3920432" cy="5000593"/>
          </a:xfrm>
          <a:prstGeom prst="rect">
            <a:avLst/>
          </a:prstGeom>
        </p:spPr>
      </p:pic>
      <p:sp>
        <p:nvSpPr>
          <p:cNvPr id="220" name="Slide Number Placeholder 219">
            <a:extLst>
              <a:ext uri="{FF2B5EF4-FFF2-40B4-BE49-F238E27FC236}">
                <a16:creationId xmlns:a16="http://schemas.microsoft.com/office/drawing/2014/main" id="{4FADA013-DC2A-4A37-8AE2-48DF3D34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3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3BF9FA-538C-D643-A6D2-6C972D90F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443513"/>
            <a:ext cx="8238707" cy="4217512"/>
          </a:xfrm>
        </p:spPr>
        <p:txBody>
          <a:bodyPr>
            <a:noAutofit/>
          </a:bodyPr>
          <a:lstStyle/>
          <a:p>
            <a:r>
              <a:rPr lang="pt-BR" sz="1650" dirty="0"/>
              <a:t>A forma mais comum de ajustar as constantes de PID é através de tentativa e erro.</a:t>
            </a:r>
          </a:p>
          <a:p>
            <a:r>
              <a:rPr lang="pt-BR" sz="1650" dirty="0"/>
              <a:t>Isso pode levar um tempo.  Aqui estão algumas dicas:</a:t>
            </a:r>
          </a:p>
          <a:p>
            <a:pPr lvl="1"/>
            <a:r>
              <a:rPr lang="pt-BR" sz="1450" dirty="0"/>
              <a:t>Desabilite tudo, com exceção da parte Proporcional (defina as outras constantes em 0). Ajuste a constante proporcional até o robô seguir a linha razoavelmente bem.</a:t>
            </a:r>
          </a:p>
          <a:p>
            <a:pPr lvl="1"/>
            <a:r>
              <a:rPr lang="pt-BR" sz="1450" dirty="0"/>
              <a:t>Depois habilite a Integral e ajuste-a até ter uma boa performance em uma variedade de linhas.</a:t>
            </a:r>
          </a:p>
          <a:p>
            <a:pPr lvl="1"/>
            <a:r>
              <a:rPr lang="pt-BR" sz="1450" dirty="0"/>
              <a:t>Finalmente, habilite a Derivada e ajuste até estar satisfeito com a performance geral.</a:t>
            </a:r>
          </a:p>
          <a:p>
            <a:pPr lvl="1"/>
            <a:r>
              <a:rPr lang="pt-BR" sz="1450" dirty="0"/>
              <a:t>Quando habilitar cada segmento temos algumas sugestões de valores para começar com as constantes.</a:t>
            </a:r>
          </a:p>
          <a:p>
            <a:pPr lvl="2"/>
            <a:r>
              <a:rPr lang="pt-BR" sz="1250" dirty="0"/>
              <a:t>P: 1.0 ajuste em incrementos de </a:t>
            </a:r>
            <a:r>
              <a:rPr lang="pt-BR" dirty="0"/>
              <a:t>±0.5 incialmente e ±0.1 para ajustes finos.</a:t>
            </a:r>
          </a:p>
          <a:p>
            <a:pPr lvl="2"/>
            <a:r>
              <a:rPr lang="pt-BR" sz="1250" dirty="0"/>
              <a:t>I: 0.05: </a:t>
            </a:r>
            <a:r>
              <a:rPr lang="pt-BR" sz="1200" dirty="0"/>
              <a:t>ajuste em incrementos de ±0.01 incialmente e ±0.005 para ajustes finos.</a:t>
            </a:r>
          </a:p>
          <a:p>
            <a:pPr lvl="2"/>
            <a:r>
              <a:rPr lang="pt-BR" sz="1200" dirty="0"/>
              <a:t>D: 1.0 ajuste em incrementos de ±0.5 incialmente e ±0.1 para ajustes finos.</a:t>
            </a:r>
          </a:p>
          <a:p>
            <a:pPr marL="630000" lvl="2" indent="0">
              <a:buNone/>
            </a:pPr>
            <a:endParaRPr lang="pt-BR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CC767-F690-2B48-B3B2-EB44A221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8BCB5-E4FB-1743-B265-2FD167AE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Passo</a:t>
            </a:r>
            <a:r>
              <a:rPr lang="en-US" dirty="0"/>
              <a:t> </a:t>
            </a:r>
            <a:r>
              <a:rPr lang="en-US" dirty="0" err="1"/>
              <a:t>chave</a:t>
            </a:r>
            <a:r>
              <a:rPr lang="en-US" dirty="0"/>
              <a:t>: </a:t>
            </a:r>
            <a:r>
              <a:rPr lang="en-US" dirty="0" err="1"/>
              <a:t>Ajustando</a:t>
            </a:r>
            <a:r>
              <a:rPr lang="en-US" dirty="0"/>
              <a:t> as </a:t>
            </a:r>
            <a:r>
              <a:rPr lang="en-US" dirty="0" err="1"/>
              <a:t>constantes</a:t>
            </a:r>
            <a:r>
              <a:rPr lang="en-US" dirty="0"/>
              <a:t> do PID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079314-7043-4AAF-91FD-A60D19C9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316F7-8906-684E-8AE3-92B8F162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Avaliando</a:t>
            </a:r>
            <a:r>
              <a:rPr lang="en-US" dirty="0"/>
              <a:t> </a:t>
            </a:r>
            <a:r>
              <a:rPr lang="en-US" dirty="0" err="1"/>
              <a:t>seguidores</a:t>
            </a:r>
            <a:r>
              <a:rPr lang="en-US" dirty="0"/>
              <a:t> de </a:t>
            </a:r>
            <a:r>
              <a:rPr lang="en-US" dirty="0" err="1"/>
              <a:t>linha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EF97346-3594-7D45-9D4E-6F05328AA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019" y="1651741"/>
            <a:ext cx="3593500" cy="576262"/>
          </a:xfrm>
        </p:spPr>
        <p:txBody>
          <a:bodyPr/>
          <a:lstStyle/>
          <a:p>
            <a:pPr algn="ctr"/>
            <a:r>
              <a:rPr lang="en-US" dirty="0" err="1"/>
              <a:t>Proporcional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33FFF0D-A93B-DB48-8B1A-BC57D47AA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992" y="2349789"/>
            <a:ext cx="3899527" cy="2934999"/>
          </a:xfrm>
        </p:spPr>
        <p:txBody>
          <a:bodyPr>
            <a:normAutofit/>
          </a:bodyPr>
          <a:lstStyle/>
          <a:p>
            <a:r>
              <a:rPr lang="pt-BR" dirty="0"/>
              <a:t>Usa o “P” de PID</a:t>
            </a:r>
          </a:p>
          <a:p>
            <a:r>
              <a:rPr lang="pt-BR" dirty="0"/>
              <a:t>Faz curvas proporcionais</a:t>
            </a:r>
          </a:p>
          <a:p>
            <a:r>
              <a:rPr lang="pt-BR" dirty="0"/>
              <a:t>Funciona bem em trechos retos e em linhas curvas</a:t>
            </a:r>
          </a:p>
          <a:p>
            <a:r>
              <a:rPr lang="pt-BR" dirty="0"/>
              <a:t>Bom para equipes intermediarias para avançadas </a:t>
            </a:r>
            <a:r>
              <a:rPr lang="pt-BR" dirty="0">
                <a:sym typeface="Wingdings"/>
              </a:rPr>
              <a:t> você precisa saber sobre blocos matemáticos.</a:t>
            </a:r>
            <a:endParaRPr lang="pt-BR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89CC97C-0228-094C-834E-2BFB3D52E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3108" y="1651741"/>
            <a:ext cx="3601635" cy="576262"/>
          </a:xfrm>
        </p:spPr>
        <p:txBody>
          <a:bodyPr/>
          <a:lstStyle/>
          <a:p>
            <a:pPr algn="ctr"/>
            <a:r>
              <a:rPr lang="en-US" dirty="0"/>
              <a:t>PID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0B7C373-B3EE-4640-BEEB-530C3348F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87082" y="2349789"/>
            <a:ext cx="3907662" cy="2934999"/>
          </a:xfrm>
        </p:spPr>
        <p:txBody>
          <a:bodyPr>
            <a:normAutofit/>
          </a:bodyPr>
          <a:lstStyle/>
          <a:p>
            <a:r>
              <a:rPr lang="pt-BR" dirty="0"/>
              <a:t>É melhor do que controle proporcional em linhas muito curvadas, já que o robô se adapta a curvatura.</a:t>
            </a:r>
          </a:p>
          <a:p>
            <a:r>
              <a:rPr lang="pt-BR" dirty="0"/>
              <a:t>Porém, para FLL, que tem em sua maioria linhas retas, controle proporcional pode já ser o suficiente.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2A12E4-917C-4CF3-8DFA-87171C49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19582-0713-4178-98A2-43466D8C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8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lnSpcReduction="10000"/>
          </a:bodyPr>
          <a:lstStyle/>
          <a:p>
            <a:r>
              <a:rPr lang="pt-BR" sz="1600" dirty="0"/>
              <a:t>Essa lição foi criada por </a:t>
            </a:r>
            <a:r>
              <a:rPr lang="pt-BR" sz="1600" dirty="0" err="1"/>
              <a:t>Sanjay</a:t>
            </a:r>
            <a:r>
              <a:rPr lang="pt-BR" sz="1600" dirty="0"/>
              <a:t> </a:t>
            </a:r>
            <a:r>
              <a:rPr lang="pt-BR" sz="1600" dirty="0" err="1"/>
              <a:t>Seshan</a:t>
            </a:r>
            <a:r>
              <a:rPr lang="pt-BR" sz="1600" dirty="0"/>
              <a:t> e </a:t>
            </a:r>
            <a:r>
              <a:rPr lang="pt-BR" sz="1600" dirty="0" err="1"/>
              <a:t>Arvind</a:t>
            </a:r>
            <a:r>
              <a:rPr lang="pt-BR" sz="1600" dirty="0"/>
              <a:t> </a:t>
            </a:r>
            <a:r>
              <a:rPr lang="pt-BR" sz="1600" dirty="0" err="1"/>
              <a:t>Seshan</a:t>
            </a:r>
            <a:r>
              <a:rPr lang="pt-BR" sz="1600" dirty="0"/>
              <a:t> para SPIKE Prime </a:t>
            </a:r>
            <a:r>
              <a:rPr lang="pt-BR" sz="1600" dirty="0" err="1"/>
              <a:t>Lessons</a:t>
            </a:r>
            <a:endParaRPr lang="pt-BR" sz="1600" dirty="0"/>
          </a:p>
          <a:p>
            <a:r>
              <a:rPr lang="pt-BR" sz="1600" dirty="0"/>
              <a:t>Mais lições em </a:t>
            </a:r>
            <a:r>
              <a:rPr lang="pt-BR" sz="1600" dirty="0">
                <a:hlinkClick r:id="rId2"/>
              </a:rPr>
              <a:t>www.primelessons.org</a:t>
            </a:r>
            <a:endParaRPr lang="pt-BR" sz="1600" dirty="0"/>
          </a:p>
          <a:p>
            <a:r>
              <a:rPr lang="pt-BR" sz="1600" dirty="0"/>
              <a:t>Traduzido para o português por Lucas Colonna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>
            <a:normAutofit/>
          </a:bodyPr>
          <a:lstStyle/>
          <a:p>
            <a:r>
              <a:rPr lang="pt-BR" dirty="0"/>
              <a:t>Aprender as limitações do controle proporcional.</a:t>
            </a:r>
          </a:p>
          <a:p>
            <a:r>
              <a:rPr lang="pt-BR" dirty="0"/>
              <a:t>Aprender o que significa PID</a:t>
            </a:r>
          </a:p>
          <a:p>
            <a:r>
              <a:rPr lang="pt-BR" dirty="0"/>
              <a:t>Aprender a programar e ajustar o PID</a:t>
            </a:r>
          </a:p>
          <a:p>
            <a:pPr marL="0" indent="0">
              <a:buNone/>
            </a:pPr>
            <a:endParaRPr lang="pt-BR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E447EA-3777-5F45-BC08-5638AC0E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seguidor</a:t>
            </a:r>
            <a:r>
              <a:rPr lang="en-US" dirty="0"/>
              <a:t> </a:t>
            </a:r>
            <a:r>
              <a:rPr lang="en-US" dirty="0" err="1"/>
              <a:t>poroporcional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8B16E4-BE64-BA42-80AC-8322FCEF2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1485795"/>
            <a:ext cx="2763586" cy="753704"/>
          </a:xfrm>
        </p:spPr>
        <p:txBody>
          <a:bodyPr/>
          <a:lstStyle/>
          <a:p>
            <a:r>
              <a:rPr lang="en-US" sz="2400" dirty="0"/>
              <a:t>O que um </a:t>
            </a:r>
            <a:r>
              <a:rPr lang="en-US" sz="2400" dirty="0" err="1"/>
              <a:t>humano</a:t>
            </a:r>
            <a:r>
              <a:rPr lang="en-US" sz="2400" dirty="0"/>
              <a:t> </a:t>
            </a:r>
            <a:r>
              <a:rPr lang="en-US" sz="2400" dirty="0" err="1"/>
              <a:t>faria</a:t>
            </a:r>
            <a:r>
              <a:rPr lang="en-US" sz="2400" dirty="0"/>
              <a:t>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7CA7A5-2B6E-3F42-97AB-C53C2FF16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4703" y="2498563"/>
            <a:ext cx="3281534" cy="2678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ym typeface="Wingdings" pitchFamily="2" charset="2"/>
              </a:rPr>
              <a:t>Na linha  seguir reto</a:t>
            </a:r>
          </a:p>
          <a:p>
            <a:pPr marL="0" indent="0">
              <a:buNone/>
            </a:pPr>
            <a:r>
              <a:rPr lang="pt-BR" dirty="0">
                <a:sym typeface="Wingdings" pitchFamily="2" charset="2"/>
              </a:rPr>
              <a:t>No branco  virar a esquerda</a:t>
            </a:r>
          </a:p>
          <a:p>
            <a:pPr marL="0" indent="0">
              <a:buNone/>
            </a:pPr>
            <a:r>
              <a:rPr lang="pt-BR" dirty="0">
                <a:sym typeface="Wingdings" pitchFamily="2" charset="2"/>
              </a:rPr>
              <a:t>Cruzando a linha  virar a direita</a:t>
            </a:r>
          </a:p>
          <a:p>
            <a:pPr marL="0" indent="0">
              <a:buNone/>
            </a:pPr>
            <a:r>
              <a:rPr lang="pt-BR" dirty="0">
                <a:sym typeface="Wingdings" pitchFamily="2" charset="2"/>
              </a:rPr>
              <a:t>No branco  virar a esquerda</a:t>
            </a:r>
          </a:p>
          <a:p>
            <a:pPr marL="0" indent="0">
              <a:buNone/>
            </a:pPr>
            <a:r>
              <a:rPr lang="pt-BR" dirty="0">
                <a:sym typeface="Wingdings" pitchFamily="2" charset="2"/>
              </a:rPr>
              <a:t>Se afastando mais da linha  virar ainda mais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1BBF9-3108-2C43-BC4E-8AE87A10C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216101" y="1807301"/>
            <a:ext cx="3354843" cy="432197"/>
          </a:xfrm>
        </p:spPr>
        <p:txBody>
          <a:bodyPr/>
          <a:lstStyle/>
          <a:p>
            <a:r>
              <a:rPr lang="en-US" sz="2400" dirty="0"/>
              <a:t>O que o </a:t>
            </a:r>
            <a:r>
              <a:rPr lang="en-US" sz="2400" dirty="0" err="1"/>
              <a:t>controle</a:t>
            </a:r>
            <a:r>
              <a:rPr lang="en-US" sz="2400" dirty="0"/>
              <a:t> </a:t>
            </a:r>
            <a:r>
              <a:rPr lang="en-US" sz="2400" dirty="0" err="1"/>
              <a:t>proporcional</a:t>
            </a:r>
            <a:r>
              <a:rPr lang="en-US" sz="2400" dirty="0"/>
              <a:t> </a:t>
            </a:r>
            <a:r>
              <a:rPr lang="en-US" sz="2400" dirty="0" err="1"/>
              <a:t>faz</a:t>
            </a:r>
            <a:r>
              <a:rPr lang="en-US" sz="2400" dirty="0"/>
              <a:t>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546CBAA-A446-C240-AB1F-37A8C0D4A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3005" y="2498563"/>
            <a:ext cx="3202154" cy="2678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ym typeface="Wingdings" pitchFamily="2" charset="2"/>
              </a:rPr>
              <a:t>Na linha  seguir reto</a:t>
            </a:r>
          </a:p>
          <a:p>
            <a:pPr marL="0" indent="0">
              <a:buNone/>
            </a:pPr>
            <a:r>
              <a:rPr lang="pt-BR" dirty="0">
                <a:sym typeface="Wingdings" pitchFamily="2" charset="2"/>
              </a:rPr>
              <a:t>No branco  virar a esquerda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  <a:sym typeface="Wingdings" pitchFamily="2" charset="2"/>
              </a:rPr>
              <a:t>Cruzando a linha  Ir reto!</a:t>
            </a:r>
          </a:p>
          <a:p>
            <a:pPr marL="0" indent="0">
              <a:buNone/>
            </a:pPr>
            <a:r>
              <a:rPr lang="pt-BR" dirty="0">
                <a:sym typeface="Wingdings" pitchFamily="2" charset="2"/>
              </a:rPr>
              <a:t>No branco  virar a esquerda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  <a:sym typeface="Wingdings" pitchFamily="2" charset="2"/>
              </a:rPr>
              <a:t>Se afastando mais da linha  vira a esquerda a mesma quantidade!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0A53A-C913-594F-BFC9-5D633AAA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1D004B-A1F7-4C42-84EB-8EAC15CBE95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794220" y="4250930"/>
            <a:ext cx="385209" cy="1475797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350" kern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C218832-CB29-0C46-B45D-880DC05ADAF7}"/>
              </a:ext>
            </a:extLst>
          </p:cNvPr>
          <p:cNvGrpSpPr/>
          <p:nvPr/>
        </p:nvGrpSpPr>
        <p:grpSpPr>
          <a:xfrm>
            <a:off x="4855198" y="4918749"/>
            <a:ext cx="495419" cy="592948"/>
            <a:chOff x="6310708" y="2223671"/>
            <a:chExt cx="809489" cy="898563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1DCBB1DC-8D45-0C4C-940E-4100BEE2ACF4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A3E96B5E-877C-4542-A785-D0CA1B7C962F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E62D3B2-528E-7342-B117-020FDAA353D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DAA311E-7D56-4647-B616-3C703384A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4" name="Arc 43">
            <a:extLst>
              <a:ext uri="{FF2B5EF4-FFF2-40B4-BE49-F238E27FC236}">
                <a16:creationId xmlns:a16="http://schemas.microsoft.com/office/drawing/2014/main" id="{A44008F4-6A80-3341-A351-297832A42F24}"/>
              </a:ext>
            </a:extLst>
          </p:cNvPr>
          <p:cNvSpPr/>
          <p:nvPr/>
        </p:nvSpPr>
        <p:spPr>
          <a:xfrm>
            <a:off x="1328906" y="2775198"/>
            <a:ext cx="3656317" cy="3142063"/>
          </a:xfrm>
          <a:prstGeom prst="arc">
            <a:avLst>
              <a:gd name="adj1" fmla="val 16199999"/>
              <a:gd name="adj2" fmla="val 0"/>
            </a:avLst>
          </a:prstGeom>
          <a:ln w="393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40C44D7-9CF0-4648-B224-6F3FFB2AB695}"/>
              </a:ext>
            </a:extLst>
          </p:cNvPr>
          <p:cNvGrpSpPr/>
          <p:nvPr/>
        </p:nvGrpSpPr>
        <p:grpSpPr>
          <a:xfrm>
            <a:off x="5140948" y="4918749"/>
            <a:ext cx="495419" cy="592948"/>
            <a:chOff x="6310708" y="2223671"/>
            <a:chExt cx="809489" cy="898563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281A96F1-2EB2-B146-83D6-50FE41B2F20D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F6CD93C-5D48-294E-8E1A-BD08757B68D5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C9973B8D-4B9F-314C-AB62-56E5E6C521B2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36526E8-6934-7645-B046-79D26FCEB4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2E5C0F-0124-3848-BF8D-5A04684B9C1C}"/>
              </a:ext>
            </a:extLst>
          </p:cNvPr>
          <p:cNvGrpSpPr/>
          <p:nvPr/>
        </p:nvGrpSpPr>
        <p:grpSpPr>
          <a:xfrm rot="19800000">
            <a:off x="4994416" y="4595762"/>
            <a:ext cx="495419" cy="592948"/>
            <a:chOff x="6310708" y="2223671"/>
            <a:chExt cx="809489" cy="898563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DCAA7A57-6A9D-BC49-94AC-104F1FB6AEBC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73F3E965-3EF0-B241-97DF-A6AA82FB67AB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168729F7-17AA-5549-95B4-6A853D61FFA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A00A594-88B5-924B-BEC0-EC5D55F82B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C04539C-390A-EA41-9BC6-DF939E5A333D}"/>
              </a:ext>
            </a:extLst>
          </p:cNvPr>
          <p:cNvSpPr txBox="1"/>
          <p:nvPr/>
        </p:nvSpPr>
        <p:spPr>
          <a:xfrm>
            <a:off x="5550912" y="3616383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D7DA794-C2C6-BE46-8C90-70EAF0A6425E}"/>
              </a:ext>
            </a:extLst>
          </p:cNvPr>
          <p:cNvGrpSpPr/>
          <p:nvPr/>
        </p:nvGrpSpPr>
        <p:grpSpPr>
          <a:xfrm>
            <a:off x="5059723" y="3700254"/>
            <a:ext cx="495419" cy="592948"/>
            <a:chOff x="6310708" y="2223671"/>
            <a:chExt cx="809489" cy="898563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D8944207-2D3B-5947-8935-B6B7CE87C9B9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994E38F6-F49E-D84F-B018-DACA073777E3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5074D9BF-01D0-4542-B267-848D98DCC12A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69ED22E-8222-9A4D-ABB3-36525BE3BE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9395A15-D61C-1149-8143-CEF1D0DF20F5}"/>
              </a:ext>
            </a:extLst>
          </p:cNvPr>
          <p:cNvGrpSpPr/>
          <p:nvPr/>
        </p:nvGrpSpPr>
        <p:grpSpPr>
          <a:xfrm rot="19800000">
            <a:off x="4834474" y="2982891"/>
            <a:ext cx="495419" cy="592948"/>
            <a:chOff x="6310708" y="2223671"/>
            <a:chExt cx="809489" cy="898563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99E60F5F-A377-144F-8589-11B47F136390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2F5B2D-49CA-4941-89BE-406C20E78170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5F8307E9-52DC-F44B-9414-2AD11CF87240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CC77194-1A95-B840-BE4B-3E6271048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5DB333-BC95-A54B-B525-A6059250B7C9}"/>
              </a:ext>
            </a:extLst>
          </p:cNvPr>
          <p:cNvGrpSpPr/>
          <p:nvPr/>
        </p:nvGrpSpPr>
        <p:grpSpPr>
          <a:xfrm rot="18947227">
            <a:off x="4350939" y="2266329"/>
            <a:ext cx="495419" cy="592948"/>
            <a:chOff x="6310708" y="2223671"/>
            <a:chExt cx="809489" cy="898563"/>
          </a:xfrm>
        </p:grpSpPr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C035C62-9801-BD40-B4AE-BE33A72CD76C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217C9161-7133-584B-AABA-B45FAB2655A1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1704D0E2-D373-924C-BA36-4C4547194A9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0CADBA5-9F0D-3540-959D-9E83FEA423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0E2BF1-26D5-AE4C-B21C-48DB88F64B87}"/>
              </a:ext>
            </a:extLst>
          </p:cNvPr>
          <p:cNvSpPr txBox="1"/>
          <p:nvPr/>
        </p:nvSpPr>
        <p:spPr>
          <a:xfrm>
            <a:off x="5941017" y="5318789"/>
            <a:ext cx="1864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Leitura</a:t>
            </a:r>
            <a:r>
              <a:rPr lang="en-US" sz="1600" dirty="0"/>
              <a:t> de luz = 50%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D8D617-977B-4159-AC8D-AC20DDBB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3CF5B-CEAE-4523-88AD-9986725A8BD9}"/>
              </a:ext>
            </a:extLst>
          </p:cNvPr>
          <p:cNvSpPr txBox="1"/>
          <p:nvPr/>
        </p:nvSpPr>
        <p:spPr>
          <a:xfrm>
            <a:off x="5366009" y="1219200"/>
            <a:ext cx="36291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Note: the following few slides are animated. Use PowerPoint presentation mode to view them</a:t>
            </a:r>
          </a:p>
        </p:txBody>
      </p:sp>
    </p:spTree>
    <p:extLst>
      <p:ext uri="{BB962C8B-B14F-4D97-AF65-F5344CB8AC3E}">
        <p14:creationId xmlns:p14="http://schemas.microsoft.com/office/powerpoint/2010/main" val="45252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8B16E4-BE64-BA42-80AC-8322FCEF2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587" y="1601741"/>
            <a:ext cx="2743200" cy="812229"/>
          </a:xfrm>
        </p:spPr>
        <p:txBody>
          <a:bodyPr/>
          <a:lstStyle/>
          <a:p>
            <a:r>
              <a:rPr lang="en-US" sz="2000" dirty="0"/>
              <a:t>O que um </a:t>
            </a:r>
            <a:r>
              <a:rPr lang="en-US" sz="2000" dirty="0" err="1"/>
              <a:t>humano</a:t>
            </a:r>
            <a:r>
              <a:rPr lang="en-US" sz="2000" dirty="0"/>
              <a:t> </a:t>
            </a:r>
            <a:r>
              <a:rPr lang="en-US" sz="2000" dirty="0" err="1"/>
              <a:t>faria</a:t>
            </a:r>
            <a:r>
              <a:rPr lang="en-US" sz="2000" dirty="0"/>
              <a:t>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1BBF9-3108-2C43-BC4E-8AE87A10C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40954" y="1976986"/>
            <a:ext cx="3826257" cy="432197"/>
          </a:xfrm>
        </p:spPr>
        <p:txBody>
          <a:bodyPr/>
          <a:lstStyle/>
          <a:p>
            <a:r>
              <a:rPr lang="en-US" sz="2000" dirty="0"/>
              <a:t>O que o </a:t>
            </a:r>
            <a:r>
              <a:rPr lang="en-US" sz="2000" dirty="0" err="1"/>
              <a:t>controle</a:t>
            </a:r>
            <a:r>
              <a:rPr lang="en-US" sz="2000" dirty="0"/>
              <a:t> </a:t>
            </a:r>
            <a:r>
              <a:rPr lang="en-US" sz="2000" dirty="0" err="1"/>
              <a:t>proporcional</a:t>
            </a:r>
            <a:r>
              <a:rPr lang="en-US" sz="2000" dirty="0"/>
              <a:t> </a:t>
            </a:r>
            <a:r>
              <a:rPr lang="en-US" sz="2000" dirty="0" err="1"/>
              <a:t>faz</a:t>
            </a:r>
            <a:r>
              <a:rPr lang="en-US" sz="2000" dirty="0"/>
              <a:t>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546CBAA-A446-C240-AB1F-37A8C0D4A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20822" y="2542764"/>
            <a:ext cx="3103833" cy="2201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  <a:sym typeface="Wingdings" pitchFamily="2" charset="2"/>
              </a:rPr>
              <a:t>Desviando a esquerda/na linha vai reto!</a:t>
            </a:r>
            <a:endParaRPr lang="en-US" b="1" dirty="0">
              <a:solidFill>
                <a:srgbClr val="FF000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  <a:sym typeface="Wingdings" pitchFamily="2" charset="2"/>
              </a:rPr>
              <a:t>Se afastando mais da linha  virar a mesma quantidade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0A53A-C913-594F-BFC9-5D633AAA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1D004B-A1F7-4C42-84EB-8EAC15CBE95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526878" y="4634286"/>
            <a:ext cx="422556" cy="1575867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350" kern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A44008F4-6A80-3341-A351-297832A42F24}"/>
              </a:ext>
            </a:extLst>
          </p:cNvPr>
          <p:cNvSpPr/>
          <p:nvPr/>
        </p:nvSpPr>
        <p:spPr>
          <a:xfrm>
            <a:off x="1076234" y="3258624"/>
            <a:ext cx="3656317" cy="3142063"/>
          </a:xfrm>
          <a:prstGeom prst="arc">
            <a:avLst>
              <a:gd name="adj1" fmla="val 16199999"/>
              <a:gd name="adj2" fmla="val 0"/>
            </a:avLst>
          </a:prstGeom>
          <a:ln w="393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2E5C0F-0124-3848-BF8D-5A04684B9C1C}"/>
              </a:ext>
            </a:extLst>
          </p:cNvPr>
          <p:cNvGrpSpPr/>
          <p:nvPr/>
        </p:nvGrpSpPr>
        <p:grpSpPr>
          <a:xfrm rot="19800000">
            <a:off x="4741744" y="5079188"/>
            <a:ext cx="495419" cy="592948"/>
            <a:chOff x="6310708" y="2223671"/>
            <a:chExt cx="809489" cy="898563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DCAA7A57-6A9D-BC49-94AC-104F1FB6AEBC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73F3E965-3EF0-B241-97DF-A6AA82FB67AB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168729F7-17AA-5549-95B4-6A853D61FFA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A00A594-88B5-924B-BEC0-EC5D55F82B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C04539C-390A-EA41-9BC6-DF939E5A333D}"/>
              </a:ext>
            </a:extLst>
          </p:cNvPr>
          <p:cNvSpPr txBox="1"/>
          <p:nvPr/>
        </p:nvSpPr>
        <p:spPr>
          <a:xfrm>
            <a:off x="5298240" y="409980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D7DA794-C2C6-BE46-8C90-70EAF0A6425E}"/>
              </a:ext>
            </a:extLst>
          </p:cNvPr>
          <p:cNvGrpSpPr/>
          <p:nvPr/>
        </p:nvGrpSpPr>
        <p:grpSpPr>
          <a:xfrm>
            <a:off x="4807051" y="4183680"/>
            <a:ext cx="495419" cy="592948"/>
            <a:chOff x="6310708" y="2223671"/>
            <a:chExt cx="809489" cy="898563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D8944207-2D3B-5947-8935-B6B7CE87C9B9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994E38F6-F49E-D84F-B018-DACA073777E3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5074D9BF-01D0-4542-B267-848D98DCC12A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69ED22E-8222-9A4D-ABB3-36525BE3BE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9395A15-D61C-1149-8143-CEF1D0DF20F5}"/>
              </a:ext>
            </a:extLst>
          </p:cNvPr>
          <p:cNvGrpSpPr/>
          <p:nvPr/>
        </p:nvGrpSpPr>
        <p:grpSpPr>
          <a:xfrm rot="19800000">
            <a:off x="4581802" y="3466317"/>
            <a:ext cx="495419" cy="592948"/>
            <a:chOff x="6310708" y="2223671"/>
            <a:chExt cx="809489" cy="898563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99E60F5F-A377-144F-8589-11B47F136390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2F5B2D-49CA-4941-89BE-406C20E78170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5F8307E9-52DC-F44B-9414-2AD11CF87240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CC77194-1A95-B840-BE4B-3E6271048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5DB333-BC95-A54B-B525-A6059250B7C9}"/>
              </a:ext>
            </a:extLst>
          </p:cNvPr>
          <p:cNvGrpSpPr/>
          <p:nvPr/>
        </p:nvGrpSpPr>
        <p:grpSpPr>
          <a:xfrm rot="18947227">
            <a:off x="4098267" y="2749755"/>
            <a:ext cx="495419" cy="592948"/>
            <a:chOff x="6310708" y="2223671"/>
            <a:chExt cx="809489" cy="898563"/>
          </a:xfrm>
        </p:grpSpPr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C035C62-9801-BD40-B4AE-BE33A72CD76C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217C9161-7133-584B-AABA-B45FAB2655A1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1704D0E2-D373-924C-BA36-4C4547194A9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0CADBA5-9F0D-3540-959D-9E83FEA423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2891B99-6725-2C4E-BC30-A2EE297FBE8F}"/>
              </a:ext>
            </a:extLst>
          </p:cNvPr>
          <p:cNvSpPr/>
          <p:nvPr/>
        </p:nvSpPr>
        <p:spPr>
          <a:xfrm>
            <a:off x="456587" y="4608702"/>
            <a:ext cx="3166215" cy="647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1.Prever qual </a:t>
            </a:r>
            <a:r>
              <a:rPr lang="en-US" sz="2100" dirty="0" err="1"/>
              <a:t>será</a:t>
            </a:r>
            <a:r>
              <a:rPr lang="en-US" sz="2100" dirty="0"/>
              <a:t> a </a:t>
            </a:r>
            <a:r>
              <a:rPr lang="en-US" sz="2100" dirty="0" err="1"/>
              <a:t>próxima</a:t>
            </a:r>
            <a:r>
              <a:rPr lang="en-US" sz="2100" dirty="0"/>
              <a:t> </a:t>
            </a:r>
            <a:r>
              <a:rPr lang="en-US" sz="2100" dirty="0" err="1"/>
              <a:t>leitura</a:t>
            </a:r>
            <a:r>
              <a:rPr lang="en-US" sz="2100" dirty="0"/>
              <a:t> do sensor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72C93A7-AAF5-9542-84ED-6F6A08165C02}"/>
              </a:ext>
            </a:extLst>
          </p:cNvPr>
          <p:cNvSpPr/>
          <p:nvPr/>
        </p:nvSpPr>
        <p:spPr>
          <a:xfrm>
            <a:off x="5682777" y="4608702"/>
            <a:ext cx="3166215" cy="12505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2. </a:t>
            </a:r>
            <a:r>
              <a:rPr lang="en-US" sz="2100" dirty="0" err="1"/>
              <a:t>Movimentos</a:t>
            </a:r>
            <a:r>
              <a:rPr lang="en-US" sz="2100" dirty="0"/>
              <a:t> </a:t>
            </a:r>
            <a:r>
              <a:rPr lang="en-US" sz="2100" dirty="0" err="1"/>
              <a:t>anteriores</a:t>
            </a:r>
            <a:r>
              <a:rPr lang="en-US" sz="2100" dirty="0"/>
              <a:t> </a:t>
            </a:r>
            <a:r>
              <a:rPr lang="en-US" sz="2100" dirty="0" err="1"/>
              <a:t>na</a:t>
            </a:r>
            <a:r>
              <a:rPr lang="en-US" sz="2100" dirty="0"/>
              <a:t> </a:t>
            </a:r>
            <a:r>
              <a:rPr lang="en-US" sz="2100" dirty="0" err="1"/>
              <a:t>direção</a:t>
            </a:r>
            <a:r>
              <a:rPr lang="en-US" sz="2100" dirty="0"/>
              <a:t> </a:t>
            </a:r>
            <a:r>
              <a:rPr lang="en-US" sz="2100" dirty="0" err="1"/>
              <a:t>ajudaram</a:t>
            </a:r>
            <a:r>
              <a:rPr lang="en-US" sz="2100" dirty="0"/>
              <a:t> a </a:t>
            </a:r>
            <a:r>
              <a:rPr lang="en-US" sz="2100" dirty="0" err="1"/>
              <a:t>reduzir</a:t>
            </a:r>
            <a:r>
              <a:rPr lang="en-US" sz="2100" dirty="0"/>
              <a:t> o </a:t>
            </a:r>
            <a:r>
              <a:rPr lang="en-US" sz="2100" dirty="0" err="1"/>
              <a:t>erro</a:t>
            </a:r>
            <a:r>
              <a:rPr lang="en-US" sz="2100" dirty="0"/>
              <a:t>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F77313-DEC2-3944-82E9-A8A6590F928C}"/>
              </a:ext>
            </a:extLst>
          </p:cNvPr>
          <p:cNvSpPr/>
          <p:nvPr/>
        </p:nvSpPr>
        <p:spPr>
          <a:xfrm>
            <a:off x="2514410" y="2639556"/>
            <a:ext cx="1285254" cy="1126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FC70F47-CA62-5C40-9D83-733A271A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Como Podemos </a:t>
            </a:r>
            <a:r>
              <a:rPr lang="en-US" dirty="0" err="1"/>
              <a:t>arrumar</a:t>
            </a:r>
            <a:r>
              <a:rPr lang="en-US" dirty="0"/>
              <a:t> o </a:t>
            </a:r>
            <a:r>
              <a:rPr lang="en-US" dirty="0" err="1"/>
              <a:t>controle</a:t>
            </a:r>
            <a:r>
              <a:rPr lang="en-US" dirty="0"/>
              <a:t> </a:t>
            </a:r>
            <a:r>
              <a:rPr lang="en-US" dirty="0" err="1"/>
              <a:t>proporcional</a:t>
            </a:r>
            <a:r>
              <a:rPr lang="en-US" dirty="0"/>
              <a:t>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7CA7A5-2B6E-3F42-97AB-C53C2FF16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326" y="2458437"/>
            <a:ext cx="3162736" cy="2201249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ym typeface="Wingdings" pitchFamily="2" charset="2"/>
              </a:rPr>
              <a:t>Desviando a esquerda/na linha  virar a direita.</a:t>
            </a:r>
          </a:p>
          <a:p>
            <a:pPr marL="0" indent="0">
              <a:buNone/>
            </a:pPr>
            <a:r>
              <a:rPr lang="pt-BR" dirty="0">
                <a:sym typeface="Wingdings" pitchFamily="2" charset="2"/>
              </a:rPr>
              <a:t>Se afastando mais da linha  virar ainda mais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042C0-5520-4533-851C-6842D62E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B18F-011D-A647-B265-1FF2DCC9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Integradas</a:t>
            </a:r>
            <a:r>
              <a:rPr lang="en-US" dirty="0"/>
              <a:t> e </a:t>
            </a:r>
            <a:r>
              <a:rPr lang="en-US" dirty="0" err="1"/>
              <a:t>derivadas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30F17F-917E-3F4A-B800-CC032CCD1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48414" y="2029539"/>
            <a:ext cx="4059631" cy="4577738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ym typeface="Wingdings" pitchFamily="2" charset="2"/>
              </a:rPr>
              <a:t>Quando a correção está funcionando bem, como ficam as leituras de erro?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>
                <a:sym typeface="Wingdings" pitchFamily="2" charset="2"/>
              </a:rPr>
              <a:t>+5, -6, +4 -3….  Por exemplo, sempre próximas a zero e com valores negativos E positivos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ym typeface="Wingdings" pitchFamily="2" charset="2"/>
              </a:rPr>
              <a:t>Quando a correção não está funcionando bem, como ficam as leituras de erro?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>
                <a:sym typeface="Wingdings" pitchFamily="2" charset="2"/>
              </a:rPr>
              <a:t>+5, +5, +6, +5… , por exemplo, sempre positivas OU negativas.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ym typeface="Wingdings" pitchFamily="2" charset="2"/>
              </a:rPr>
              <a:t>Como podemos detectar isso com facilidade?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>
                <a:sym typeface="Wingdings" pitchFamily="2" charset="2"/>
              </a:rPr>
              <a:t>Dica: olhe a soma dos erros anteriores.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ym typeface="Wingdings" pitchFamily="2" charset="2"/>
              </a:rPr>
              <a:t>Qual é o valor ideal para a soma? O que representa uma soma onde os números são grandes?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ym typeface="Wingdings" pitchFamily="2" charset="2"/>
              </a:rPr>
              <a:t>Integral  a “soma” dos valores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C4840F0-F40E-EB41-8DD7-728109BB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3AE4A7-FBBB-FB4E-8E4E-3F37F8AADFF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212391" y="4490369"/>
            <a:ext cx="393192" cy="1360124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350" kern="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EC29332-D3EA-464B-8E3F-F7A08CBFEB3E}"/>
              </a:ext>
            </a:extLst>
          </p:cNvPr>
          <p:cNvSpPr/>
          <p:nvPr/>
        </p:nvSpPr>
        <p:spPr>
          <a:xfrm>
            <a:off x="751370" y="2919582"/>
            <a:ext cx="3656317" cy="3142063"/>
          </a:xfrm>
          <a:prstGeom prst="arc">
            <a:avLst>
              <a:gd name="adj1" fmla="val 16199999"/>
              <a:gd name="adj2" fmla="val 0"/>
            </a:avLst>
          </a:prstGeom>
          <a:ln w="393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A08A2D-92D0-0B43-8163-752FE9AC651C}"/>
              </a:ext>
            </a:extLst>
          </p:cNvPr>
          <p:cNvGrpSpPr/>
          <p:nvPr/>
        </p:nvGrpSpPr>
        <p:grpSpPr>
          <a:xfrm rot="19800000">
            <a:off x="4416880" y="4740146"/>
            <a:ext cx="495419" cy="592948"/>
            <a:chOff x="6310708" y="2223671"/>
            <a:chExt cx="809489" cy="898563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6A59CF6-16A1-B447-BCB3-349402ABDD56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EA59158-BDF7-E74C-B92C-69166696B40A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B3799FD-77D2-B64F-B115-6D67E79705A9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7B47AD2-F584-884F-888C-31081C6999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18CC231-14BC-6545-A2DA-0FAE27DEFC28}"/>
              </a:ext>
            </a:extLst>
          </p:cNvPr>
          <p:cNvSpPr txBox="1"/>
          <p:nvPr/>
        </p:nvSpPr>
        <p:spPr>
          <a:xfrm>
            <a:off x="5085163" y="3238077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E178748-FB36-2044-BD4A-E3D917EF334B}"/>
              </a:ext>
            </a:extLst>
          </p:cNvPr>
          <p:cNvGrpSpPr/>
          <p:nvPr/>
        </p:nvGrpSpPr>
        <p:grpSpPr>
          <a:xfrm>
            <a:off x="4482187" y="3844638"/>
            <a:ext cx="495419" cy="592948"/>
            <a:chOff x="6310708" y="2223671"/>
            <a:chExt cx="809489" cy="898563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17B2C61-783C-1E41-BC62-190920FDCC18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D43987C-27F1-6B40-89DC-7C14195D3E73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BE489E40-24C5-2040-B7B7-9E7749216E76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E84017F-F69B-2C4D-BB09-2255BA0712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09675D6-68C3-A94B-B9DE-826CB4349A8E}"/>
              </a:ext>
            </a:extLst>
          </p:cNvPr>
          <p:cNvGrpSpPr/>
          <p:nvPr/>
        </p:nvGrpSpPr>
        <p:grpSpPr>
          <a:xfrm rot="19800000">
            <a:off x="4256938" y="3127275"/>
            <a:ext cx="495419" cy="592948"/>
            <a:chOff x="6310708" y="2223671"/>
            <a:chExt cx="809489" cy="898563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A08B9872-0951-F543-A539-5CCE9F0907AE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3CA6DB2-1B30-344F-BC0B-6265F7E62EB6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4126E7F-0333-0A42-8F19-F5B47EC6553B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B980F73-0190-CC42-951E-36FD4BCA22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5B58ED-89B0-2647-B363-934FCB7FE493}"/>
              </a:ext>
            </a:extLst>
          </p:cNvPr>
          <p:cNvGrpSpPr/>
          <p:nvPr/>
        </p:nvGrpSpPr>
        <p:grpSpPr>
          <a:xfrm rot="18947227">
            <a:off x="3773403" y="2410713"/>
            <a:ext cx="495419" cy="592948"/>
            <a:chOff x="6310708" y="2223671"/>
            <a:chExt cx="809489" cy="898563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05B39603-53C2-684A-994B-B5C35D957F58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33FBE14-BDDF-074C-9A3D-95DEA6B69515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67FE9521-9EE0-C64B-A3E4-929FB05C1B08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E4467A-DDC6-4348-A83B-EE4821F4D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20FE1C4-09AC-D14A-9195-A750D55D780D}"/>
              </a:ext>
            </a:extLst>
          </p:cNvPr>
          <p:cNvSpPr/>
          <p:nvPr/>
        </p:nvSpPr>
        <p:spPr>
          <a:xfrm>
            <a:off x="168001" y="1371595"/>
            <a:ext cx="3755517" cy="647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1. </a:t>
            </a:r>
            <a:r>
              <a:rPr lang="en-US" sz="2100" dirty="0" err="1"/>
              <a:t>Prever</a:t>
            </a:r>
            <a:r>
              <a:rPr lang="en-US" sz="2100" dirty="0"/>
              <a:t> qual </a:t>
            </a:r>
            <a:r>
              <a:rPr lang="en-US" sz="2100" dirty="0" err="1"/>
              <a:t>será</a:t>
            </a:r>
            <a:r>
              <a:rPr lang="en-US" sz="2100" dirty="0"/>
              <a:t> a </a:t>
            </a:r>
            <a:r>
              <a:rPr lang="en-US" sz="2100" dirty="0" err="1"/>
              <a:t>próxima</a:t>
            </a:r>
            <a:r>
              <a:rPr lang="en-US" sz="2100" dirty="0"/>
              <a:t> </a:t>
            </a:r>
            <a:r>
              <a:rPr lang="en-US" sz="2100" dirty="0" err="1"/>
              <a:t>leitura</a:t>
            </a:r>
            <a:r>
              <a:rPr lang="en-US" sz="2100" dirty="0"/>
              <a:t> do sensor?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E975CF-3F3D-9845-9166-4A726A95E464}"/>
              </a:ext>
            </a:extLst>
          </p:cNvPr>
          <p:cNvSpPr/>
          <p:nvPr/>
        </p:nvSpPr>
        <p:spPr>
          <a:xfrm>
            <a:off x="5205262" y="1146999"/>
            <a:ext cx="3755517" cy="8721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2. </a:t>
            </a:r>
            <a:r>
              <a:rPr lang="en-US" sz="2100" dirty="0" err="1"/>
              <a:t>Movimentos</a:t>
            </a:r>
            <a:r>
              <a:rPr lang="en-US" sz="2100" dirty="0"/>
              <a:t> </a:t>
            </a:r>
            <a:r>
              <a:rPr lang="en-US" sz="2100" dirty="0" err="1"/>
              <a:t>anteriores</a:t>
            </a:r>
            <a:r>
              <a:rPr lang="en-US" sz="2100" dirty="0"/>
              <a:t> </a:t>
            </a:r>
            <a:r>
              <a:rPr lang="en-US" sz="2100" dirty="0" err="1"/>
              <a:t>na</a:t>
            </a:r>
            <a:r>
              <a:rPr lang="en-US" sz="2100" dirty="0"/>
              <a:t> </a:t>
            </a:r>
            <a:r>
              <a:rPr lang="en-US" sz="2100" dirty="0" err="1"/>
              <a:t>direção</a:t>
            </a:r>
            <a:r>
              <a:rPr lang="en-US" sz="2100" dirty="0"/>
              <a:t> </a:t>
            </a:r>
            <a:r>
              <a:rPr lang="en-US" sz="2100" dirty="0" err="1"/>
              <a:t>ajudaram</a:t>
            </a:r>
            <a:r>
              <a:rPr lang="en-US" sz="2100" dirty="0"/>
              <a:t> a </a:t>
            </a:r>
            <a:r>
              <a:rPr lang="en-US" sz="2100" dirty="0" err="1"/>
              <a:t>reduzir</a:t>
            </a:r>
            <a:r>
              <a:rPr lang="en-US" sz="2100" dirty="0"/>
              <a:t> o </a:t>
            </a:r>
            <a:r>
              <a:rPr lang="en-US" sz="2100" dirty="0" err="1"/>
              <a:t>erro</a:t>
            </a:r>
            <a:r>
              <a:rPr lang="en-US" sz="2100" dirty="0"/>
              <a:t>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E6D93E-C842-834B-A4E1-78E8BE7556CE}"/>
              </a:ext>
            </a:extLst>
          </p:cNvPr>
          <p:cNvSpPr/>
          <p:nvPr/>
        </p:nvSpPr>
        <p:spPr>
          <a:xfrm>
            <a:off x="2045760" y="2439126"/>
            <a:ext cx="1285254" cy="88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1EC5F1F4-E397-1E49-B510-1B2754CD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5954" y="2019152"/>
            <a:ext cx="3296899" cy="322562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ym typeface="Wingdings" pitchFamily="2" charset="2"/>
              </a:rPr>
              <a:t>Se as leituras são: 75, 65, 55  qual você acha que será a próxima leitura?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>
                <a:sym typeface="Wingdings" pitchFamily="2" charset="2"/>
              </a:rPr>
              <a:t>E se as leituras fossem 57, 56, 55…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ym typeface="Wingdings" pitchFamily="2" charset="2"/>
              </a:rPr>
              <a:t>Que informações você usou para dar seu palpite?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ym typeface="Wingdings" pitchFamily="2" charset="2"/>
              </a:rPr>
              <a:t>Derivada  a taxa com que um valor esta variando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1F31EA-FCF2-4342-9B86-3F2CBCDA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94753" y="6424714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4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F0872-E8BE-CA4D-A3D6-133142135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FF0000"/>
                </a:solidFill>
              </a:rPr>
              <a:t>P</a:t>
            </a:r>
            <a:r>
              <a:rPr lang="pt-BR" dirty="0"/>
              <a:t>roporcional [Erro] </a:t>
            </a:r>
            <a:r>
              <a:rPr lang="pt-BR" dirty="0">
                <a:sym typeface="Wingdings" pitchFamily="2" charset="2"/>
              </a:rPr>
              <a:t> O quão ruim esta a situação agora?</a:t>
            </a:r>
          </a:p>
          <a:p>
            <a:r>
              <a:rPr lang="pt-BR" b="1" u="sng" dirty="0">
                <a:solidFill>
                  <a:srgbClr val="FF0000"/>
                </a:solidFill>
              </a:rPr>
              <a:t>I</a:t>
            </a:r>
            <a:r>
              <a:rPr lang="pt-BR" dirty="0"/>
              <a:t>ntegral </a:t>
            </a:r>
            <a:r>
              <a:rPr lang="pt-BR" dirty="0">
                <a:sym typeface="Wingdings" pitchFamily="2" charset="2"/>
              </a:rPr>
              <a:t>As minhas correções anteriores ajudaram a melhorar as coisas?</a:t>
            </a:r>
            <a:endParaRPr lang="pt-BR" dirty="0"/>
          </a:p>
          <a:p>
            <a:r>
              <a:rPr lang="pt-BR" b="1" u="sng" dirty="0">
                <a:solidFill>
                  <a:srgbClr val="FF0000"/>
                </a:solidFill>
              </a:rPr>
              <a:t>D</a:t>
            </a:r>
            <a:r>
              <a:rPr lang="pt-BR" dirty="0"/>
              <a:t>erivada </a:t>
            </a:r>
            <a:r>
              <a:rPr lang="pt-BR" dirty="0">
                <a:sym typeface="Wingdings" pitchFamily="2" charset="2"/>
              </a:rPr>
              <a:t>Como a situação esta mudando? </a:t>
            </a:r>
          </a:p>
          <a:p>
            <a:r>
              <a:rPr lang="pt-BR" dirty="0">
                <a:sym typeface="Wingdings" pitchFamily="2" charset="2"/>
              </a:rPr>
              <a:t>Controle PID   combina os valores do erro, integral e derivada para decidir como dirigir o robô.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3D8AE-B1B5-AD4B-8B48-B99A8EDE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2BD92-8E35-9446-8450-299F5F4F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 PID?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7487C-B9BD-4868-B875-3CE39DF6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1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82DEA-5D93-784D-9CC4-FB20DC805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280" y="1624877"/>
            <a:ext cx="8628255" cy="1036496"/>
          </a:xfrm>
        </p:spPr>
        <p:txBody>
          <a:bodyPr>
            <a:normAutofit/>
          </a:bodyPr>
          <a:lstStyle/>
          <a:p>
            <a:r>
              <a:rPr lang="pt-BR" dirty="0"/>
              <a:t>Linhas sólidas representam o que sabemos, pontilhadas o futuro (projeção).</a:t>
            </a:r>
          </a:p>
          <a:p>
            <a:r>
              <a:rPr lang="pt-BR" dirty="0"/>
              <a:t>No tempo 20, você vê Leitura de Luz = 40 e erro = -10. (</a:t>
            </a:r>
            <a:r>
              <a:rPr lang="pt-BR" dirty="0">
                <a:solidFill>
                  <a:srgbClr val="FF0000"/>
                </a:solidFill>
              </a:rPr>
              <a:t>X</a:t>
            </a:r>
            <a:r>
              <a:rPr lang="pt-BR" dirty="0"/>
              <a:t> vermelho)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B1872-D455-6449-83F8-5A71D32B7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6187B-6AE4-2943-97EC-D0A0590F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Erro</a:t>
            </a:r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AC408A9-1E9A-0244-8B63-A42BEAA2EB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0225155"/>
              </p:ext>
            </p:extLst>
          </p:nvPr>
        </p:nvGraphicFramePr>
        <p:xfrm>
          <a:off x="5013487" y="3097530"/>
          <a:ext cx="3771900" cy="246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57CAD7D0-EBDA-D742-877F-BECB8BA4E22B}"/>
              </a:ext>
            </a:extLst>
          </p:cNvPr>
          <p:cNvSpPr/>
          <p:nvPr/>
        </p:nvSpPr>
        <p:spPr>
          <a:xfrm>
            <a:off x="4199692" y="4095231"/>
            <a:ext cx="728663" cy="557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F851716-A5CB-D34E-A0B0-C50126D8D7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2069878"/>
              </p:ext>
            </p:extLst>
          </p:nvPr>
        </p:nvGraphicFramePr>
        <p:xfrm>
          <a:off x="448091" y="3097530"/>
          <a:ext cx="3771900" cy="246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364F721-6F62-2043-8548-2B5954CDC5BF}"/>
              </a:ext>
            </a:extLst>
          </p:cNvPr>
          <p:cNvSpPr txBox="1"/>
          <p:nvPr/>
        </p:nvSpPr>
        <p:spPr>
          <a:xfrm>
            <a:off x="3949341" y="3608439"/>
            <a:ext cx="12167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Subtrair</a:t>
            </a:r>
            <a:r>
              <a:rPr lang="en-US" sz="1350" dirty="0"/>
              <a:t> o </a:t>
            </a:r>
            <a:r>
              <a:rPr lang="en-US" sz="1350" dirty="0" err="1"/>
              <a:t>alvo</a:t>
            </a:r>
            <a:endParaRPr lang="en-US" sz="1350" dirty="0"/>
          </a:p>
          <a:p>
            <a:pPr algn="ctr"/>
            <a:r>
              <a:rPr lang="en-US" sz="1350" dirty="0"/>
              <a:t>(50)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8BCB5E-6B7B-5F45-A150-A6BBBC04AE9A}"/>
              </a:ext>
            </a:extLst>
          </p:cNvPr>
          <p:cNvCxnSpPr>
            <a:cxnSpLocks/>
          </p:cNvCxnSpPr>
          <p:nvPr/>
        </p:nvCxnSpPr>
        <p:spPr>
          <a:xfrm>
            <a:off x="5459834" y="4581820"/>
            <a:ext cx="3088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8BCB5E-6B7B-5F45-A150-A6BBBC04AE9A}"/>
              </a:ext>
            </a:extLst>
          </p:cNvPr>
          <p:cNvCxnSpPr>
            <a:cxnSpLocks/>
          </p:cNvCxnSpPr>
          <p:nvPr/>
        </p:nvCxnSpPr>
        <p:spPr>
          <a:xfrm>
            <a:off x="913199" y="4581820"/>
            <a:ext cx="3062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96755-F3E6-4524-8C44-46F08E5F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1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E60EA-A85E-1A4A-83E8-C701B846C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986439"/>
            <a:ext cx="3883277" cy="3264911"/>
          </a:xfrm>
        </p:spPr>
        <p:txBody>
          <a:bodyPr>
            <a:normAutofit/>
          </a:bodyPr>
          <a:lstStyle/>
          <a:p>
            <a:r>
              <a:rPr lang="pt-BR" dirty="0"/>
              <a:t>Olha a trajetória anterior do seguidor de linha</a:t>
            </a:r>
          </a:p>
          <a:p>
            <a:r>
              <a:rPr lang="pt-BR" dirty="0"/>
              <a:t>Soma o erro anterior</a:t>
            </a:r>
          </a:p>
          <a:p>
            <a:r>
              <a:rPr lang="pt-BR" dirty="0"/>
              <a:t>Como a área em baixo da curva do gráfico (integral)</a:t>
            </a:r>
          </a:p>
          <a:p>
            <a:pPr lvl="1"/>
            <a:r>
              <a:rPr lang="pt-BR" dirty="0"/>
              <a:t>Verde =  área positiva</a:t>
            </a:r>
          </a:p>
          <a:p>
            <a:pPr lvl="1"/>
            <a:r>
              <a:rPr lang="pt-BR" dirty="0" err="1"/>
              <a:t>Vermeho</a:t>
            </a:r>
            <a:r>
              <a:rPr lang="pt-BR" dirty="0"/>
              <a:t> = área negativa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CD347-DBE9-4341-BE5D-AEFAD310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B527D-5917-4F40-927B-40967E0E6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F0E20D2-85AB-9341-8A94-CEE4C1AA3F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542349"/>
              </p:ext>
            </p:extLst>
          </p:nvPr>
        </p:nvGraphicFramePr>
        <p:xfrm>
          <a:off x="4260273" y="1880935"/>
          <a:ext cx="4114800" cy="1822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58DF68B-CAB7-6F47-A9A3-E260F9874A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5173809"/>
              </p:ext>
            </p:extLst>
          </p:nvPr>
        </p:nvGraphicFramePr>
        <p:xfrm>
          <a:off x="4260273" y="3603431"/>
          <a:ext cx="4114800" cy="231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B0C5F-2DF3-46FA-B0CC-402ECDB9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8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EFCD3-5555-7845-ACDA-E1410BD0F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986439"/>
            <a:ext cx="4210619" cy="3264911"/>
          </a:xfrm>
        </p:spPr>
        <p:txBody>
          <a:bodyPr>
            <a:normAutofit/>
          </a:bodyPr>
          <a:lstStyle/>
          <a:p>
            <a:r>
              <a:rPr lang="pt-BR" dirty="0"/>
              <a:t>O quão rápido a posição esta mudando?</a:t>
            </a:r>
          </a:p>
          <a:p>
            <a:pPr lvl="1"/>
            <a:r>
              <a:rPr lang="pt-BR" dirty="0" err="1"/>
              <a:t>Preve</a:t>
            </a:r>
            <a:r>
              <a:rPr lang="pt-BR" dirty="0"/>
              <a:t> onde o robô vai estar no futuro imediato</a:t>
            </a:r>
          </a:p>
          <a:p>
            <a:pPr lvl="1"/>
            <a:r>
              <a:rPr lang="pt-BR" dirty="0"/>
              <a:t>Mesma coisa que o quão rápido o erro esta variando.</a:t>
            </a:r>
          </a:p>
          <a:p>
            <a:r>
              <a:rPr lang="pt-BR" dirty="0"/>
              <a:t>Pode ser medido usando a linha tangente a curva das medidas </a:t>
            </a:r>
            <a:r>
              <a:rPr lang="pt-BR" dirty="0">
                <a:sym typeface="Wingdings" pitchFamily="2" charset="2"/>
              </a:rPr>
              <a:t> derivada</a:t>
            </a:r>
          </a:p>
          <a:p>
            <a:pPr lvl="1"/>
            <a:r>
              <a:rPr lang="pt-BR" dirty="0"/>
              <a:t>Aproximada usando dois pontos próximos no gráfico.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1D4EE-EE08-0944-8EF9-DAEFE646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</a:t>
            </a:r>
            <a:r>
              <a:rPr lang="en-US" dirty="0" err="1"/>
              <a:t>FLLTutorials</a:t>
            </a:r>
            <a:r>
              <a:rPr lang="en-US" dirty="0"/>
              <a:t>, Last edit 05/25/2020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41D0E-5012-F240-AD2F-A4413AD7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Derivada</a:t>
            </a: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58ABDE0-E2C3-CA46-BD96-C0C5146B4F66}"/>
              </a:ext>
            </a:extLst>
          </p:cNvPr>
          <p:cNvGraphicFramePr>
            <a:graphicFrameLocks/>
          </p:cNvGraphicFramePr>
          <p:nvPr/>
        </p:nvGraphicFramePr>
        <p:xfrm>
          <a:off x="4658710" y="1986439"/>
          <a:ext cx="4287044" cy="1899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D6F5FA-F186-5745-B168-1429AF108D41}"/>
              </a:ext>
            </a:extLst>
          </p:cNvPr>
          <p:cNvCxnSpPr>
            <a:cxnSpLocks/>
          </p:cNvCxnSpPr>
          <p:nvPr/>
        </p:nvCxnSpPr>
        <p:spPr>
          <a:xfrm flipV="1">
            <a:off x="6324600" y="2945643"/>
            <a:ext cx="2147807" cy="4833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F878E7-A7D2-4A42-BE72-F6C206AAAE89}"/>
              </a:ext>
            </a:extLst>
          </p:cNvPr>
          <p:cNvSpPr txBox="1"/>
          <p:nvPr/>
        </p:nvSpPr>
        <p:spPr>
          <a:xfrm>
            <a:off x="7500585" y="2420125"/>
            <a:ext cx="10238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Tangent line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FE6788-D0CB-DC47-AA8D-D818D4C13604}"/>
              </a:ext>
            </a:extLst>
          </p:cNvPr>
          <p:cNvSpPr>
            <a:spLocks noChangeAspect="1"/>
          </p:cNvSpPr>
          <p:nvPr/>
        </p:nvSpPr>
        <p:spPr>
          <a:xfrm>
            <a:off x="7065101" y="3231295"/>
            <a:ext cx="48006" cy="480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4629B8-F9CB-1141-B9D9-C4D430B1F30B}"/>
              </a:ext>
            </a:extLst>
          </p:cNvPr>
          <p:cNvSpPr>
            <a:spLocks noChangeAspect="1"/>
          </p:cNvSpPr>
          <p:nvPr/>
        </p:nvSpPr>
        <p:spPr>
          <a:xfrm>
            <a:off x="6903767" y="3255298"/>
            <a:ext cx="48006" cy="480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808B5EE-B1C0-7242-83D7-6615EABD1560}"/>
              </a:ext>
            </a:extLst>
          </p:cNvPr>
          <p:cNvGraphicFramePr>
            <a:graphicFrameLocks/>
          </p:cNvGraphicFramePr>
          <p:nvPr/>
        </p:nvGraphicFramePr>
        <p:xfrm>
          <a:off x="4658711" y="3886401"/>
          <a:ext cx="4286250" cy="1899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722330A-AA40-44D0-A214-A9AC7016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4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1434</TotalTime>
  <Words>1470</Words>
  <Application>Microsoft Office PowerPoint</Application>
  <PresentationFormat>Apresentação na tela (4:3)</PresentationFormat>
  <Paragraphs>173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Gill Sans MT</vt:lpstr>
      <vt:lpstr>Helvetica Neue</vt:lpstr>
      <vt:lpstr>Wingdings 2</vt:lpstr>
      <vt:lpstr>Dividend</vt:lpstr>
      <vt:lpstr>Seguidor de Linha PID</vt:lpstr>
      <vt:lpstr>objetivos</vt:lpstr>
      <vt:lpstr>Quando o seguidor poroporcional tem problemas?</vt:lpstr>
      <vt:lpstr>Como Podemos arrumar o controle proporcional?</vt:lpstr>
      <vt:lpstr>Integradas e derivadas</vt:lpstr>
      <vt:lpstr>O que é PID?</vt:lpstr>
      <vt:lpstr>Erro</vt:lpstr>
      <vt:lpstr>Integral</vt:lpstr>
      <vt:lpstr>Derivada</vt:lpstr>
      <vt:lpstr>Pseudocódigo</vt:lpstr>
      <vt:lpstr>Código - Proporcional</vt:lpstr>
      <vt:lpstr>Código - Integral</vt:lpstr>
      <vt:lpstr>Código - derivada</vt:lpstr>
      <vt:lpstr>Juntando tudo</vt:lpstr>
      <vt:lpstr>Código completo</vt:lpstr>
      <vt:lpstr>Código completo</vt:lpstr>
      <vt:lpstr>Passo chave: Ajustando as constantes do PID</vt:lpstr>
      <vt:lpstr>Avaliando seguidores de linha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Lucas Colonna</cp:lastModifiedBy>
  <cp:revision>140</cp:revision>
  <dcterms:created xsi:type="dcterms:W3CDTF">2016-07-04T02:35:12Z</dcterms:created>
  <dcterms:modified xsi:type="dcterms:W3CDTF">2020-06-15T20:33:21Z</dcterms:modified>
</cp:coreProperties>
</file>