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9" r:id="rId4"/>
    <p:sldId id="290" r:id="rId5"/>
    <p:sldId id="292" r:id="rId6"/>
    <p:sldId id="293" r:id="rId7"/>
    <p:sldId id="294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624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ltutorials.com/Worksheet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pseudocÓDIGO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oBEJTIVOS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>
            <a:normAutofit/>
          </a:bodyPr>
          <a:lstStyle/>
          <a:p>
            <a:r>
              <a:rPr lang="pt-BR" dirty="0"/>
              <a:t>Entender o significado de pseudocódigo</a:t>
            </a:r>
          </a:p>
          <a:p>
            <a:r>
              <a:rPr lang="pt-BR" dirty="0"/>
              <a:t>Aprender porque usar pseudocódigo</a:t>
            </a:r>
          </a:p>
          <a:p>
            <a:r>
              <a:rPr lang="pt-BR" dirty="0"/>
              <a:t>Aprender a escrever pseudocódigo para tarefas comuns</a:t>
            </a:r>
          </a:p>
          <a:p>
            <a:r>
              <a:rPr lang="pt-BR" dirty="0"/>
              <a:t>Aprender a planejar programas para a FIRST Lego League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B61-813E-4C05-AB7B-F578D6E7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pseudocódigo?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9C2D-A97F-404D-B1D3-9C256B36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pt-BR" dirty="0"/>
              <a:t>Robôs seguem instruções fornecidas por pessoas. Eles precisam de instruções detalhadas, passo a passo, para completar uma tarefa.</a:t>
            </a:r>
          </a:p>
          <a:p>
            <a:pPr marL="342900" indent="-342900">
              <a:buFont typeface="Arial" charset="0"/>
              <a:buChar char="•"/>
            </a:pPr>
            <a:r>
              <a:rPr lang="pt-BR" dirty="0"/>
              <a:t>O pseudocódigo é um conjunto detalhado de notas que o programador escreve para guia-lo na construção do programa em si.</a:t>
            </a:r>
          </a:p>
          <a:p>
            <a:pPr marL="342900" indent="-342900">
              <a:buFont typeface="Arial" charset="0"/>
              <a:buChar char="•"/>
            </a:pPr>
            <a:r>
              <a:rPr lang="pt-BR" dirty="0"/>
              <a:t>Não é escrito em nenhuma linguagem de programação em particular. Pseudocódigo pode ser escrito parte em português e parte em código.</a:t>
            </a:r>
          </a:p>
          <a:p>
            <a:pPr marL="342900" indent="-342900">
              <a:buFont typeface="Arial" charset="0"/>
              <a:buChar char="•"/>
            </a:pPr>
            <a:r>
              <a:rPr lang="pt-BR" dirty="0"/>
              <a:t>Pseudocódigo permite ao programador comunicar seu plano aos outros</a:t>
            </a:r>
          </a:p>
          <a:p>
            <a:pPr marL="342900" indent="-342900">
              <a:buFont typeface="Arial" charset="0"/>
              <a:buChar char="•"/>
            </a:pPr>
            <a:r>
              <a:rPr lang="pt-BR" dirty="0"/>
              <a:t>Pseudocódigo deve ter detalhes o suficiente para permitir a criação do código em si.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11A9B-8272-4892-84F4-9E0AFAB4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BCB11-E069-480E-A856-85017C9C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5F20-8C89-4ABC-A0E9-C4E8AEDB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o </a:t>
            </a:r>
            <a:r>
              <a:rPr lang="pt-BR" dirty="0"/>
              <a:t>Pseudocódigo é </a:t>
            </a:r>
            <a:r>
              <a:rPr lang="pt-BR" dirty="0" err="1"/>
              <a:t>imporante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E067-BDE8-4555-B2F1-307AF36C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/>
              <a:t>Uma boa </a:t>
            </a:r>
            <a:r>
              <a:rPr lang="pt-BR" sz="2400" dirty="0" err="1"/>
              <a:t>idéia</a:t>
            </a:r>
            <a:r>
              <a:rPr lang="pt-BR" sz="2400" dirty="0"/>
              <a:t> para entender a importância de um bom pseudocódigo é tentar escrever soluções para algo simples.</a:t>
            </a:r>
          </a:p>
          <a:p>
            <a:pPr lvl="2"/>
            <a:r>
              <a:rPr lang="pt-BR" sz="1800" dirty="0"/>
              <a:t>Como fazer um sanduíche, como decorar um bolo, como plantar uma semente </a:t>
            </a:r>
            <a:r>
              <a:rPr lang="pt-BR" sz="1800" dirty="0" err="1"/>
              <a:t>etc</a:t>
            </a:r>
            <a:endParaRPr lang="pt-BR" sz="1800" dirty="0"/>
          </a:p>
          <a:p>
            <a:pPr lvl="2"/>
            <a:r>
              <a:rPr lang="pt-BR" sz="1800" dirty="0"/>
              <a:t>Os alunos devem escrever essas instruções e deixar seu professor </a:t>
            </a:r>
            <a:r>
              <a:rPr lang="pt-BR" sz="1800" dirty="0" err="1"/>
              <a:t>segui-lás</a:t>
            </a:r>
            <a:r>
              <a:rPr lang="pt-BR" sz="1800" dirty="0"/>
              <a:t>.</a:t>
            </a:r>
          </a:p>
          <a:p>
            <a:pPr lvl="2"/>
            <a:r>
              <a:rPr lang="pt-BR" sz="1800" dirty="0"/>
              <a:t>Depois compare os resultados  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Algumas respostas de alunos sobre como fazer um sanduíche de pasta de amendoim:</a:t>
            </a:r>
          </a:p>
          <a:p>
            <a:pPr lvl="2"/>
            <a:r>
              <a:rPr lang="pt-BR" sz="1800" dirty="0">
                <a:solidFill>
                  <a:srgbClr val="00B0F0"/>
                </a:solidFill>
              </a:rPr>
              <a:t>Aluno 1 escreveu: “Coloque a manteiga de amendoim no pão”. Então o professor colocou o pote todo em uma fatia de pão.</a:t>
            </a:r>
          </a:p>
          <a:p>
            <a:pPr lvl="2"/>
            <a:r>
              <a:rPr lang="pt-BR" sz="1800" dirty="0">
                <a:solidFill>
                  <a:srgbClr val="00B0F0"/>
                </a:solidFill>
              </a:rPr>
              <a:t>Aluno 2 escreveu: ”Pegue o pão e espalhe a manteiga de amendoim nele”. Então o professor espalhou manteiga de amendoim no pão inteiro. </a:t>
            </a:r>
          </a:p>
          <a:p>
            <a:pPr lvl="2"/>
            <a:r>
              <a:rPr lang="pt-BR" sz="1800" dirty="0">
                <a:solidFill>
                  <a:srgbClr val="00B0F0"/>
                </a:solidFill>
              </a:rPr>
              <a:t>Aluno 3 escreveu: ”Pegue duas fatias de pão e espalhe manteiga de amendoim e geleia nelas”. Então o professor espalhou a manteiga de amendoim nos dois lados do pão.</a:t>
            </a:r>
          </a:p>
          <a:p>
            <a:pPr marL="342900" lvl="0" indent="-342900">
              <a:buFont typeface="Arial" charset="0"/>
              <a:buChar char="•"/>
            </a:pPr>
            <a:r>
              <a:rPr lang="pt-BR" sz="2400" dirty="0"/>
              <a:t>Comunicar bem as instruções é fundamental. Quanto mais detalhadas e precisas forem, melhor será o resultado.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61EB-1B4B-4AED-BB72-2CF54936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5952-25D9-4310-BBA5-B97AD0B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14A2-49D8-491D-A5CE-DB06EFC1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Como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escreve</a:t>
            </a:r>
            <a:r>
              <a:rPr lang="en-US" dirty="0"/>
              <a:t> o </a:t>
            </a:r>
            <a:r>
              <a:rPr lang="en-US" dirty="0" err="1"/>
              <a:t>pseudocódigo</a:t>
            </a:r>
            <a:r>
              <a:rPr lang="en-US" dirty="0"/>
              <a:t> para um </a:t>
            </a:r>
            <a:r>
              <a:rPr lang="en-US" dirty="0" err="1"/>
              <a:t>robô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5247-3673-463C-9CD6-E8DC4DF2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97FB-F649-4DD3-B599-FF0D324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BA6952-A3F8-4885-8D12-9050F89F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269991"/>
            <a:ext cx="8831580" cy="261248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pt-BR" dirty="0"/>
              <a:t>Escreva o objetivo do programa. O que o robô deve fazer?</a:t>
            </a:r>
          </a:p>
          <a:p>
            <a:pPr marL="342900" indent="-342900">
              <a:buAutoNum type="arabicPeriod"/>
            </a:pPr>
            <a:r>
              <a:rPr lang="pt-BR" dirty="0"/>
              <a:t>Pense em como atingir esse objetivo. Quais são as etapas necessárias?</a:t>
            </a:r>
          </a:p>
          <a:p>
            <a:pPr marL="342900" indent="-342900">
              <a:buAutoNum type="arabicPeriod"/>
            </a:pPr>
            <a:r>
              <a:rPr lang="pt-BR" dirty="0"/>
              <a:t>Escreva cada etapa necessária. Comece do passo 1 e prossiga</a:t>
            </a:r>
          </a:p>
          <a:p>
            <a:pPr marL="342900" indent="-342900">
              <a:buAutoNum type="arabicPeriod"/>
            </a:pPr>
            <a:r>
              <a:rPr lang="pt-BR" dirty="0"/>
              <a:t>Certifique-se de escrever caso o robô deva repetir uma tarefa.</a:t>
            </a:r>
          </a:p>
          <a:p>
            <a:pPr marL="342900" indent="-342900">
              <a:buAutoNum type="arabicPeriod"/>
            </a:pPr>
            <a:r>
              <a:rPr lang="pt-BR" dirty="0"/>
              <a:t>O robô deve seguir fazendo a tarefa sempre ou ela acaba?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373E6-0F56-4EA8-ABFF-845D4FE11C8C}"/>
              </a:ext>
            </a:extLst>
          </p:cNvPr>
          <p:cNvSpPr/>
          <p:nvPr/>
        </p:nvSpPr>
        <p:spPr>
          <a:xfrm>
            <a:off x="175260" y="4356340"/>
            <a:ext cx="8746864" cy="174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tx1"/>
                </a:solidFill>
              </a:rPr>
              <a:t>Uma dinâmica divertida para tentar....</a:t>
            </a:r>
            <a:r>
              <a:rPr lang="pt-BR" b="1" dirty="0">
                <a:solidFill>
                  <a:schemeClr val="tx1"/>
                </a:solidFill>
              </a:rPr>
              <a:t>robô humano</a:t>
            </a:r>
            <a:endParaRPr lang="pt-BR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 quão bom você é em dar instruções ao seu robô?</a:t>
            </a:r>
          </a:p>
          <a:p>
            <a:r>
              <a:rPr lang="pt-BR" dirty="0">
                <a:solidFill>
                  <a:schemeClr val="tx1"/>
                </a:solidFill>
              </a:rPr>
              <a:t>Escolha um aluno do seu time ou classe para ser o robô.</a:t>
            </a:r>
          </a:p>
          <a:p>
            <a:r>
              <a:rPr lang="pt-BR" dirty="0">
                <a:solidFill>
                  <a:schemeClr val="tx1"/>
                </a:solidFill>
              </a:rPr>
              <a:t>Esse colega deve ser guiado através de uma sala de aula com obstáculos ouvindo somente as instruções de seus companheiros.</a:t>
            </a:r>
          </a:p>
        </p:txBody>
      </p:sp>
    </p:spTree>
    <p:extLst>
      <p:ext uri="{BB962C8B-B14F-4D97-AF65-F5344CB8AC3E}">
        <p14:creationId xmlns:p14="http://schemas.microsoft.com/office/powerpoint/2010/main" val="382050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F2B-BFC4-4668-B56E-1A339107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do </a:t>
            </a:r>
            <a:r>
              <a:rPr lang="en-US" dirty="0" err="1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FB1B-AAB5-4F94-8574-B650148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003652" cy="3210612"/>
          </a:xfrm>
        </p:spPr>
        <p:txBody>
          <a:bodyPr>
            <a:normAutofit lnSpcReduction="10000"/>
          </a:bodyPr>
          <a:lstStyle/>
          <a:p>
            <a:pPr lvl="0"/>
            <a:r>
              <a:rPr lang="pt-BR" dirty="0"/>
              <a:t>O robô precisa dar a volta em uma caixa quadrada.  Ele começa na linha, voltado para o norte. Ele finaliza a tarefa na mesma linha, também voltado para o norte.</a:t>
            </a:r>
          </a:p>
          <a:p>
            <a:pPr lvl="0"/>
            <a:r>
              <a:rPr lang="pt-BR" dirty="0"/>
              <a:t>Escreva o pseudocódigo para este programa.</a:t>
            </a:r>
          </a:p>
          <a:p>
            <a:pPr lvl="0"/>
            <a:r>
              <a:rPr lang="pt-BR" dirty="0"/>
              <a:t>Solução do pseudocódigo</a:t>
            </a:r>
          </a:p>
          <a:p>
            <a:pPr lvl="1"/>
            <a:r>
              <a:rPr lang="pt-BR" dirty="0"/>
              <a:t>Passo 1: Vá para frente por 20 cm</a:t>
            </a:r>
          </a:p>
          <a:p>
            <a:pPr lvl="1"/>
            <a:r>
              <a:rPr lang="pt-BR" dirty="0"/>
              <a:t>Passo 2: Vire 90 graus a esquerda </a:t>
            </a:r>
          </a:p>
          <a:p>
            <a:pPr lvl="1"/>
            <a:r>
              <a:rPr lang="pt-BR" dirty="0"/>
              <a:t>Passo 4: Repita os passos 1 e 2 por um total de 4 vezes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3E54-5FC7-46A3-BE08-D5C1CC4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33BBE-1DE5-43CD-9241-3AF48026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7FC4C-5E57-4D33-B015-DB928ABCC77A}"/>
              </a:ext>
            </a:extLst>
          </p:cNvPr>
          <p:cNvSpPr/>
          <p:nvPr/>
        </p:nvSpPr>
        <p:spPr>
          <a:xfrm>
            <a:off x="5881859" y="259138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18579A-C4F7-4423-83EF-10A8000C8D20}"/>
              </a:ext>
            </a:extLst>
          </p:cNvPr>
          <p:cNvCxnSpPr/>
          <p:nvPr/>
        </p:nvCxnSpPr>
        <p:spPr>
          <a:xfrm>
            <a:off x="7233928" y="3763694"/>
            <a:ext cx="10628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002910-298E-495A-A41A-5AE36CF25C7E}"/>
              </a:ext>
            </a:extLst>
          </p:cNvPr>
          <p:cNvSpPr/>
          <p:nvPr/>
        </p:nvSpPr>
        <p:spPr>
          <a:xfrm>
            <a:off x="317634" y="5342231"/>
            <a:ext cx="809484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pt-BR" b="1" dirty="0"/>
              <a:t>Você pode escrever o pseudocódigo em um pedaço de papel ou até na secção de comentários do software do SPIKE Prime. (Veja a próxima lição sobre comentar o código)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82F959-BF33-4735-B0B2-EA0C06D52752}"/>
              </a:ext>
            </a:extLst>
          </p:cNvPr>
          <p:cNvCxnSpPr>
            <a:cxnSpLocks/>
          </p:cNvCxnSpPr>
          <p:nvPr/>
        </p:nvCxnSpPr>
        <p:spPr>
          <a:xfrm rot="16200000">
            <a:off x="7343264" y="3257718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F7C44-AAEE-42D4-900E-A2A7DBA42450}"/>
              </a:ext>
            </a:extLst>
          </p:cNvPr>
          <p:cNvGrpSpPr/>
          <p:nvPr/>
        </p:nvGrpSpPr>
        <p:grpSpPr>
          <a:xfrm rot="16200000">
            <a:off x="7127096" y="3726401"/>
            <a:ext cx="1199001" cy="1371767"/>
            <a:chOff x="6507213" y="1384746"/>
            <a:chExt cx="1199001" cy="13717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FBB86-AC58-4B98-A5CD-BED76BA700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4" name="Rounded Rectangle 14">
                <a:extLst>
                  <a:ext uri="{FF2B5EF4-FFF2-40B4-BE49-F238E27FC236}">
                    <a16:creationId xmlns:a16="http://schemas.microsoft.com/office/drawing/2014/main" id="{B1809636-7DF5-48A0-970D-30EAAA0D8F66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5">
                <a:extLst>
                  <a:ext uri="{FF2B5EF4-FFF2-40B4-BE49-F238E27FC236}">
                    <a16:creationId xmlns:a16="http://schemas.microsoft.com/office/drawing/2014/main" id="{5E17526F-92C2-4EAD-8514-F601DADB0191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6">
                <a:extLst>
                  <a:ext uri="{FF2B5EF4-FFF2-40B4-BE49-F238E27FC236}">
                    <a16:creationId xmlns:a16="http://schemas.microsoft.com/office/drawing/2014/main" id="{4C1433E3-B8E8-4C36-9634-8649011D864E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7D8D8-F3F4-41FA-ACB9-A81CA86529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880EB-0ECF-4794-9DCA-314CAEFBA23D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5C7A81-F32B-4E4D-851D-F5AC3F40BD3B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33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2B67D-6EC6-4871-9BDF-25EF304D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1323054"/>
            <a:ext cx="4333562" cy="3234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39CB-447B-4B0C-BC91-2F18A33F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Pseudocódigo</a:t>
            </a:r>
            <a:r>
              <a:rPr lang="en-US" dirty="0"/>
              <a:t> para </a:t>
            </a:r>
            <a:r>
              <a:rPr lang="en-US" dirty="0" err="1"/>
              <a:t>missões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FB8D-085E-4E86-88CF-77431B52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990192" cy="5082601"/>
          </a:xfrm>
        </p:spPr>
        <p:txBody>
          <a:bodyPr>
            <a:normAutofit/>
          </a:bodyPr>
          <a:lstStyle/>
          <a:p>
            <a:r>
              <a:rPr lang="pt-BR" dirty="0"/>
              <a:t>Se você tem uma série de missões para o seu robô completar, planejar com antecedência pode ajudar muito</a:t>
            </a:r>
          </a:p>
          <a:p>
            <a:r>
              <a:rPr lang="pt-BR" dirty="0"/>
              <a:t>Você pode desenhar o caminho que seu robô precisa percorrer e depois escrever as etapas para isso.</a:t>
            </a:r>
          </a:p>
          <a:p>
            <a:r>
              <a:rPr lang="pt-BR" dirty="0"/>
              <a:t>FLLTutorials.com tem planilhas de apoio para planejar os caminhos de cada temporada da FLL. </a:t>
            </a:r>
            <a:r>
              <a:rPr lang="en-US" sz="1600" dirty="0"/>
              <a:t>(</a:t>
            </a:r>
            <a:r>
              <a:rPr lang="es-419" sz="1600" dirty="0">
                <a:hlinkClick r:id="rId3"/>
              </a:rPr>
              <a:t>http://flltutorials.com/Worksheets.html</a:t>
            </a:r>
            <a:r>
              <a:rPr lang="es-419" sz="1600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97376-C878-44E8-BABC-8BC5267C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C871-25D8-484E-B320-4CAD874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405EB-A612-4331-A958-FE583FBA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3128211"/>
            <a:ext cx="3990191" cy="3024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55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Essa </a:t>
            </a:r>
            <a:r>
              <a:rPr lang="en-US" sz="1600" dirty="0" err="1"/>
              <a:t>lição</a:t>
            </a:r>
            <a:r>
              <a:rPr lang="en-US" sz="1600" dirty="0"/>
              <a:t>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criada</a:t>
            </a:r>
            <a:r>
              <a:rPr lang="en-US" sz="1600" dirty="0"/>
              <a:t> por Sanjay </a:t>
            </a:r>
            <a:r>
              <a:rPr lang="en-US" sz="1600" dirty="0" err="1"/>
              <a:t>Seshan</a:t>
            </a:r>
            <a:r>
              <a:rPr lang="en-US" sz="1600" dirty="0"/>
              <a:t> e Arvind </a:t>
            </a:r>
            <a:r>
              <a:rPr lang="en-US" sz="1600" dirty="0" err="1"/>
              <a:t>Seshan</a:t>
            </a:r>
            <a:r>
              <a:rPr lang="en-US" sz="1600" dirty="0"/>
              <a:t> para SPIKE Prime Lessons</a:t>
            </a:r>
          </a:p>
          <a:p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lições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 err="1"/>
              <a:t>Traduzido</a:t>
            </a:r>
            <a:r>
              <a:rPr lang="en-US" sz="1600" dirty="0"/>
              <a:t> para o </a:t>
            </a:r>
            <a:r>
              <a:rPr lang="en-US" sz="1600" dirty="0" err="1"/>
              <a:t>português</a:t>
            </a:r>
            <a:r>
              <a:rPr lang="en-US" sz="1600" dirty="0"/>
              <a:t> por Lucas Colonna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816</Words>
  <Application>Microsoft Office PowerPoint</Application>
  <PresentationFormat>Apresentação na tela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pseudocÓDIGO</vt:lpstr>
      <vt:lpstr>oBEJTIVOS</vt:lpstr>
      <vt:lpstr>O que é pseudocódigo?</vt:lpstr>
      <vt:lpstr>Porque o Pseudocódigo é imporante?</vt:lpstr>
      <vt:lpstr>Como vocÊ escreve o pseudocódigo para um robô?</vt:lpstr>
      <vt:lpstr>Desafio do pseudocódigo</vt:lpstr>
      <vt:lpstr>Pseudocódigo para missões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122</cp:revision>
  <dcterms:created xsi:type="dcterms:W3CDTF">2016-07-04T02:35:12Z</dcterms:created>
  <dcterms:modified xsi:type="dcterms:W3CDTF">2020-06-08T20:31:50Z</dcterms:modified>
</cp:coreProperties>
</file>