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94" r:id="rId4"/>
    <p:sldId id="295" r:id="rId5"/>
    <p:sldId id="296" r:id="rId6"/>
    <p:sldId id="297" r:id="rId7"/>
    <p:sldId id="298" r:id="rId8"/>
    <p:sldId id="300" r:id="rId9"/>
    <p:sldId id="299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Alinhando com a linha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Sanjay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Colonna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>
            <a:normAutofit/>
          </a:bodyPr>
          <a:lstStyle/>
          <a:p>
            <a:r>
              <a:rPr lang="pt-BR" dirty="0"/>
              <a:t>Aprender a fazer o seu robô se alinhar com uma linha.</a:t>
            </a:r>
          </a:p>
          <a:p>
            <a:r>
              <a:rPr lang="pt-BR" dirty="0"/>
              <a:t>Aprender como essa técnica pode ajudar seu robô a navegar pelo tapete.</a:t>
            </a:r>
          </a:p>
          <a:p>
            <a:r>
              <a:rPr lang="pt-BR" dirty="0"/>
              <a:t>Aprender como melhorar o código inicial para alinhamento ao repetir a técnica.</a:t>
            </a:r>
          </a:p>
          <a:p>
            <a:r>
              <a:rPr lang="pt-BR" dirty="0"/>
              <a:t>Praticar a criação de um Meu Bloco útil.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0DF7-36D9-4787-88E1-5C701426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Relembrando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A384-FC4A-4B03-B2E6-8D291DF4C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Mover com Direção lhe permite controlar ambos os motores ao mesmo tempo.</a:t>
            </a:r>
          </a:p>
          <a:p>
            <a:r>
              <a:rPr lang="pt-BR" dirty="0"/>
              <a:t>E se você quiser parar ou mover um motor por vez?</a:t>
            </a:r>
          </a:p>
          <a:p>
            <a:pPr lvl="1"/>
            <a:r>
              <a:rPr lang="pt-BR" dirty="0"/>
              <a:t>Use o Bloco de Motor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D0252-243A-421F-BC9E-3AEBE0F8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1E582-943B-4D45-AF50-3129D7D6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F4396F5-9D33-49BA-85FA-623ABE310C6A}"/>
              </a:ext>
            </a:extLst>
          </p:cNvPr>
          <p:cNvSpPr txBox="1"/>
          <p:nvPr/>
        </p:nvSpPr>
        <p:spPr>
          <a:xfrm>
            <a:off x="4764487" y="2810510"/>
            <a:ext cx="395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Inicia o movimento por duração a uma velocidade.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2C7C8D64-3576-4F4A-9143-21DE376F41EC}"/>
              </a:ext>
            </a:extLst>
          </p:cNvPr>
          <p:cNvSpPr txBox="1"/>
          <p:nvPr/>
        </p:nvSpPr>
        <p:spPr>
          <a:xfrm>
            <a:off x="4764486" y="3806018"/>
            <a:ext cx="277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Inicia um motor a uma velocidade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E79333-78AE-2D45-A79C-CFC115395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01" y="2810510"/>
            <a:ext cx="4343400" cy="26670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84D25EEA-AD85-4E40-89FE-3E6A8E1E9058}"/>
              </a:ext>
            </a:extLst>
          </p:cNvPr>
          <p:cNvSpPr txBox="1"/>
          <p:nvPr/>
        </p:nvSpPr>
        <p:spPr>
          <a:xfrm>
            <a:off x="4764485" y="4760623"/>
            <a:ext cx="277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 um motor</a:t>
            </a:r>
          </a:p>
        </p:txBody>
      </p:sp>
    </p:spTree>
    <p:extLst>
      <p:ext uri="{BB962C8B-B14F-4D97-AF65-F5344CB8AC3E}">
        <p14:creationId xmlns:p14="http://schemas.microsoft.com/office/powerpoint/2010/main" val="18028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1B00-B027-4CFE-9CBA-7E0F5553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Porque se alinhar com a linha?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FBDC-EDD8-4906-B458-A68C2379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016987" cy="5082601"/>
          </a:xfrm>
        </p:spPr>
        <p:txBody>
          <a:bodyPr>
            <a:normAutofit/>
          </a:bodyPr>
          <a:lstStyle/>
          <a:p>
            <a:r>
              <a:rPr lang="pt-BR" dirty="0"/>
              <a:t>Alinhar nas linhas ajuda o robô a navegar.</a:t>
            </a:r>
          </a:p>
          <a:p>
            <a:pPr lvl="1"/>
            <a:r>
              <a:rPr lang="pt-BR" dirty="0"/>
              <a:t>O robô começa a desviar conforme ele anda para frente ou vira. (o erro se acumula)</a:t>
            </a:r>
          </a:p>
          <a:p>
            <a:pPr lvl="1"/>
            <a:r>
              <a:rPr lang="pt-BR" dirty="0"/>
              <a:t>Alinhar em um linha endireita o robô.</a:t>
            </a:r>
          </a:p>
          <a:p>
            <a:pPr lvl="1"/>
            <a:r>
              <a:rPr lang="pt-BR" dirty="0"/>
              <a:t>Alinhar o robô ajuda ele a recuperar sua posição incialmente desejada.</a:t>
            </a:r>
          </a:p>
          <a:p>
            <a:r>
              <a:rPr lang="pt-BR" dirty="0"/>
              <a:t>Exemplo: O seu objetivo é entregar um objeto na pequena área de FIM. A distância que você vai percorrer é 2,5m</a:t>
            </a:r>
          </a:p>
          <a:p>
            <a:pPr lvl="1"/>
            <a:r>
              <a:rPr lang="pt-BR" dirty="0"/>
              <a:t>Você acha que o robô pode percorrer 2,5m e continuar reto?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67979-9593-4931-8CD7-EA1D3CCD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A8CB1-3CDD-4E1A-B309-5D394FC4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1F86A-B5B5-4325-B5EC-B3C4CA2977F6}"/>
              </a:ext>
            </a:extLst>
          </p:cNvPr>
          <p:cNvSpPr/>
          <p:nvPr/>
        </p:nvSpPr>
        <p:spPr>
          <a:xfrm rot="16200000">
            <a:off x="5513168" y="3000767"/>
            <a:ext cx="4339874" cy="127735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95000"/>
                  <a:shade val="70000"/>
                  <a:satMod val="150000"/>
                  <a:alpha val="0"/>
                </a:schemeClr>
              </a:gs>
              <a:gs pos="100000">
                <a:schemeClr val="accent3">
                  <a:tint val="100000"/>
                  <a:shade val="100000"/>
                  <a:satMod val="1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97680-3396-4CD7-859D-9D7B0CB65924}"/>
              </a:ext>
            </a:extLst>
          </p:cNvPr>
          <p:cNvCxnSpPr/>
          <p:nvPr/>
        </p:nvCxnSpPr>
        <p:spPr>
          <a:xfrm rot="16200000" flipV="1">
            <a:off x="7665520" y="3890266"/>
            <a:ext cx="0" cy="72084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18">
            <a:extLst>
              <a:ext uri="{FF2B5EF4-FFF2-40B4-BE49-F238E27FC236}">
                <a16:creationId xmlns:a16="http://schemas.microsoft.com/office/drawing/2014/main" id="{B530D9BE-D873-4358-8D3F-1A3152E146B8}"/>
              </a:ext>
            </a:extLst>
          </p:cNvPr>
          <p:cNvSpPr txBox="1"/>
          <p:nvPr/>
        </p:nvSpPr>
        <p:spPr>
          <a:xfrm>
            <a:off x="7334642" y="1537048"/>
            <a:ext cx="691297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n>
                  <a:solidFill>
                    <a:schemeClr val="tx1"/>
                  </a:solidFill>
                </a:ln>
              </a:rPr>
              <a:t>FIM</a:t>
            </a: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E034F09A-8592-4C04-B72C-DC35B81507BE}"/>
              </a:ext>
            </a:extLst>
          </p:cNvPr>
          <p:cNvSpPr txBox="1"/>
          <p:nvPr/>
        </p:nvSpPr>
        <p:spPr>
          <a:xfrm>
            <a:off x="7169041" y="5319249"/>
            <a:ext cx="9929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Começo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16CAF1-EF07-4E0B-B96F-7D9DAB4B0AFD}"/>
              </a:ext>
            </a:extLst>
          </p:cNvPr>
          <p:cNvCxnSpPr/>
          <p:nvPr/>
        </p:nvCxnSpPr>
        <p:spPr>
          <a:xfrm flipH="1" flipV="1">
            <a:off x="8527222" y="1416216"/>
            <a:ext cx="34322" cy="4423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26">
            <a:extLst>
              <a:ext uri="{FF2B5EF4-FFF2-40B4-BE49-F238E27FC236}">
                <a16:creationId xmlns:a16="http://schemas.microsoft.com/office/drawing/2014/main" id="{27EEEB32-FE64-443B-B4A0-1C43EE1FD175}"/>
              </a:ext>
            </a:extLst>
          </p:cNvPr>
          <p:cNvSpPr txBox="1"/>
          <p:nvPr/>
        </p:nvSpPr>
        <p:spPr>
          <a:xfrm>
            <a:off x="8572985" y="2966000"/>
            <a:ext cx="453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8ft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EC84A8-721D-450A-B807-BB84A842B2B7}"/>
              </a:ext>
            </a:extLst>
          </p:cNvPr>
          <p:cNvCxnSpPr/>
          <p:nvPr/>
        </p:nvCxnSpPr>
        <p:spPr>
          <a:xfrm rot="16200000" flipV="1">
            <a:off x="7665519" y="2509449"/>
            <a:ext cx="0" cy="72084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16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B7A8-853A-4E85-A48B-49E74AEA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passos fáceis para se alinhar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C561-834A-44C0-B02D-AC2CEFE1C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655037" cy="508260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Desafio: </a:t>
            </a:r>
            <a:r>
              <a:rPr lang="pt-BR" dirty="0">
                <a:solidFill>
                  <a:schemeClr val="tx1"/>
                </a:solidFill>
              </a:rPr>
              <a:t>faça com que o robô se alinhe.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/>
              <a:t>Passo 1: Inicie ambos os motores.</a:t>
            </a:r>
          </a:p>
          <a:p>
            <a:r>
              <a:rPr lang="pt-BR" dirty="0"/>
              <a:t>Passo 2: Pare um motor quando o sensor do lado correspondente ver a linha.</a:t>
            </a:r>
          </a:p>
          <a:p>
            <a:r>
              <a:rPr lang="pt-BR" dirty="0"/>
              <a:t>Passo 3: Pare o segundo motor quando o sensor desse lado ver a linha.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Dicas: Use o Bloco Motor e Eventos Separados.</a:t>
            </a:r>
          </a:p>
          <a:p>
            <a:endParaRPr lang="pt-BR" dirty="0"/>
          </a:p>
          <a:p>
            <a:endParaRPr lang="pt-BR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C8A07-45B9-4FE7-9FD5-B6F7C4B3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31A3F-DC0D-4EEA-B070-7ECE94C6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B53F0-FDD4-4C0C-8729-458171A9E2C1}"/>
              </a:ext>
            </a:extLst>
          </p:cNvPr>
          <p:cNvCxnSpPr/>
          <p:nvPr/>
        </p:nvCxnSpPr>
        <p:spPr>
          <a:xfrm flipV="1">
            <a:off x="5879914" y="1728524"/>
            <a:ext cx="0" cy="238794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816BE4-D10F-4ABD-9242-9636E99D4EE8}"/>
              </a:ext>
            </a:extLst>
          </p:cNvPr>
          <p:cNvGrpSpPr/>
          <p:nvPr/>
        </p:nvGrpSpPr>
        <p:grpSpPr>
          <a:xfrm rot="1316347">
            <a:off x="6865532" y="2930479"/>
            <a:ext cx="852690" cy="830295"/>
            <a:chOff x="2063460" y="4684005"/>
            <a:chExt cx="852690" cy="830295"/>
          </a:xfrm>
        </p:grpSpPr>
        <p:sp>
          <p:nvSpPr>
            <p:cNvPr id="28" name="Rounded Rectangle 16">
              <a:extLst>
                <a:ext uri="{FF2B5EF4-FFF2-40B4-BE49-F238E27FC236}">
                  <a16:creationId xmlns:a16="http://schemas.microsoft.com/office/drawing/2014/main" id="{8592F147-F0AC-4FFB-B423-D670862D6CB8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F35B837-191E-4348-B9D1-FC04A07F2ABC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C444BF5-9566-4D22-9333-DC8F6445E73A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5C6A34-77F8-448F-8529-08D942D63356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E514C9F-9A61-4677-BD3F-5435E3D5BAEE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F79239-3EEA-4953-8627-A623FBBAD8E8}"/>
              </a:ext>
            </a:extLst>
          </p:cNvPr>
          <p:cNvGrpSpPr/>
          <p:nvPr/>
        </p:nvGrpSpPr>
        <p:grpSpPr>
          <a:xfrm>
            <a:off x="5861547" y="2677938"/>
            <a:ext cx="852690" cy="830295"/>
            <a:chOff x="2063460" y="4684005"/>
            <a:chExt cx="852690" cy="83029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11CD9F8-8634-4B41-AE78-019E489EEAE3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45A980-E585-4DBA-92D8-42546936E0D6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BCE328-FA86-4AA6-90D8-F054C47A58E6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FB92A3-3C34-43C2-879C-6B300B5DD35C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9C247-AADD-402A-BAA7-2326693EB537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774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E004-D4C3-4D5B-8B9A-DBFBEFE1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Notas da solução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64F4-F5BB-40C3-836E-AEB69617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Nossa solução usa dois Sensores de Cor (conectados nas portas E e F) </a:t>
            </a:r>
          </a:p>
          <a:p>
            <a:r>
              <a:rPr lang="pt-BR" dirty="0"/>
              <a:t>Nossa solução assume que o sensor da porta E esta próximo do motor na porta A e o na porta F próximo ao motor B</a:t>
            </a:r>
          </a:p>
          <a:p>
            <a:r>
              <a:rPr lang="pt-BR" dirty="0"/>
              <a:t>Você deve ajustar as portas conforme necessidade</a:t>
            </a:r>
          </a:p>
          <a:p>
            <a:r>
              <a:rPr lang="pt-BR" dirty="0"/>
              <a:t>Os seus sensores de cor NÃO devem ser postos muito próximo uns dos outros.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4154F-DAE2-4F7C-A393-B9922264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B6825-C8EC-4C81-AE2E-B8A3B4E3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B50CE-6FB0-410E-918F-7CEC84914125}"/>
              </a:ext>
            </a:extLst>
          </p:cNvPr>
          <p:cNvGrpSpPr/>
          <p:nvPr/>
        </p:nvGrpSpPr>
        <p:grpSpPr>
          <a:xfrm>
            <a:off x="4285788" y="3931644"/>
            <a:ext cx="852690" cy="830295"/>
            <a:chOff x="2063460" y="4684005"/>
            <a:chExt cx="852690" cy="830295"/>
          </a:xfrm>
        </p:grpSpPr>
        <p:sp>
          <p:nvSpPr>
            <p:cNvPr id="12" name="Rounded Rectangle 22">
              <a:extLst>
                <a:ext uri="{FF2B5EF4-FFF2-40B4-BE49-F238E27FC236}">
                  <a16:creationId xmlns:a16="http://schemas.microsoft.com/office/drawing/2014/main" id="{CD8B1022-4A77-4451-AAED-855D6C20A69E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B78AA9-0D51-4E0D-8B8D-D8194C5E9C3E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6C088F-8225-45EB-AA68-121766BDB874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35355E-C92C-44A0-9B42-32137B991425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6C09D6-8229-415C-B8FA-CAE5EE1DA4A7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523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33F23C-962E-4EE6-8DE7-17747368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0" y="2414755"/>
            <a:ext cx="3254882" cy="2428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216534-0CA1-44C2-9CBC-8D805FFD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Solução base: Mover até ver uma linha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45406-4A8B-47FF-8551-65C530CB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89B24-4F45-4358-B44A-615958CF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09ADC-A784-2549-BD05-B58C4117591A}"/>
              </a:ext>
            </a:extLst>
          </p:cNvPr>
          <p:cNvSpPr txBox="1"/>
          <p:nvPr/>
        </p:nvSpPr>
        <p:spPr>
          <a:xfrm>
            <a:off x="2558334" y="2419971"/>
            <a:ext cx="295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Inicia o segundo evento quando a “mensagem 1”for difundida.</a:t>
            </a:r>
            <a:r>
              <a:rPr lang="en-US" sz="16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A7070-45FE-D74C-987F-2804E40498AB}"/>
              </a:ext>
            </a:extLst>
          </p:cNvPr>
          <p:cNvSpPr txBox="1"/>
          <p:nvPr/>
        </p:nvSpPr>
        <p:spPr>
          <a:xfrm>
            <a:off x="3654965" y="3152640"/>
            <a:ext cx="1623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Inicia os motores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8247F-2C60-DA40-9ABA-8CD2A6F47264}"/>
              </a:ext>
            </a:extLst>
          </p:cNvPr>
          <p:cNvSpPr txBox="1"/>
          <p:nvPr/>
        </p:nvSpPr>
        <p:spPr>
          <a:xfrm>
            <a:off x="3613428" y="3628442"/>
            <a:ext cx="2016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Aguarda o Sensor de Cor detectar preto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15C177-AB41-D54E-A5B5-10029971ECD3}"/>
              </a:ext>
            </a:extLst>
          </p:cNvPr>
          <p:cNvSpPr txBox="1"/>
          <p:nvPr/>
        </p:nvSpPr>
        <p:spPr>
          <a:xfrm>
            <a:off x="3810007" y="4364361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Para o motor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BF6AA1-EA76-4213-83C9-57788F042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371" y="2602706"/>
            <a:ext cx="3452469" cy="216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C10F-5099-4E4F-A0EA-D0700C35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Nota sobre eventos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311B-51B1-4EE3-952C-006FF99E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você tem dois ou mais eventos, você não sabe quando eles serão finalizados</a:t>
            </a:r>
          </a:p>
          <a:p>
            <a:r>
              <a:rPr lang="pt-BR" dirty="0"/>
              <a:t>Se você deseja se mover ao fim do alinhamento você pode tentar adicionar um bloco mover ao final de um dos eventos.</a:t>
            </a:r>
          </a:p>
          <a:p>
            <a:pPr lvl="1"/>
            <a:r>
              <a:rPr lang="pt-BR" dirty="0"/>
              <a:t>Nota: Isso não irá funcionar porque o código vai executar o Bloco Mover sem esperar o outro evento ser finalizado.</a:t>
            </a:r>
          </a:p>
          <a:p>
            <a:pPr lvl="1"/>
            <a:r>
              <a:rPr lang="pt-BR" dirty="0"/>
              <a:t>Solução: Você deve sincronizar os seus eventos. Para aprender sobre sincronia e seus problemas veja a Lição Introdução a Eventos, em primelessons.org.</a:t>
            </a:r>
          </a:p>
          <a:p>
            <a:r>
              <a:rPr lang="en-US" dirty="0"/>
              <a:t>O problema de Sincronia pode ser </a:t>
            </a:r>
            <a:r>
              <a:rPr lang="pt-BR" dirty="0"/>
              <a:t>resolvido usando o Bloco Espere Até Que e variáveis. O segundo evento escreve determinado valor na variável ao ser completado e o primeiro evento aguarda este valor ser definido.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01306-EAA8-4FFD-BE60-E24247DB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9C15-251E-4EC3-81B3-BF395D41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8E6C-0200-44DC-A766-CE898B19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Melhorando seu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4AB6-1FB0-4364-AF15-96DF445E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você notou sobre a solução apresentada?</a:t>
            </a:r>
          </a:p>
          <a:p>
            <a:pPr lvl="1"/>
            <a:r>
              <a:rPr lang="pt-BR" dirty="0"/>
              <a:t>O robô nem sempre esta perfeitamente alinhado ao final dela</a:t>
            </a:r>
          </a:p>
          <a:p>
            <a:pPr lvl="1"/>
            <a:r>
              <a:rPr lang="pt-BR" dirty="0"/>
              <a:t>Ambos os sensores estão na linha, mas o robô pode ficar levemente inclinado se você se aproximou com um ângulo muito agudo.</a:t>
            </a:r>
          </a:p>
          <a:p>
            <a:r>
              <a:rPr lang="pt-BR" dirty="0">
                <a:solidFill>
                  <a:srgbClr val="FF0000"/>
                </a:solidFill>
              </a:rPr>
              <a:t>Continuação do desafio: Pense em como aprimorar este código para o robô finalizar o mais alinhado possível.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316EA-F7F9-456B-811E-D2592EC9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2CEB-E487-45DB-9B00-3A11EA60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04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2828</TotalTime>
  <Words>806</Words>
  <Application>Microsoft Office PowerPoint</Application>
  <PresentationFormat>Apresentação na tela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Dividend</vt:lpstr>
      <vt:lpstr>Alinhando com a linha</vt:lpstr>
      <vt:lpstr>Objetivos</vt:lpstr>
      <vt:lpstr>Relembrando</vt:lpstr>
      <vt:lpstr>Porque se alinhar com a linha?</vt:lpstr>
      <vt:lpstr>3 passos fáceis para se alinhar</vt:lpstr>
      <vt:lpstr>Notas da solução</vt:lpstr>
      <vt:lpstr>Solução base: Mover até ver uma linha</vt:lpstr>
      <vt:lpstr>Nota sobre eventos</vt:lpstr>
      <vt:lpstr>Melhorando seu código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Lucas Colonna</cp:lastModifiedBy>
  <cp:revision>146</cp:revision>
  <dcterms:created xsi:type="dcterms:W3CDTF">2016-07-04T02:35:12Z</dcterms:created>
  <dcterms:modified xsi:type="dcterms:W3CDTF">2020-06-15T20:15:17Z</dcterms:modified>
</cp:coreProperties>
</file>