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4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</a:t>
            </a:r>
            <a:r>
              <a:rPr lang="ru-RU" sz="3200" b="1" baseline="0" dirty="0" smtClean="0"/>
              <a:t>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=""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=""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=""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=""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=""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65418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Повороты с гироскопом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16" y="1717878"/>
            <a:ext cx="601027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Сделать </a:t>
            </a:r>
            <a:r>
              <a:rPr lang="ru-RU" b="1" dirty="0" smtClean="0"/>
              <a:t>простой поворот и поворот на месте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919989"/>
              </p:ext>
            </p:extLst>
          </p:nvPr>
        </p:nvGraphicFramePr>
        <p:xfrm>
          <a:off x="725353" y="2999207"/>
          <a:ext cx="7693293" cy="2938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ru-RU" dirty="0" smtClean="0"/>
                        <a:t>Движения</a:t>
                      </a:r>
                      <a:r>
                        <a:rPr lang="ru-RU" baseline="0" dirty="0" smtClean="0"/>
                        <a:t> танка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</a:t>
                      </a:r>
                      <a:r>
                        <a:rPr lang="ru-RU" dirty="0" smtClean="0"/>
                        <a:t>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Скорость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-Скорость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-Скорость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Скорость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Поворот направо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Поворот налево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Поворот на месте направо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Поворот на месте налево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4035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6334" y="1230477"/>
            <a:ext cx="24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Изменение скорости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72659" y="4057906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002723" y="4077193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159283" y="4030462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073717" y="4719407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94922" y="4111965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84533" y="4774785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725353" y="1588368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Блок управления танком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7510384" y="1819190"/>
            <a:ext cx="953210" cy="55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019908" y="3531274"/>
            <a:ext cx="1411534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068914" y="3542569"/>
            <a:ext cx="1350783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3"/>
            <a:ext cx="1436472" cy="5655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67724"/>
            <a:ext cx="1436472" cy="5203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Задача: повороты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 smtClean="0">
                <a:solidFill>
                  <a:srgbClr val="00B050"/>
                </a:solidFill>
              </a:rPr>
              <a:t>Задача </a:t>
            </a:r>
            <a:r>
              <a:rPr lang="en-US" b="1" u="sng" dirty="0" smtClean="0">
                <a:solidFill>
                  <a:srgbClr val="00B050"/>
                </a:solidFill>
              </a:rPr>
              <a:t>2</a:t>
            </a:r>
            <a:endParaRPr lang="en-US" b="1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Ваш </a:t>
            </a:r>
            <a:r>
              <a:rPr lang="ru-RU" dirty="0" smtClean="0"/>
              <a:t>робот </a:t>
            </a:r>
            <a:r>
              <a:rPr lang="ru-RU" dirty="0"/>
              <a:t>должен </a:t>
            </a:r>
            <a:r>
              <a:rPr lang="ru-RU" dirty="0" smtClean="0"/>
              <a:t>доехать до  </a:t>
            </a:r>
            <a:r>
              <a:rPr lang="ru-RU" dirty="0"/>
              <a:t>второй </a:t>
            </a:r>
            <a:r>
              <a:rPr lang="ru-RU" dirty="0" smtClean="0"/>
              <a:t>базы, повернуться кругом </a:t>
            </a:r>
            <a:r>
              <a:rPr lang="ru-RU" dirty="0"/>
              <a:t>и </a:t>
            </a:r>
            <a:r>
              <a:rPr lang="ru-RU" dirty="0" smtClean="0"/>
              <a:t>вернуться на первую базу.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Двигайтесь прямо</a:t>
            </a:r>
            <a:r>
              <a:rPr lang="ru-RU" dirty="0"/>
              <a:t>. </a:t>
            </a:r>
            <a:r>
              <a:rPr lang="ru-RU" dirty="0" smtClean="0"/>
              <a:t>Повернитесь на 180 </a:t>
            </a:r>
            <a:r>
              <a:rPr lang="ru-RU" dirty="0"/>
              <a:t>градусов и </a:t>
            </a:r>
            <a:r>
              <a:rPr lang="ru-RU" dirty="0" smtClean="0"/>
              <a:t>вернитесь обратно.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8338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7" y="1353059"/>
            <a:ext cx="3855720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 smtClean="0">
                <a:solidFill>
                  <a:srgbClr val="00B050"/>
                </a:solidFill>
              </a:rPr>
              <a:t>Задача </a:t>
            </a:r>
            <a:r>
              <a:rPr lang="en-US" u="sng" dirty="0" smtClean="0">
                <a:solidFill>
                  <a:srgbClr val="00B050"/>
                </a:solidFill>
              </a:rPr>
              <a:t>1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Ваш робот </a:t>
            </a:r>
            <a:r>
              <a:rPr lang="ru-RU" b="0" dirty="0" smtClean="0"/>
              <a:t>должен объехать коробку и </a:t>
            </a:r>
            <a:r>
              <a:rPr lang="ru-RU" b="0" dirty="0"/>
              <a:t>вернуться на </a:t>
            </a:r>
            <a:r>
              <a:rPr lang="ru-RU" b="0" dirty="0" smtClean="0"/>
              <a:t>начальную точку.</a:t>
            </a:r>
            <a:endParaRPr lang="ru-RU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Действительно ли </a:t>
            </a:r>
            <a:r>
              <a:rPr lang="ru-RU" b="0" dirty="0" smtClean="0"/>
              <a:t>Мы можем </a:t>
            </a:r>
            <a:r>
              <a:rPr lang="ru-RU" b="0" dirty="0" smtClean="0"/>
              <a:t>запрограммировать </a:t>
            </a:r>
            <a:r>
              <a:rPr lang="ru-RU" b="0" dirty="0" smtClean="0"/>
              <a:t>робота, </a:t>
            </a:r>
            <a:r>
              <a:rPr lang="ru-RU" b="0" dirty="0"/>
              <a:t>чтобы </a:t>
            </a:r>
            <a:r>
              <a:rPr lang="ru-RU" b="0" dirty="0" smtClean="0"/>
              <a:t>он двигался и </a:t>
            </a:r>
            <a:r>
              <a:rPr lang="ru-RU" b="0" dirty="0"/>
              <a:t>затем </a:t>
            </a:r>
            <a:r>
              <a:rPr lang="ru-RU" b="0" dirty="0" smtClean="0"/>
              <a:t>повернул </a:t>
            </a:r>
            <a:r>
              <a:rPr lang="ru-RU" b="0" dirty="0"/>
              <a:t>налево</a:t>
            </a:r>
            <a:r>
              <a:rPr lang="ru-RU" b="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/>
              <a:t>Используем квадратную коробку.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122429" y="3623745"/>
            <a:ext cx="2333075" cy="2534749"/>
            <a:chOff x="5075276" y="3823941"/>
            <a:chExt cx="2333075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75276" y="5597177"/>
              <a:ext cx="1267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Начальная и конечная точка</a:t>
              </a:r>
              <a:endParaRPr lang="en-US" sz="1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chemeClr val="tx1"/>
                  </a:solidFill>
                </a:rPr>
                <a:t>Первая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>
                  <a:solidFill>
                    <a:schemeClr val="tx1"/>
                  </a:solidFill>
                </a:rPr>
                <a:t>Вторая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Задача: решение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u="sng" dirty="0" smtClean="0">
                <a:solidFill>
                  <a:srgbClr val="00B050"/>
                </a:solidFill>
              </a:rPr>
              <a:t>Задача </a:t>
            </a:r>
            <a:r>
              <a:rPr lang="en-US" sz="2000" b="1" u="sng" dirty="0" smtClean="0">
                <a:solidFill>
                  <a:srgbClr val="00B050"/>
                </a:solidFill>
              </a:rPr>
              <a:t>2</a:t>
            </a:r>
            <a:endParaRPr lang="en-US" sz="2000" b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Используйте комбинацию движения прямо и </a:t>
            </a:r>
            <a:r>
              <a:rPr lang="ru-RU" dirty="0" smtClean="0"/>
              <a:t>поворотов на месте чтобы вернуться обратно.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69925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 smtClean="0">
                <a:solidFill>
                  <a:srgbClr val="00B050"/>
                </a:solidFill>
              </a:rPr>
              <a:t>Задача </a:t>
            </a:r>
            <a:r>
              <a:rPr lang="en-US" u="sng" dirty="0" smtClean="0">
                <a:solidFill>
                  <a:srgbClr val="00B050"/>
                </a:solidFill>
              </a:rPr>
              <a:t>1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ru-RU" b="0" dirty="0" smtClean="0"/>
              <a:t>Используйте </a:t>
            </a:r>
            <a:r>
              <a:rPr lang="ru-RU" b="0" dirty="0"/>
              <a:t>комбинацию </a:t>
            </a:r>
            <a:r>
              <a:rPr lang="ru-RU" b="0" dirty="0" smtClean="0"/>
              <a:t>движения прямо </a:t>
            </a:r>
            <a:r>
              <a:rPr lang="ru-RU" b="0" dirty="0"/>
              <a:t>и </a:t>
            </a:r>
            <a:r>
              <a:rPr lang="ru-RU" b="0" dirty="0" smtClean="0"/>
              <a:t>обычных поворотов чтобы объехать коробку</a:t>
            </a:r>
            <a:r>
              <a:rPr lang="ru-RU" b="0" dirty="0"/>
              <a:t>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как </a:t>
            </a:r>
            <a:r>
              <a:rPr lang="ru-RU" dirty="0" smtClean="0"/>
              <a:t>поворачивать с помощью встроенного гироскопа.</a:t>
            </a:r>
          </a:p>
          <a:p>
            <a:r>
              <a:rPr lang="ru-RU" dirty="0" smtClean="0"/>
              <a:t>Узнаем, как датчикам использовать Блок Ждать До.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461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97" y="2103748"/>
            <a:ext cx="2771775" cy="2676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Какие блоки необходимы на этом уроке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5069522" cy="4510290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Блоки датчиков (переменная / </a:t>
            </a:r>
            <a:r>
              <a:rPr lang="ru-RU" sz="2000" dirty="0" smtClean="0"/>
              <a:t>список</a:t>
            </a:r>
            <a:r>
              <a:rPr lang="ru-RU" sz="2000" dirty="0" smtClean="0"/>
              <a:t>) </a:t>
            </a:r>
            <a:r>
              <a:rPr lang="ru-RU" sz="2000" dirty="0"/>
              <a:t>– числа и текст могут быть </a:t>
            </a:r>
            <a:r>
              <a:rPr lang="ru-RU" sz="2000" dirty="0" smtClean="0"/>
              <a:t>расположены в указанных местах</a:t>
            </a:r>
            <a:r>
              <a:rPr lang="ru-RU" sz="2000" dirty="0"/>
              <a:t>. Они могут </a:t>
            </a:r>
            <a:r>
              <a:rPr lang="ru-RU" sz="2000" dirty="0" smtClean="0"/>
              <a:t>считать значения датчиков, сохраненных </a:t>
            </a:r>
            <a:r>
              <a:rPr lang="ru-RU" sz="2000" dirty="0"/>
              <a:t>в переменной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Блоки Операторов – могут принимать значения «истина» </a:t>
            </a:r>
            <a:r>
              <a:rPr lang="ru-RU" sz="2000" dirty="0"/>
              <a:t>или </a:t>
            </a:r>
            <a:r>
              <a:rPr lang="ru-RU" sz="2000" dirty="0" smtClean="0"/>
              <a:t>«ложь» и </a:t>
            </a:r>
            <a:r>
              <a:rPr lang="ru-RU" sz="2000" dirty="0"/>
              <a:t>могут быть </a:t>
            </a:r>
            <a:r>
              <a:rPr lang="ru-RU" sz="2000" dirty="0" smtClean="0"/>
              <a:t>расположены в указанных местах.</a:t>
            </a:r>
          </a:p>
          <a:p>
            <a:r>
              <a:rPr lang="ru-RU" sz="2000" dirty="0" smtClean="0"/>
              <a:t>Блоки Ожидания – </a:t>
            </a:r>
            <a:r>
              <a:rPr lang="ru-RU" sz="2000" dirty="0"/>
              <a:t>Блок Ожидания в секундах</a:t>
            </a:r>
            <a:r>
              <a:rPr lang="ru-RU" sz="2000" dirty="0" smtClean="0"/>
              <a:t>, </a:t>
            </a:r>
            <a:r>
              <a:rPr lang="ru-RU" sz="2000" dirty="0"/>
              <a:t>этот блок </a:t>
            </a:r>
            <a:r>
              <a:rPr lang="ru-RU" sz="2000" dirty="0" smtClean="0"/>
              <a:t>делает паузу при выполнение программы на указанное значение в секундах. </a:t>
            </a:r>
            <a:r>
              <a:rPr lang="ru-RU" sz="2000" dirty="0"/>
              <a:t>В этом случае программа ждет, пока условие в </a:t>
            </a:r>
            <a:r>
              <a:rPr lang="ru-RU" sz="2000" dirty="0" smtClean="0"/>
              <a:t>блоке будет верно.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4205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F56EEEA-3A81-4D3B-B9E6-47685F6DC10F}"/>
              </a:ext>
            </a:extLst>
          </p:cNvPr>
          <p:cNvCxnSpPr>
            <a:cxnSpLocks/>
          </p:cNvCxnSpPr>
          <p:nvPr/>
        </p:nvCxnSpPr>
        <p:spPr>
          <a:xfrm>
            <a:off x="6990559" y="2697577"/>
            <a:ext cx="0" cy="594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1DBBF96-8377-4B47-9282-3CE45A00A5EC}"/>
              </a:ext>
            </a:extLst>
          </p:cNvPr>
          <p:cNvCxnSpPr>
            <a:cxnSpLocks/>
          </p:cNvCxnSpPr>
          <p:nvPr/>
        </p:nvCxnSpPr>
        <p:spPr>
          <a:xfrm>
            <a:off x="6898287" y="3565085"/>
            <a:ext cx="0" cy="681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Ориентация робота</a:t>
            </a:r>
            <a:r>
              <a:rPr lang="en-US" b="1" dirty="0" smtClean="0"/>
              <a:t>: </a:t>
            </a:r>
            <a:r>
              <a:rPr lang="ru-RU" b="1" dirty="0" err="1" smtClean="0"/>
              <a:t>тангаж</a:t>
            </a:r>
            <a:r>
              <a:rPr lang="en-US" b="1" dirty="0" smtClean="0"/>
              <a:t>, </a:t>
            </a:r>
            <a:r>
              <a:rPr lang="ru-RU" b="1" dirty="0" smtClean="0"/>
              <a:t>крен и рыскание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Рыскание это отклонение </a:t>
            </a:r>
            <a:r>
              <a:rPr lang="ru-RU" dirty="0" err="1" smtClean="0"/>
              <a:t>Хаба</a:t>
            </a:r>
            <a:r>
              <a:rPr lang="ru-RU" dirty="0" smtClean="0"/>
              <a:t> вправо или влево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0398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313057" y="1135015"/>
            <a:ext cx="2391033" cy="81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 smtClean="0"/>
              <a:t>Тангаж</a:t>
            </a:r>
            <a:r>
              <a:rPr lang="ru-RU" dirty="0" smtClean="0"/>
              <a:t> это отклонения </a:t>
            </a:r>
            <a:r>
              <a:rPr lang="ru-RU" dirty="0" err="1" smtClean="0"/>
              <a:t>Хаба</a:t>
            </a:r>
            <a:r>
              <a:rPr lang="ru-RU" dirty="0" smtClean="0"/>
              <a:t> вверх или вниз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388588" y="4244856"/>
            <a:ext cx="2819138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Крен это отклонения </a:t>
            </a:r>
            <a:r>
              <a:rPr lang="ru-RU" dirty="0" err="1" smtClean="0"/>
              <a:t>Хаба</a:t>
            </a:r>
            <a:r>
              <a:rPr lang="ru-RU" dirty="0" smtClean="0"/>
              <a:t> из одной стороны в другую</a:t>
            </a:r>
            <a:endParaRPr lang="en-US" dirty="0"/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=""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=""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=""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=""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=""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=""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=""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189709"/>
            <a:ext cx="2773669" cy="256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>
                <a:solidFill>
                  <a:schemeClr val="tx1"/>
                </a:solidFill>
              </a:rPr>
              <a:t>Точно так же, как </a:t>
            </a:r>
            <a:r>
              <a:rPr lang="ru-RU" sz="1300" b="1" dirty="0" smtClean="0">
                <a:solidFill>
                  <a:schemeClr val="tx1"/>
                </a:solidFill>
              </a:rPr>
              <a:t>используются x</a:t>
            </a:r>
            <a:r>
              <a:rPr lang="ru-RU" sz="1300" b="1" dirty="0">
                <a:solidFill>
                  <a:schemeClr val="tx1"/>
                </a:solidFill>
              </a:rPr>
              <a:t>, y и z </a:t>
            </a:r>
            <a:r>
              <a:rPr lang="ru-RU" sz="1300" b="1" dirty="0" smtClean="0">
                <a:solidFill>
                  <a:schemeClr val="tx1"/>
                </a:solidFill>
              </a:rPr>
              <a:t>координаты, </a:t>
            </a:r>
            <a:r>
              <a:rPr lang="ru-RU" sz="1300" b="1" dirty="0">
                <a:solidFill>
                  <a:schemeClr val="tx1"/>
                </a:solidFill>
              </a:rPr>
              <a:t>чтобы описать положение робота, 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отклонение от курса, продольный и поперечный крен - термины, использованные, чтобы описать ориентацию робота. </a:t>
            </a:r>
          </a:p>
          <a:p>
            <a:pPr algn="ctr"/>
            <a:r>
              <a:rPr lang="ru-RU" sz="1300" b="1" dirty="0" smtClean="0">
                <a:solidFill>
                  <a:schemeClr val="tx1"/>
                </a:solidFill>
              </a:rPr>
              <a:t>Рыскание - </a:t>
            </a:r>
            <a:r>
              <a:rPr lang="ru-RU" sz="1300" b="1" dirty="0">
                <a:solidFill>
                  <a:schemeClr val="tx1"/>
                </a:solidFill>
              </a:rPr>
              <a:t>вращение вокруг оси Z. </a:t>
            </a:r>
            <a:r>
              <a:rPr lang="ru-RU" sz="1300" b="1" dirty="0" smtClean="0">
                <a:solidFill>
                  <a:schemeClr val="tx1"/>
                </a:solidFill>
              </a:rPr>
              <a:t>Крен - </a:t>
            </a:r>
            <a:r>
              <a:rPr lang="ru-RU" sz="1300" b="1" dirty="0">
                <a:solidFill>
                  <a:schemeClr val="tx1"/>
                </a:solidFill>
              </a:rPr>
              <a:t>вращение вокруг оси Y. </a:t>
            </a:r>
          </a:p>
          <a:p>
            <a:pPr algn="ctr"/>
            <a:r>
              <a:rPr lang="ru-RU" sz="1300" b="1" dirty="0" err="1" smtClean="0">
                <a:solidFill>
                  <a:schemeClr val="tx1"/>
                </a:solidFill>
              </a:rPr>
              <a:t>Тангаж</a:t>
            </a:r>
            <a:r>
              <a:rPr lang="ru-RU" sz="1300" b="1" dirty="0" smtClean="0">
                <a:solidFill>
                  <a:schemeClr val="tx1"/>
                </a:solidFill>
              </a:rPr>
              <a:t> - </a:t>
            </a:r>
            <a:r>
              <a:rPr lang="ru-RU" sz="1300" b="1" dirty="0">
                <a:solidFill>
                  <a:schemeClr val="tx1"/>
                </a:solidFill>
              </a:rPr>
              <a:t>вращение вокруг оси X.</a:t>
            </a:r>
          </a:p>
          <a:p>
            <a:pPr algn="ctr"/>
            <a:r>
              <a:rPr lang="ru-RU" sz="1300" b="1" dirty="0" smtClean="0">
                <a:solidFill>
                  <a:schemeClr val="tx1"/>
                </a:solidFill>
              </a:rPr>
              <a:t>Встроенный Гироскоп </a:t>
            </a:r>
            <a:r>
              <a:rPr lang="ru-RU" sz="1300" b="1" dirty="0">
                <a:solidFill>
                  <a:schemeClr val="tx1"/>
                </a:solidFill>
              </a:rPr>
              <a:t>может </a:t>
            </a:r>
            <a:r>
              <a:rPr lang="ru-RU" sz="1300" b="1" dirty="0" smtClean="0">
                <a:solidFill>
                  <a:schemeClr val="tx1"/>
                </a:solidFill>
              </a:rPr>
              <a:t>определить ориентацию робота.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=""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10" y="3970565"/>
            <a:ext cx="3620198" cy="22159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4840607" y="4152135"/>
            <a:ext cx="1074497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рыскание</a:t>
            </a:r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6462801" y="4163858"/>
            <a:ext cx="973439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err="1" smtClean="0"/>
              <a:t>тангаж</a:t>
            </a:r>
            <a:endParaRPr lang="en-US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7436240" y="4913178"/>
            <a:ext cx="1133329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крен</a:t>
            </a:r>
            <a:endParaRPr lang="en-US" b="1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Использование гироскопа для поворотов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53346" cy="50826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Датчик гироскопа может быть запрограммирован, чтобы измерить отклонение от </a:t>
            </a:r>
            <a:r>
              <a:rPr lang="ru-RU" dirty="0" smtClean="0"/>
              <a:t>курса, </a:t>
            </a:r>
            <a:r>
              <a:rPr lang="ru-RU" dirty="0"/>
              <a:t>продольный и поперечный </a:t>
            </a:r>
            <a:r>
              <a:rPr lang="ru-RU" dirty="0" smtClean="0"/>
              <a:t>крен.</a:t>
            </a:r>
          </a:p>
          <a:p>
            <a:r>
              <a:rPr lang="ru-RU" dirty="0"/>
              <a:t>Эти </a:t>
            </a:r>
            <a:r>
              <a:rPr lang="ru-RU" dirty="0" smtClean="0"/>
              <a:t>значения могут определить </a:t>
            </a:r>
            <a:r>
              <a:rPr lang="ru-RU" dirty="0"/>
              <a:t>повороты </a:t>
            </a:r>
            <a:r>
              <a:rPr lang="ru-RU" dirty="0" smtClean="0"/>
              <a:t>робот вокруг осей x</a:t>
            </a:r>
            <a:r>
              <a:rPr lang="ru-RU" dirty="0"/>
              <a:t>, y, или </a:t>
            </a:r>
            <a:r>
              <a:rPr lang="ru-RU" dirty="0" smtClean="0"/>
              <a:t>z.</a:t>
            </a:r>
          </a:p>
          <a:p>
            <a:r>
              <a:rPr lang="ru-RU" dirty="0"/>
              <a:t>На этом уроке мы </a:t>
            </a:r>
            <a:r>
              <a:rPr lang="ru-RU" dirty="0" smtClean="0"/>
              <a:t>изучим отклонения </a:t>
            </a:r>
            <a:r>
              <a:rPr lang="ru-RU" dirty="0"/>
              <a:t>от курса, которое может использоваться, чтобы </a:t>
            </a:r>
            <a:r>
              <a:rPr lang="ru-RU" dirty="0" smtClean="0"/>
              <a:t>определить повороты робота влево или вправо.</a:t>
            </a:r>
          </a:p>
          <a:p>
            <a:r>
              <a:rPr lang="ru-RU" dirty="0"/>
              <a:t>Для продольного и поперечного крена робот использует силу тяжести, чтобы определить </a:t>
            </a:r>
            <a:r>
              <a:rPr lang="ru-RU" dirty="0" smtClean="0"/>
              <a:t>нулевое значение. Поверхность на </a:t>
            </a:r>
            <a:r>
              <a:rPr lang="ru-RU" dirty="0"/>
              <a:t>земле - </a:t>
            </a:r>
            <a:r>
              <a:rPr lang="ru-RU" dirty="0" err="1"/>
              <a:t>тангаж</a:t>
            </a:r>
            <a:r>
              <a:rPr lang="ru-RU" dirty="0"/>
              <a:t> </a:t>
            </a:r>
            <a:r>
              <a:rPr lang="ru-RU" dirty="0" smtClean="0"/>
              <a:t>0 и крен 0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/>
              <a:t>Для отклонения от курса у робота нет </a:t>
            </a:r>
            <a:r>
              <a:rPr lang="ru-RU" dirty="0" smtClean="0"/>
              <a:t>компаса для определения, </a:t>
            </a:r>
            <a:r>
              <a:rPr lang="ru-RU" dirty="0"/>
              <a:t>что является севером или югом. Поэтому Вы должны </a:t>
            </a:r>
            <a:r>
              <a:rPr lang="ru-RU" dirty="0" smtClean="0"/>
              <a:t>определить роботу, </a:t>
            </a:r>
            <a:r>
              <a:rPr lang="ru-RU" dirty="0"/>
              <a:t>что </a:t>
            </a:r>
            <a:r>
              <a:rPr lang="ru-RU" dirty="0" smtClean="0"/>
              <a:t>является нолем</a:t>
            </a:r>
            <a:r>
              <a:rPr lang="ru-RU" dirty="0"/>
              <a:t>. Это </a:t>
            </a:r>
            <a:r>
              <a:rPr lang="ru-RU" dirty="0" smtClean="0"/>
              <a:t>делается в блоке “установить угол рыскания </a:t>
            </a:r>
            <a:r>
              <a:rPr lang="ru-RU" dirty="0" err="1" smtClean="0"/>
              <a:t>Хаба</a:t>
            </a:r>
            <a:r>
              <a:rPr lang="ru-RU" dirty="0" smtClean="0"/>
              <a:t> на 0”. </a:t>
            </a:r>
            <a:endParaRPr lang="en-US" dirty="0"/>
          </a:p>
          <a:p>
            <a:pPr lvl="1"/>
            <a:r>
              <a:rPr lang="ru-RU" dirty="0" smtClean="0"/>
              <a:t>Обратите </a:t>
            </a:r>
            <a:r>
              <a:rPr lang="ru-RU" dirty="0"/>
              <a:t>внимание, что </a:t>
            </a:r>
            <a:r>
              <a:rPr lang="ru-RU" dirty="0" smtClean="0"/>
              <a:t>движение по </a:t>
            </a:r>
            <a:r>
              <a:rPr lang="ru-RU" dirty="0"/>
              <a:t>часовой стрелке положительное </a:t>
            </a:r>
            <a:r>
              <a:rPr lang="ru-RU" dirty="0" smtClean="0"/>
              <a:t>при измерении рыскания.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19516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874" y="1578219"/>
            <a:ext cx="3488250" cy="23607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 smtClean="0"/>
              <a:t>Задача 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4452520" cy="5083175"/>
          </a:xfrm>
        </p:spPr>
        <p:txBody>
          <a:bodyPr/>
          <a:lstStyle/>
          <a:p>
            <a:r>
              <a:rPr lang="ru-RU" dirty="0" smtClean="0"/>
              <a:t>Напишем </a:t>
            </a:r>
            <a:r>
              <a:rPr lang="ru-RU" dirty="0"/>
              <a:t>программу, которая поворачивает </a:t>
            </a:r>
            <a:r>
              <a:rPr lang="ru-RU" dirty="0" smtClean="0"/>
              <a:t>направо на 90 градусов.</a:t>
            </a:r>
          </a:p>
          <a:p>
            <a:r>
              <a:rPr lang="ru-RU" dirty="0" smtClean="0"/>
              <a:t>Основные шаги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Заставим Нашего робота </a:t>
            </a:r>
            <a:r>
              <a:rPr lang="ru-RU" dirty="0"/>
              <a:t>медленно </a:t>
            </a:r>
            <a:r>
              <a:rPr lang="ru-RU" dirty="0" smtClean="0"/>
              <a:t>поворачивать </a:t>
            </a:r>
            <a:r>
              <a:rPr lang="ru-RU" dirty="0"/>
              <a:t>направо, просто </a:t>
            </a:r>
            <a:r>
              <a:rPr lang="ru-RU" dirty="0" smtClean="0"/>
              <a:t>включив мотор левого колеса.</a:t>
            </a:r>
            <a:endParaRPr lang="en-US" dirty="0" smtClean="0"/>
          </a:p>
          <a:p>
            <a:pPr lvl="2"/>
            <a:r>
              <a:rPr lang="ru-RU" dirty="0" smtClean="0"/>
              <a:t>Используем небольшие значения скорости, </a:t>
            </a:r>
            <a:r>
              <a:rPr lang="ru-RU" dirty="0"/>
              <a:t>чтобы </a:t>
            </a:r>
            <a:r>
              <a:rPr lang="ru-RU" dirty="0" smtClean="0"/>
              <a:t>повороты были более  точными.</a:t>
            </a:r>
            <a:endParaRPr lang="en-US" dirty="0" smtClean="0"/>
          </a:p>
          <a:p>
            <a:pPr lvl="1"/>
            <a:r>
              <a:rPr lang="ru-RU" dirty="0" smtClean="0"/>
              <a:t>Сбросим угол рыскания </a:t>
            </a:r>
            <a:r>
              <a:rPr lang="ru-RU" dirty="0" err="1" smtClean="0"/>
              <a:t>Хаба</a:t>
            </a:r>
            <a:r>
              <a:rPr lang="ru-RU" dirty="0" smtClean="0"/>
              <a:t> на 0.</a:t>
            </a:r>
            <a:endParaRPr lang="en-US" dirty="0" smtClean="0"/>
          </a:p>
          <a:p>
            <a:pPr lvl="1"/>
            <a:r>
              <a:rPr lang="ru-RU" dirty="0" smtClean="0"/>
              <a:t>Ждем, </a:t>
            </a:r>
            <a:r>
              <a:rPr lang="ru-RU" dirty="0"/>
              <a:t>пока угол </a:t>
            </a:r>
            <a:r>
              <a:rPr lang="ru-RU" dirty="0" smtClean="0"/>
              <a:t>рыскания гироскопа </a:t>
            </a:r>
            <a:r>
              <a:rPr lang="ru-RU" dirty="0"/>
              <a:t>не достиг </a:t>
            </a:r>
            <a:r>
              <a:rPr lang="ru-RU" dirty="0" smtClean="0"/>
              <a:t>необходимого значения.</a:t>
            </a:r>
            <a:endParaRPr lang="en-US" dirty="0"/>
          </a:p>
          <a:p>
            <a:pPr lvl="1"/>
            <a:r>
              <a:rPr lang="ru-RU" dirty="0" smtClean="0"/>
              <a:t>Остановим движение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574" y="6313816"/>
            <a:ext cx="616316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92" y="1732548"/>
            <a:ext cx="4416125" cy="34926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Задача </a:t>
            </a:r>
            <a:r>
              <a:rPr lang="ru-RU" b="1" dirty="0" smtClean="0"/>
              <a:t>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29" y="6333895"/>
            <a:ext cx="633104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43" y="1255136"/>
            <a:ext cx="5983898" cy="48018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994" y="2492584"/>
            <a:ext cx="4001737" cy="3260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3" y="2480641"/>
            <a:ext cx="4101103" cy="3291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Повороты направо и налево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" y="6326202"/>
            <a:ext cx="640617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2528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изменить направление </a:t>
            </a:r>
            <a:r>
              <a:rPr lang="ru-RU" dirty="0" smtClean="0"/>
              <a:t>поворота</a:t>
            </a:r>
            <a:r>
              <a:rPr lang="en-US" dirty="0" smtClean="0"/>
              <a:t>: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u-RU" dirty="0" smtClean="0"/>
              <a:t>Изменить скорость  поворачиваемого колеса.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 smtClean="0"/>
              <a:t>Угол </a:t>
            </a:r>
            <a:r>
              <a:rPr lang="ru-RU" dirty="0"/>
              <a:t>должен быть-90 </a:t>
            </a:r>
            <a:r>
              <a:rPr lang="ru-RU" dirty="0" smtClean="0"/>
              <a:t>градусов </a:t>
            </a:r>
            <a:r>
              <a:rPr lang="ru-RU" dirty="0"/>
              <a:t>вместо 90 </a:t>
            </a:r>
            <a:r>
              <a:rPr lang="ru-RU" dirty="0" smtClean="0"/>
              <a:t>градусов.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Сравнение должно быть “&lt;“вместо “&gt;”, так как угол </a:t>
            </a:r>
            <a:r>
              <a:rPr lang="ru-RU" dirty="0" smtClean="0"/>
              <a:t>уменьшается, а не увеличивается.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3112249" y="3634561"/>
            <a:ext cx="920492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5EF16EF-0772-4A79-BBE0-509C36A43DAC}"/>
              </a:ext>
            </a:extLst>
          </p:cNvPr>
          <p:cNvSpPr/>
          <p:nvPr/>
        </p:nvSpPr>
        <p:spPr>
          <a:xfrm>
            <a:off x="7641276" y="3625320"/>
            <a:ext cx="893124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1330366" y="5752638"/>
            <a:ext cx="238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Поворот направо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3430026" y="4641025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79DEE1-CF92-4C2E-A853-0E299A7FD0F3}"/>
              </a:ext>
            </a:extLst>
          </p:cNvPr>
          <p:cNvSpPr/>
          <p:nvPr/>
        </p:nvSpPr>
        <p:spPr>
          <a:xfrm>
            <a:off x="7996741" y="4645493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5570067" y="5771649"/>
            <a:ext cx="238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Поворот налево</a:t>
            </a:r>
            <a:endParaRPr lang="en-US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два </a:t>
            </a:r>
            <a:r>
              <a:rPr lang="ru-RU" b="1" dirty="0"/>
              <a:t>типа </a:t>
            </a:r>
            <a:r>
              <a:rPr lang="ru-RU" b="1" dirty="0" smtClean="0"/>
              <a:t>поворотов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68752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Простой поворот на 180 градусов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Поворот </a:t>
            </a:r>
            <a:r>
              <a:rPr lang="ru-RU" b="1" dirty="0" smtClean="0">
                <a:solidFill>
                  <a:schemeClr val="tx1"/>
                </a:solidFill>
              </a:rPr>
              <a:t>на месте на </a:t>
            </a:r>
            <a:r>
              <a:rPr lang="ru-RU" b="1" dirty="0">
                <a:solidFill>
                  <a:schemeClr val="tx1"/>
                </a:solidFill>
              </a:rPr>
              <a:t>180 градусов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Обратите внимание, </a:t>
            </a:r>
            <a:r>
              <a:rPr lang="ru-RU" dirty="0"/>
              <a:t>где робот </a:t>
            </a:r>
            <a:r>
              <a:rPr lang="ru-RU" dirty="0" smtClean="0"/>
              <a:t>заканчивает движение после </a:t>
            </a:r>
            <a:r>
              <a:rPr lang="ru-RU" dirty="0"/>
              <a:t>поворотов </a:t>
            </a:r>
            <a:r>
              <a:rPr lang="ru-RU" dirty="0" smtClean="0"/>
              <a:t>на 180 градусов. </a:t>
            </a:r>
          </a:p>
          <a:p>
            <a:endParaRPr lang="en-US" dirty="0"/>
          </a:p>
          <a:p>
            <a:r>
              <a:rPr lang="ru-RU" dirty="0" smtClean="0"/>
              <a:t>При поворотах на месте робот </a:t>
            </a:r>
            <a:r>
              <a:rPr lang="ru-RU" dirty="0"/>
              <a:t>перемещается </a:t>
            </a:r>
            <a:r>
              <a:rPr lang="ru-RU" dirty="0" smtClean="0"/>
              <a:t>меньше</a:t>
            </a:r>
            <a:r>
              <a:rPr lang="ru-RU" dirty="0"/>
              <a:t>, и это </a:t>
            </a:r>
            <a:r>
              <a:rPr lang="ru-RU" dirty="0" smtClean="0"/>
              <a:t>больше подходит для трудных ситуация. </a:t>
            </a:r>
            <a:r>
              <a:rPr lang="ru-RU" dirty="0"/>
              <a:t>Повороты </a:t>
            </a:r>
            <a:r>
              <a:rPr lang="ru-RU" dirty="0" smtClean="0"/>
              <a:t>на месте быстрее</a:t>
            </a:r>
            <a:r>
              <a:rPr lang="ru-RU" dirty="0"/>
              <a:t>, но </a:t>
            </a:r>
            <a:r>
              <a:rPr lang="ru-RU" dirty="0" smtClean="0"/>
              <a:t>менее точные.</a:t>
            </a:r>
          </a:p>
          <a:p>
            <a:endParaRPr lang="en-US" dirty="0"/>
          </a:p>
          <a:p>
            <a:r>
              <a:rPr lang="ru-RU" dirty="0" smtClean="0"/>
              <a:t>Вы сами выбираете тип поворота в зависимости от ситуации.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5339" y="4208918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Начальное положение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318378" y="4378944"/>
            <a:ext cx="27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Конечное положение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48863" y="5413888"/>
            <a:ext cx="160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Движение моторов А и Е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94616" y="2314503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Движение мотора А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Начальное положение 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77707" y="1725371"/>
            <a:ext cx="2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Конечное положение</a:t>
            </a:r>
            <a:endParaRPr lang="en-US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862</Words>
  <Application>Microsoft Office PowerPoint</Application>
  <PresentationFormat>Экран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Повороты с гироскопом </vt:lpstr>
      <vt:lpstr>ЦЕЛЬ УРОКА</vt:lpstr>
      <vt:lpstr>Какие блоки необходимы на этом уроке</vt:lpstr>
      <vt:lpstr>Ориентация робота: тангаж, крен и рыскание</vt:lpstr>
      <vt:lpstr>Использование гироскопа для поворотов</vt:lpstr>
      <vt:lpstr>Задача 1</vt:lpstr>
      <vt:lpstr>Задача 1: решение</vt:lpstr>
      <vt:lpstr>Повороты направо и налево</vt:lpstr>
      <vt:lpstr>два типа поворотов</vt:lpstr>
      <vt:lpstr>Как Сделать простой поворот и поворот на месте</vt:lpstr>
      <vt:lpstr>Задача: повороты</vt:lpstr>
      <vt:lpstr>Задача: решение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xupypr</cp:lastModifiedBy>
  <cp:revision>165</cp:revision>
  <dcterms:created xsi:type="dcterms:W3CDTF">2016-07-04T02:35:12Z</dcterms:created>
  <dcterms:modified xsi:type="dcterms:W3CDTF">2020-06-07T21:49:24Z</dcterms:modified>
</cp:coreProperties>
</file>