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  <p:sldMasterId id="2147483750" r:id="rId3"/>
    <p:sldMasterId id="2147483762" r:id="rId4"/>
  </p:sldMasterIdLst>
  <p:notesMasterIdLst>
    <p:notesMasterId r:id="rId20"/>
  </p:notesMasterIdLst>
  <p:handoutMasterIdLst>
    <p:handoutMasterId r:id="rId21"/>
  </p:handoutMasterIdLst>
  <p:sldIdLst>
    <p:sldId id="414" r:id="rId5"/>
    <p:sldId id="413" r:id="rId6"/>
    <p:sldId id="300" r:id="rId7"/>
    <p:sldId id="423" r:id="rId8"/>
    <p:sldId id="425" r:id="rId9"/>
    <p:sldId id="426" r:id="rId10"/>
    <p:sldId id="409" r:id="rId11"/>
    <p:sldId id="433" r:id="rId12"/>
    <p:sldId id="436" r:id="rId13"/>
    <p:sldId id="260" r:id="rId14"/>
    <p:sldId id="437" r:id="rId15"/>
    <p:sldId id="428" r:id="rId16"/>
    <p:sldId id="429" r:id="rId17"/>
    <p:sldId id="430" r:id="rId18"/>
    <p:sldId id="43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900"/>
    <a:srgbClr val="7A7A7A"/>
    <a:srgbClr val="6BD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5" autoAdjust="0"/>
    <p:restoredTop sz="96327" autoAdjust="0"/>
  </p:normalViewPr>
  <p:slideViewPr>
    <p:cSldViewPr snapToGrid="0" snapToObjects="1">
      <p:cViewPr varScale="1">
        <p:scale>
          <a:sx n="123" d="100"/>
          <a:sy n="123" d="100"/>
        </p:scale>
        <p:origin x="188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6/7/20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6/7/20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01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/>
              <a:t>Click to edit Master title style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2059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2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</p:spTree>
    <p:extLst>
      <p:ext uri="{BB962C8B-B14F-4D97-AF65-F5344CB8AC3E}">
        <p14:creationId xmlns:p14="http://schemas.microsoft.com/office/powerpoint/2010/main" val="1803262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91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7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617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801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1642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78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608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356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864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698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187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073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651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878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8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728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52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811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13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3200" b="1" dirty="0"/>
              <a:t>УРОКИ</a:t>
            </a:r>
            <a:r>
              <a:rPr lang="ru-RU" sz="3200" b="1" baseline="0" dirty="0"/>
              <a:t> ПО </a:t>
            </a:r>
            <a:r>
              <a:rPr lang="en-US" sz="3200" b="1" dirty="0"/>
              <a:t>SPIKE PRIME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B69029F-0264-491E-B811-65F7DA3CBBB0}"/>
              </a:ext>
            </a:extLst>
          </p:cNvPr>
          <p:cNvGrpSpPr/>
          <p:nvPr userDrawn="1"/>
        </p:nvGrpSpPr>
        <p:grpSpPr>
          <a:xfrm>
            <a:off x="179837" y="505827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ABD06244-04F9-463D-A4DB-628C04BB85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63D75727-DAE8-4F50-8B40-C2AB0C6A949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65AA8D01-3E12-417C-866C-09E77342F6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BA4509F5-9711-4A35-B736-E2BAFCB547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493805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210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803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853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8270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97695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6909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27610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002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13323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550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796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316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78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2412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0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74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547BAE-D29C-425F-A66E-2818156CC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754" y="2345067"/>
            <a:ext cx="5815852" cy="1504844"/>
          </a:xfrm>
        </p:spPr>
        <p:txBody>
          <a:bodyPr/>
          <a:lstStyle/>
          <a:p>
            <a:r>
              <a:rPr lang="ru-RU" b="1" dirty="0"/>
              <a:t>ДВИЖЕНИЕ ПРЯМО</a:t>
            </a: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 txBox="1">
            <a:spLocks/>
          </p:cNvSpPr>
          <p:nvPr/>
        </p:nvSpPr>
        <p:spPr>
          <a:xfrm>
            <a:off x="316712" y="3800535"/>
            <a:ext cx="5741894" cy="590321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cap="all">
                <a:solidFill>
                  <a:schemeClr val="accent2"/>
                </a:solidFill>
              </a:rPr>
              <a:t>BY </a:t>
            </a:r>
            <a:r>
              <a:rPr lang="en-US" sz="1600" cap="all" dirty="0" err="1">
                <a:solidFill>
                  <a:schemeClr val="accent2"/>
                </a:solidFill>
              </a:rPr>
              <a:t>sanjay</a:t>
            </a:r>
            <a:r>
              <a:rPr lang="en-US" sz="1600" cap="all" dirty="0">
                <a:solidFill>
                  <a:schemeClr val="accent2"/>
                </a:solidFill>
              </a:rPr>
              <a:t> and Arvind </a:t>
            </a:r>
            <a:r>
              <a:rPr lang="en-US" sz="1600" cap="all" dirty="0" err="1">
                <a:solidFill>
                  <a:schemeClr val="accent2"/>
                </a:solidFill>
              </a:rPr>
              <a:t>Seshan</a:t>
            </a:r>
            <a:endParaRPr lang="en-US" sz="1600" cap="all" dirty="0">
              <a:solidFill>
                <a:schemeClr val="accent2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058605" y="737053"/>
            <a:ext cx="2911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By the Makers of EV3Lessons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785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Задача </a:t>
            </a:r>
            <a:r>
              <a:rPr lang="en-US" b="1" dirty="0"/>
              <a:t>2</a:t>
            </a:r>
            <a:r>
              <a:rPr lang="ru-RU" b="1" dirty="0"/>
              <a:t>: движение вперед и назад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" y="1274749"/>
            <a:ext cx="4555958" cy="4373563"/>
          </a:xfrm>
        </p:spPr>
        <p:txBody>
          <a:bodyPr>
            <a:normAutofit/>
          </a:bodyPr>
          <a:lstStyle/>
          <a:p>
            <a:r>
              <a:rPr lang="ru-RU" sz="2000" dirty="0"/>
              <a:t>Движение робота до финишной черты (1) и обратно на старт (2).</a:t>
            </a:r>
          </a:p>
          <a:p>
            <a:r>
              <a:rPr lang="ru-RU" sz="2000" dirty="0"/>
              <a:t>Основные шаги</a:t>
            </a:r>
            <a:r>
              <a:rPr lang="en-US" sz="2000" dirty="0"/>
              <a:t>:</a:t>
            </a:r>
          </a:p>
          <a:p>
            <a:pPr lvl="1"/>
            <a:r>
              <a:rPr lang="ru-RU" sz="2000" dirty="0"/>
              <a:t>Настройте Вашего робота.</a:t>
            </a:r>
            <a:endParaRPr lang="en-US" sz="2000" dirty="0"/>
          </a:p>
          <a:p>
            <a:pPr lvl="1"/>
            <a:r>
              <a:rPr lang="ru-RU" sz="2000" dirty="0"/>
              <a:t>Используйте Блок Движения и продвиньтесь на необходимое расстояние (40 см).</a:t>
            </a:r>
          </a:p>
          <a:p>
            <a:pPr lvl="1"/>
            <a:r>
              <a:rPr lang="ru-RU" sz="2000" dirty="0"/>
              <a:t>Используйте тот же Блок Движения, чтобы двигаться назад (40 см).</a:t>
            </a:r>
            <a:endParaRPr lang="en-US" sz="2000" dirty="0"/>
          </a:p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343568-9331-7A48-9D07-C332D71BD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803"/>
            <a:ext cx="6346636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775158" y="1636796"/>
            <a:ext cx="2540000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5775158" y="5323805"/>
            <a:ext cx="2540000" cy="0"/>
          </a:xfrm>
          <a:prstGeom prst="line">
            <a:avLst/>
          </a:prstGeom>
          <a:ln w="76200" cmpd="sng">
            <a:solidFill>
              <a:srgbClr val="00B9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015789" y="1837322"/>
            <a:ext cx="0" cy="3355474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152064" y="1837322"/>
            <a:ext cx="0" cy="3355474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36784" y="3204114"/>
            <a:ext cx="30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823596" y="3236634"/>
            <a:ext cx="30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79774" y="1199616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Финиш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679774" y="5510094"/>
            <a:ext cx="755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Старт</a:t>
            </a:r>
            <a:endParaRPr lang="en-US" b="1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CA5F964-DE18-4BBC-BE30-ADC7BFE6EA73}"/>
              </a:ext>
            </a:extLst>
          </p:cNvPr>
          <p:cNvGrpSpPr/>
          <p:nvPr/>
        </p:nvGrpSpPr>
        <p:grpSpPr>
          <a:xfrm>
            <a:off x="6829001" y="5362313"/>
            <a:ext cx="660559" cy="790597"/>
            <a:chOff x="6310708" y="2223671"/>
            <a:chExt cx="809489" cy="898563"/>
          </a:xfrm>
        </p:grpSpPr>
        <p:sp>
          <p:nvSpPr>
            <p:cNvPr id="25" name="Rounded Rectangle 27">
              <a:extLst>
                <a:ext uri="{FF2B5EF4-FFF2-40B4-BE49-F238E27FC236}">
                  <a16:creationId xmlns:a16="http://schemas.microsoft.com/office/drawing/2014/main" id="{CCECC990-4945-40AC-BA0C-52230D3420D0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Rounded Rectangle 28">
              <a:extLst>
                <a:ext uri="{FF2B5EF4-FFF2-40B4-BE49-F238E27FC236}">
                  <a16:creationId xmlns:a16="http://schemas.microsoft.com/office/drawing/2014/main" id="{AD8BB0C1-1968-4A21-AA88-400EBF2B8D24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27" name="Rounded Rectangle 29">
              <a:extLst>
                <a:ext uri="{FF2B5EF4-FFF2-40B4-BE49-F238E27FC236}">
                  <a16:creationId xmlns:a16="http://schemas.microsoft.com/office/drawing/2014/main" id="{CF437D3E-63BC-44FF-8419-9074FFD42C3D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73307E1-3E45-4D57-B3DD-1335C90458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CDE5293-DF90-4CD6-BE3F-A272C1189A4D}"/>
              </a:ext>
            </a:extLst>
          </p:cNvPr>
          <p:cNvSpPr txBox="1"/>
          <p:nvPr/>
        </p:nvSpPr>
        <p:spPr>
          <a:xfrm>
            <a:off x="6743270" y="3248760"/>
            <a:ext cx="1028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</a:t>
            </a:r>
            <a:r>
              <a:rPr lang="ru-RU" dirty="0"/>
              <a:t> см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E6FDDF9-C34F-4F2C-BD11-22A9D98E5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1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" y="1175749"/>
            <a:ext cx="7419975" cy="413385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A67A743-CC4F-4AD7-BF57-EB62E23F1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248" y="1496903"/>
            <a:ext cx="4502876" cy="4693832"/>
          </a:xfrm>
        </p:spPr>
        <p:txBody>
          <a:bodyPr>
            <a:normAutofit fontScale="92500"/>
          </a:bodyPr>
          <a:lstStyle/>
          <a:p>
            <a:r>
              <a:rPr lang="ru-RU" sz="2000" dirty="0"/>
              <a:t>Настройте робота.</a:t>
            </a:r>
            <a:endParaRPr lang="en-US" sz="2000" dirty="0"/>
          </a:p>
          <a:p>
            <a:r>
              <a:rPr lang="ru-RU" sz="2000" dirty="0"/>
              <a:t>Если Вы используете малые колеса </a:t>
            </a:r>
            <a:r>
              <a:rPr lang="en-US" sz="2000" dirty="0"/>
              <a:t>SPIKE Prime </a:t>
            </a:r>
            <a:r>
              <a:rPr lang="ru-RU" sz="2000" dirty="0"/>
              <a:t>на </a:t>
            </a:r>
            <a:r>
              <a:rPr lang="en-US" sz="2000" dirty="0"/>
              <a:t>Droid Bot IV</a:t>
            </a:r>
            <a:r>
              <a:rPr lang="ru-RU" sz="2000" dirty="0"/>
              <a:t>, установите одно вращение на 17.5 см.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ru-RU" sz="2000" dirty="0"/>
          </a:p>
          <a:p>
            <a:r>
              <a:rPr lang="ru-RU" sz="2000" dirty="0"/>
              <a:t>Если Вы используете большие колеса </a:t>
            </a:r>
            <a:r>
              <a:rPr lang="en-US" sz="2000" dirty="0"/>
              <a:t>SPIKE Prime</a:t>
            </a:r>
            <a:r>
              <a:rPr lang="ru-RU" sz="2000" dirty="0"/>
              <a:t> на ППП, установите одно вращение на 27.6 см. </a:t>
            </a:r>
          </a:p>
          <a:p>
            <a:r>
              <a:rPr lang="ru-RU" sz="2000" dirty="0"/>
              <a:t>Робот двигается на 40 см вперед и на 40 см назад.</a:t>
            </a: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C4BBE-C908-4D9B-8994-FA0CF8939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Задача </a:t>
            </a:r>
            <a:r>
              <a:rPr lang="en-US" b="1" dirty="0"/>
              <a:t>2</a:t>
            </a:r>
            <a:r>
              <a:rPr lang="ru-RU" b="1" dirty="0"/>
              <a:t>: решение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2252CE-D7C8-4ED1-B7D3-717F38748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803"/>
            <a:ext cx="7004369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459E78-879E-4754-AEB1-C1494464A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82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Блоки начала движения и остановки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0076" y="1524318"/>
            <a:ext cx="4622598" cy="4736927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ru-RU" dirty="0"/>
              <a:t>В палитре Движение есть еще 4 блока.</a:t>
            </a:r>
          </a:p>
          <a:p>
            <a:pPr marL="342900" indent="-342900">
              <a:buFont typeface="Arial"/>
              <a:buChar char="•"/>
            </a:pPr>
            <a:r>
              <a:rPr lang="ru-RU" dirty="0"/>
              <a:t>Блоки начала движения включат Ваши моторы с заданной скоростью</a:t>
            </a:r>
            <a:r>
              <a:rPr lang="en-US" dirty="0"/>
              <a:t>. </a:t>
            </a:r>
          </a:p>
          <a:p>
            <a:pPr marL="342900" indent="-342900">
              <a:buFont typeface="Arial"/>
              <a:buChar char="•"/>
            </a:pPr>
            <a:r>
              <a:rPr lang="ru-RU" dirty="0"/>
              <a:t>У этих блоков нет продолжительности / расстояния. После включения моторов программа немедленно переходит к следующему блоку.</a:t>
            </a:r>
          </a:p>
          <a:p>
            <a:pPr marL="342900" indent="-342900">
              <a:buFont typeface="Arial"/>
              <a:buChar char="•"/>
            </a:pPr>
            <a:r>
              <a:rPr lang="ru-RU" dirty="0"/>
              <a:t>Мотор продолжит работать, пока не будет остановлен или будет управляться другим блоком.</a:t>
            </a:r>
          </a:p>
          <a:p>
            <a:pPr marL="342900" indent="-342900">
              <a:buFont typeface="Arial"/>
              <a:buChar char="•"/>
            </a:pPr>
            <a:r>
              <a:rPr lang="ru-RU" dirty="0"/>
              <a:t>Остановка движения остановит Ваши Моторы, независимо от того каким блоком они управлялись.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8409" y="6320803"/>
            <a:ext cx="7016726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82ACD-F1EC-47F7-B4BA-55693BC59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12</a:t>
            </a:fld>
            <a:endParaRPr lang="en-US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33" y="1738587"/>
            <a:ext cx="3816043" cy="322686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988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8BD0A-B1A8-294A-83FE-A85B287ED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Блоки ожидания и задача 3.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12647-7A3C-D645-B1B9-77704CE02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10" y="1140006"/>
            <a:ext cx="8831580" cy="2902155"/>
          </a:xfrm>
        </p:spPr>
        <p:txBody>
          <a:bodyPr>
            <a:normAutofit/>
          </a:bodyPr>
          <a:lstStyle/>
          <a:p>
            <a:r>
              <a:rPr lang="ru-RU" dirty="0"/>
              <a:t>Блоки начала движения и остановки выполняются немедленно и используются с другими блоками. Распространенным способом их использования  - совместно с Блоками Ожидания. Блоки Ожидания позволяют выполнять программу пока некоторое событие не будет выполнено. </a:t>
            </a:r>
          </a:p>
          <a:p>
            <a:r>
              <a:rPr lang="ru-RU" dirty="0"/>
              <a:t>Мы будем использовать Блок Ожидания в секундах.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ru-RU" dirty="0"/>
              <a:t>Этот блок ожидает введенное количество секунд.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E1362-5AE5-9F49-B591-B26344D19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803"/>
            <a:ext cx="6646023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8D1E1-A72B-49F7-9DF4-97A6AC851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936001-85C7-4EC8-B5D8-7A668A3E3719}"/>
              </a:ext>
            </a:extLst>
          </p:cNvPr>
          <p:cNvSpPr/>
          <p:nvPr/>
        </p:nvSpPr>
        <p:spPr>
          <a:xfrm>
            <a:off x="444380" y="4383993"/>
            <a:ext cx="8366333" cy="1563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>
                <a:solidFill>
                  <a:schemeClr val="tx1"/>
                </a:solidFill>
              </a:rPr>
              <a:t>Задача 3</a:t>
            </a:r>
            <a:r>
              <a:rPr lang="en-US" sz="2800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ru-RU" sz="2400" dirty="0">
                <a:solidFill>
                  <a:schemeClr val="tx1"/>
                </a:solidFill>
              </a:rPr>
              <a:t>Используйте Блоки начала движения, остановки и ожидания, чтобы заставить робота двигаться в течение 3 секунд.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76" y="2746674"/>
            <a:ext cx="1876425" cy="77152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7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A4E38-CA95-4858-B9E6-F6BB09BE2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Задача 3: движение в течении 3 секунд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10320-50AE-4E8D-B71F-6F0EAF08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" y="1327298"/>
            <a:ext cx="8746864" cy="565297"/>
          </a:xfrm>
        </p:spPr>
        <p:txBody>
          <a:bodyPr>
            <a:normAutofit/>
          </a:bodyPr>
          <a:lstStyle/>
          <a:p>
            <a:r>
              <a:rPr lang="ru-RU" dirty="0"/>
              <a:t>Вы можете двигаться 3 Секунды, используя Блоки Начала движения и Ожидания?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F7615-8139-9344-8602-E82DD296A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803"/>
            <a:ext cx="6300034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A5622F6-3847-4825-BD78-99B3DDCD3942}"/>
              </a:ext>
            </a:extLst>
          </p:cNvPr>
          <p:cNvSpPr txBox="1">
            <a:spLocks/>
          </p:cNvSpPr>
          <p:nvPr/>
        </p:nvSpPr>
        <p:spPr>
          <a:xfrm>
            <a:off x="4890733" y="2465479"/>
            <a:ext cx="3730873" cy="32992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Блок начала движение начинает движение.</a:t>
            </a:r>
            <a:endParaRPr lang="en-US" dirty="0"/>
          </a:p>
          <a:p>
            <a:r>
              <a:rPr lang="ru-RU" dirty="0"/>
              <a:t>После включения моторов программа управление переходит к блоку Ожидания. Это занимает 3 секунды.</a:t>
            </a:r>
          </a:p>
          <a:p>
            <a:r>
              <a:rPr lang="ru-RU" dirty="0"/>
              <a:t>Блок остановки заставляет робота остановиться.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923C0D-4F2D-42F7-886A-492897A10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14</a:t>
            </a:fld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" y="2401078"/>
            <a:ext cx="4486275" cy="248602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066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15</a:t>
            </a:fld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755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ЦЕЛЬ УРОКА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Узнаем, как заставить нашего робота двигаться вперед и назад.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Узнаем, как использовать блоки Движения.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11978-D10A-AD43-B291-F6BC2E551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803"/>
            <a:ext cx="6337105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646E1-403B-4B0C-91D8-2ED42A493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39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62" y="1979224"/>
            <a:ext cx="5863937" cy="26839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Продолжительность движения</a:t>
            </a:r>
            <a:endParaRPr lang="en-US" b="1" dirty="0"/>
          </a:p>
        </p:txBody>
      </p:sp>
      <p:sp>
        <p:nvSpPr>
          <p:cNvPr id="55" name="Content Placeholder 54">
            <a:extLst>
              <a:ext uri="{FF2B5EF4-FFF2-40B4-BE49-F238E27FC236}">
                <a16:creationId xmlns:a16="http://schemas.microsoft.com/office/drawing/2014/main" id="{08AA3D35-4896-42BA-AC5C-3FB20FFBE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849" y="4751151"/>
            <a:ext cx="8430825" cy="1375012"/>
          </a:xfrm>
        </p:spPr>
        <p:txBody>
          <a:bodyPr>
            <a:normAutofit/>
          </a:bodyPr>
          <a:lstStyle/>
          <a:p>
            <a:r>
              <a:rPr lang="ru-RU" dirty="0"/>
              <a:t>Самый простой блок движения – дает контроль над направлением и расстоянием.</a:t>
            </a:r>
          </a:p>
          <a:p>
            <a:r>
              <a:rPr lang="ru-RU" dirty="0"/>
              <a:t>Другие блоки движения дают контроль над скоростью и управлением.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08C81B-506D-3D44-9337-E4F2B1799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803"/>
            <a:ext cx="6327870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37004" y="1574932"/>
            <a:ext cx="3719251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Продолжительность/Расстояние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2CF9A8F-25F2-4788-90AC-5157BB6C9540}"/>
              </a:ext>
            </a:extLst>
          </p:cNvPr>
          <p:cNvSpPr/>
          <p:nvPr/>
        </p:nvSpPr>
        <p:spPr>
          <a:xfrm>
            <a:off x="509125" y="2782944"/>
            <a:ext cx="552531" cy="240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386199" y="4206818"/>
            <a:ext cx="2620641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Единицы измерения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D8FC75-B4B3-4AFF-AAF1-2641A8FDA407}"/>
              </a:ext>
            </a:extLst>
          </p:cNvPr>
          <p:cNvSpPr txBox="1"/>
          <p:nvPr/>
        </p:nvSpPr>
        <p:spPr>
          <a:xfrm>
            <a:off x="729978" y="4038871"/>
            <a:ext cx="2414052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Направление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DC762-E6CD-43FB-ABBE-0FB5FC294A3B}"/>
              </a:ext>
            </a:extLst>
          </p:cNvPr>
          <p:cNvSpPr/>
          <p:nvPr/>
        </p:nvSpPr>
        <p:spPr>
          <a:xfrm>
            <a:off x="6416279" y="1804086"/>
            <a:ext cx="2505845" cy="2028836"/>
          </a:xfrm>
          <a:prstGeom prst="rect">
            <a:avLst/>
          </a:prstGeom>
          <a:solidFill>
            <a:schemeClr val="bg1">
              <a:lumMod val="95000"/>
              <a:alpha val="38039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ru-RU" b="1" u="sng" dirty="0">
                <a:solidFill>
                  <a:schemeClr val="tx1"/>
                </a:solidFill>
              </a:rPr>
              <a:t>Настройка конфигурации</a:t>
            </a:r>
            <a:endParaRPr lang="en-US" b="1" u="sng" dirty="0">
              <a:solidFill>
                <a:schemeClr val="tx1"/>
              </a:solidFill>
            </a:endParaRPr>
          </a:p>
          <a:p>
            <a:pPr algn="ctr"/>
            <a:r>
              <a:rPr lang="ru-RU" dirty="0">
                <a:solidFill>
                  <a:schemeClr val="tx1"/>
                </a:solidFill>
              </a:rPr>
              <a:t>Чтобы использовать этот блок, необходимо установить скорость, способ, порты моторов, размер колес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5F38D5-E0B0-4B8A-9078-E5B14AEB9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47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522" y="1863660"/>
            <a:ext cx="4686300" cy="19907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Направление движения</a:t>
            </a:r>
            <a:endParaRPr lang="en-US" b="1" dirty="0"/>
          </a:p>
        </p:txBody>
      </p:sp>
      <p:sp>
        <p:nvSpPr>
          <p:cNvPr id="55" name="Content Placeholder 54">
            <a:extLst>
              <a:ext uri="{FF2B5EF4-FFF2-40B4-BE49-F238E27FC236}">
                <a16:creationId xmlns:a16="http://schemas.microsoft.com/office/drawing/2014/main" id="{08AA3D35-4896-42BA-AC5C-3FB20FFBE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774" y="4025384"/>
            <a:ext cx="8692398" cy="2338687"/>
          </a:xfrm>
        </p:spPr>
        <p:txBody>
          <a:bodyPr>
            <a:normAutofit/>
          </a:bodyPr>
          <a:lstStyle/>
          <a:p>
            <a:r>
              <a:rPr lang="ru-RU" dirty="0"/>
              <a:t>Этот блок позволяет Вам контролировать расстояние движения и повороты робота</a:t>
            </a:r>
            <a:r>
              <a:rPr lang="en-US" dirty="0"/>
              <a:t>. </a:t>
            </a:r>
          </a:p>
          <a:p>
            <a:r>
              <a:rPr lang="ru-RU" dirty="0"/>
              <a:t>Этот блок дает контроль над управлением, давая различное количество энергии левым и правым колесам. “прямо: 0” дает равную мощность обоим колесам, которая заставляет робот двигаться прямо. вправо:100 и влево:-100 дают полную мощность обоим колесам, но поворачивая их в противоположных направлениях и заставляет робота повернуть или остановить движение.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4A07B9-C9D0-7B43-84AC-75615E0A9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803"/>
            <a:ext cx="7585137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23125" y="1386021"/>
            <a:ext cx="3523697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Продолжительность/Расстояние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D8FC75-B4B3-4AFF-AAF1-2641A8FDA407}"/>
              </a:ext>
            </a:extLst>
          </p:cNvPr>
          <p:cNvSpPr txBox="1"/>
          <p:nvPr/>
        </p:nvSpPr>
        <p:spPr>
          <a:xfrm>
            <a:off x="2154619" y="2629153"/>
            <a:ext cx="1689304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Направление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53E9A-08AA-4766-887C-2D291AD73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34397" y="3407474"/>
            <a:ext cx="3009526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Единицы измерения</a:t>
            </a:r>
            <a:endParaRPr lang="en-US" dirty="0"/>
          </a:p>
        </p:txBody>
      </p:sp>
      <p:sp>
        <p:nvSpPr>
          <p:cNvPr id="14" name="Rectangle 25">
            <a:extLst>
              <a:ext uri="{FF2B5EF4-FFF2-40B4-BE49-F238E27FC236}">
                <a16:creationId xmlns:a16="http://schemas.microsoft.com/office/drawing/2014/main" id="{08CDC762-E6CD-43FB-ABBE-0FB5FC294A3B}"/>
              </a:ext>
            </a:extLst>
          </p:cNvPr>
          <p:cNvSpPr/>
          <p:nvPr/>
        </p:nvSpPr>
        <p:spPr>
          <a:xfrm>
            <a:off x="6115761" y="1521114"/>
            <a:ext cx="2505845" cy="2028836"/>
          </a:xfrm>
          <a:prstGeom prst="rect">
            <a:avLst/>
          </a:prstGeom>
          <a:solidFill>
            <a:schemeClr val="bg1">
              <a:lumMod val="95000"/>
              <a:alpha val="38039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ru-RU" b="1" u="sng" dirty="0">
                <a:solidFill>
                  <a:schemeClr val="tx1"/>
                </a:solidFill>
              </a:rPr>
              <a:t>Настройка конфигурации</a:t>
            </a:r>
            <a:endParaRPr lang="en-US" b="1" u="sng" dirty="0">
              <a:solidFill>
                <a:schemeClr val="tx1"/>
              </a:solidFill>
            </a:endParaRPr>
          </a:p>
          <a:p>
            <a:pPr algn="ctr"/>
            <a:r>
              <a:rPr lang="ru-RU" dirty="0">
                <a:solidFill>
                  <a:schemeClr val="tx1"/>
                </a:solidFill>
              </a:rPr>
              <a:t>Чтобы использовать этот блок, необходимо установить скорость, способ, порты моторов, размер колес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407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Скорость движения</a:t>
            </a:r>
            <a:endParaRPr lang="en-US" b="1" dirty="0"/>
          </a:p>
        </p:txBody>
      </p:sp>
      <p:sp>
        <p:nvSpPr>
          <p:cNvPr id="55" name="Content Placeholder 54">
            <a:extLst>
              <a:ext uri="{FF2B5EF4-FFF2-40B4-BE49-F238E27FC236}">
                <a16:creationId xmlns:a16="http://schemas.microsoft.com/office/drawing/2014/main" id="{08AA3D35-4896-42BA-AC5C-3FB20FFBE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08" y="3544288"/>
            <a:ext cx="8527414" cy="2599520"/>
          </a:xfrm>
        </p:spPr>
        <p:txBody>
          <a:bodyPr>
            <a:normAutofit/>
          </a:bodyPr>
          <a:lstStyle/>
          <a:p>
            <a:r>
              <a:rPr lang="ru-RU" dirty="0"/>
              <a:t>Этот блок похож на блок направления. Только вместо скорости «по умолчанию», Вы сами определяете её значение в блоке. </a:t>
            </a:r>
          </a:p>
          <a:p>
            <a:r>
              <a:rPr lang="ru-RU" dirty="0"/>
              <a:t>Это будет полезно, если Вы хотите изменить одно движение, сделав его  медленным или быстрым. </a:t>
            </a:r>
          </a:p>
          <a:p>
            <a:r>
              <a:rPr lang="ru-RU" dirty="0"/>
              <a:t>Этот Блок должен быть добавлен к Вашей Палитре, используя Расширения. Он находится в Дополнительные Движения.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5DCBCB-81EF-AA42-B43F-80AC52427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803"/>
            <a:ext cx="7300932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FB7FD1-BFF0-4A43-8AF6-7C62BE7ACC0D}"/>
              </a:ext>
            </a:extLst>
          </p:cNvPr>
          <p:cNvSpPr txBox="1"/>
          <p:nvPr/>
        </p:nvSpPr>
        <p:spPr>
          <a:xfrm>
            <a:off x="4648134" y="2688186"/>
            <a:ext cx="1501736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Скорость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69F89-C15D-45DB-B7E9-E8B51EA5B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" y="1923509"/>
            <a:ext cx="6010275" cy="7429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7D8FC75-B4B3-4AFF-AAF1-2641A8FDA407}"/>
              </a:ext>
            </a:extLst>
          </p:cNvPr>
          <p:cNvSpPr txBox="1"/>
          <p:nvPr/>
        </p:nvSpPr>
        <p:spPr>
          <a:xfrm>
            <a:off x="682797" y="1532450"/>
            <a:ext cx="1689304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Направление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59513" y="1531414"/>
            <a:ext cx="3523697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Продолжительность/Расстояние</a:t>
            </a:r>
            <a:endParaRPr lang="en-US" dirty="0"/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08CDC762-E6CD-43FB-ABBE-0FB5FC294A3B}"/>
              </a:ext>
            </a:extLst>
          </p:cNvPr>
          <p:cNvSpPr/>
          <p:nvPr/>
        </p:nvSpPr>
        <p:spPr>
          <a:xfrm>
            <a:off x="6372947" y="1340336"/>
            <a:ext cx="2505845" cy="2028836"/>
          </a:xfrm>
          <a:prstGeom prst="rect">
            <a:avLst/>
          </a:prstGeom>
          <a:solidFill>
            <a:schemeClr val="bg1">
              <a:lumMod val="95000"/>
              <a:alpha val="38039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ru-RU" b="1" u="sng" dirty="0">
                <a:solidFill>
                  <a:schemeClr val="tx1"/>
                </a:solidFill>
              </a:rPr>
              <a:t>Настройка конфигурации</a:t>
            </a:r>
            <a:endParaRPr lang="en-US" b="1" u="sng" dirty="0">
              <a:solidFill>
                <a:schemeClr val="tx1"/>
              </a:solidFill>
            </a:endParaRPr>
          </a:p>
          <a:p>
            <a:pPr algn="ctr"/>
            <a:r>
              <a:rPr lang="ru-RU" dirty="0">
                <a:solidFill>
                  <a:schemeClr val="tx1"/>
                </a:solidFill>
              </a:rPr>
              <a:t>Чтобы использовать этот блок, необходимо установить скорость, способ, порты моторов, размер колес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2948" y="2688186"/>
            <a:ext cx="3009526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Единицы измерения</a:t>
            </a:r>
            <a:endParaRPr lang="en-US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999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62" y="1988706"/>
            <a:ext cx="5486400" cy="771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80618"/>
            <a:ext cx="8746864" cy="752706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Движение на расстояние со скоростью (“управление танком”)</a:t>
            </a:r>
            <a:endParaRPr lang="en-US" b="1" dirty="0"/>
          </a:p>
        </p:txBody>
      </p:sp>
      <p:sp>
        <p:nvSpPr>
          <p:cNvPr id="55" name="Content Placeholder 54">
            <a:extLst>
              <a:ext uri="{FF2B5EF4-FFF2-40B4-BE49-F238E27FC236}">
                <a16:creationId xmlns:a16="http://schemas.microsoft.com/office/drawing/2014/main" id="{08AA3D35-4896-42BA-AC5C-3FB20FFBE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" y="3361328"/>
            <a:ext cx="8703532" cy="1827530"/>
          </a:xfrm>
        </p:spPr>
        <p:txBody>
          <a:bodyPr>
            <a:normAutofit fontScale="92500"/>
          </a:bodyPr>
          <a:lstStyle/>
          <a:p>
            <a:r>
              <a:rPr lang="ru-RU" dirty="0"/>
              <a:t>Этот блок позволяет Вам контролировать расстояние движения и скорость робота. </a:t>
            </a:r>
          </a:p>
          <a:p>
            <a:r>
              <a:rPr lang="ru-RU" dirty="0"/>
              <a:t>В этом блоке Вы управляете скоростью, определяя эти два значения независимо. Это часто называют управление танком. </a:t>
            </a:r>
            <a:endParaRPr lang="en-US" dirty="0"/>
          </a:p>
          <a:p>
            <a:r>
              <a:rPr lang="ru-RU" dirty="0"/>
              <a:t>Этот Блок должен быть добавлен к Вашей Палитре, используя Расширения. Он находится в Дополнительные Движения.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EE0704-5C0C-A942-81C6-9C6A8360F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803"/>
            <a:ext cx="7165007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96283" y="1228945"/>
            <a:ext cx="1286349" cy="646331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Режим работы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FB7FD1-BFF0-4A43-8AF6-7C62BE7ACC0D}"/>
              </a:ext>
            </a:extLst>
          </p:cNvPr>
          <p:cNvSpPr txBox="1"/>
          <p:nvPr/>
        </p:nvSpPr>
        <p:spPr>
          <a:xfrm>
            <a:off x="4001870" y="2733711"/>
            <a:ext cx="2238292" cy="646331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Скорость правого и левого мотора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973E90-4231-4DB4-9CA0-05C9AE0FB43D}"/>
              </a:ext>
            </a:extLst>
          </p:cNvPr>
          <p:cNvSpPr txBox="1"/>
          <p:nvPr/>
        </p:nvSpPr>
        <p:spPr>
          <a:xfrm>
            <a:off x="175260" y="5246306"/>
            <a:ext cx="8801826" cy="646331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На наших уроках мы будем использовать или (слайд 6) средства управления танком или вперед/назад (слайд 3), так как скорость задана явно.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3E4F0-D83D-404C-8F51-49520D6FD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sp>
        <p:nvSpPr>
          <p:cNvPr id="14" name="Rectangle 25">
            <a:extLst>
              <a:ext uri="{FF2B5EF4-FFF2-40B4-BE49-F238E27FC236}">
                <a16:creationId xmlns:a16="http://schemas.microsoft.com/office/drawing/2014/main" id="{08CDC762-E6CD-43FB-ABBE-0FB5FC294A3B}"/>
              </a:ext>
            </a:extLst>
          </p:cNvPr>
          <p:cNvSpPr/>
          <p:nvPr/>
        </p:nvSpPr>
        <p:spPr>
          <a:xfrm>
            <a:off x="6372947" y="1263920"/>
            <a:ext cx="2505845" cy="2028836"/>
          </a:xfrm>
          <a:prstGeom prst="rect">
            <a:avLst/>
          </a:prstGeom>
          <a:solidFill>
            <a:schemeClr val="bg1">
              <a:lumMod val="95000"/>
              <a:alpha val="38039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ru-RU" b="1" u="sng" dirty="0">
                <a:solidFill>
                  <a:schemeClr val="tx1"/>
                </a:solidFill>
              </a:rPr>
              <a:t>Настройка конфигурации</a:t>
            </a:r>
            <a:endParaRPr lang="en-US" b="1" u="sng" dirty="0">
              <a:solidFill>
                <a:schemeClr val="tx1"/>
              </a:solidFill>
            </a:endParaRPr>
          </a:p>
          <a:p>
            <a:pPr algn="ctr"/>
            <a:r>
              <a:rPr lang="ru-RU" dirty="0">
                <a:solidFill>
                  <a:schemeClr val="tx1"/>
                </a:solidFill>
              </a:rPr>
              <a:t>Чтобы использовать этот блок, необходимо установить скорость, способ, порты моторов, размер колес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1103" y="1557543"/>
            <a:ext cx="3523697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Продолжительность/Расстояние</a:t>
            </a:r>
            <a:endParaRPr lang="en-US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782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Отрицательные значения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7F23C5-E722-482C-81B4-A10CDEFA3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" y="1218203"/>
            <a:ext cx="8746864" cy="5184221"/>
          </a:xfrm>
        </p:spPr>
        <p:txBody>
          <a:bodyPr>
            <a:normAutofit/>
          </a:bodyPr>
          <a:lstStyle/>
          <a:p>
            <a:r>
              <a:rPr lang="ru-RU" dirty="0"/>
              <a:t>Вы можете задать отрицательные значения для скорости или мощности.</a:t>
            </a:r>
          </a:p>
          <a:p>
            <a:r>
              <a:rPr lang="ru-RU" dirty="0"/>
              <a:t>Это заставит робота двигаться назад.</a:t>
            </a:r>
          </a:p>
          <a:p>
            <a:r>
              <a:rPr lang="ru-RU" dirty="0"/>
              <a:t>Если будут отрицательными два значения (например, скорость и мощность, или мощность и направление), робот будет двигаться вперед.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AF4E7-EE89-C347-970F-E96D5843F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803"/>
            <a:ext cx="6150840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678" y="2730215"/>
            <a:ext cx="2088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rgbClr val="FF0000"/>
                </a:solidFill>
              </a:rPr>
              <a:t>Отрицательная скорость = назад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19281" y="5187556"/>
            <a:ext cx="240350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rgbClr val="00B900"/>
                </a:solidFill>
              </a:rPr>
              <a:t>Положительная скорость = вперед</a:t>
            </a:r>
            <a:endParaRPr lang="en-US" sz="2000" dirty="0">
              <a:solidFill>
                <a:srgbClr val="00B9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EBE016-BE62-4BD1-992B-82FC26542DBB}"/>
              </a:ext>
            </a:extLst>
          </p:cNvPr>
          <p:cNvCxnSpPr/>
          <p:nvPr/>
        </p:nvCxnSpPr>
        <p:spPr>
          <a:xfrm>
            <a:off x="7042838" y="4281029"/>
            <a:ext cx="810883" cy="0"/>
          </a:xfrm>
          <a:prstGeom prst="straightConnector1">
            <a:avLst/>
          </a:prstGeom>
          <a:ln w="76200">
            <a:solidFill>
              <a:srgbClr val="00B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52C973-39E4-417E-B17D-3705DDEFFE7A}"/>
              </a:ext>
            </a:extLst>
          </p:cNvPr>
          <p:cNvGrpSpPr/>
          <p:nvPr/>
        </p:nvGrpSpPr>
        <p:grpSpPr>
          <a:xfrm>
            <a:off x="5843837" y="3595145"/>
            <a:ext cx="1199001" cy="1371767"/>
            <a:chOff x="6507213" y="1384746"/>
            <a:chExt cx="1199001" cy="137176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5FFEBF5-0E3C-4C88-9AC1-4555E08BEDF5}"/>
                </a:ext>
              </a:extLst>
            </p:cNvPr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2FD62880-A80D-4CE6-9241-61FB1D468B93}"/>
                  </a:ext>
                </a:extLst>
              </p:cNvPr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5">
                <a:extLst>
                  <a:ext uri="{FF2B5EF4-FFF2-40B4-BE49-F238E27FC236}">
                    <a16:creationId xmlns:a16="http://schemas.microsoft.com/office/drawing/2014/main" id="{B17B35FB-CE7D-48C3-B4BB-D50EFB264F42}"/>
                  </a:ext>
                </a:extLst>
              </p:cNvPr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0" name="Rounded Rectangle 16">
                <a:extLst>
                  <a:ext uri="{FF2B5EF4-FFF2-40B4-BE49-F238E27FC236}">
                    <a16:creationId xmlns:a16="http://schemas.microsoft.com/office/drawing/2014/main" id="{5167DA0E-8AE4-480D-BC12-3A1A53209B5A}"/>
                  </a:ext>
                </a:extLst>
              </p:cNvPr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C29A447-A107-4518-B6A5-17A8DEBCA5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FC9C23-6C40-4D29-9C61-5E5B33B6F835}"/>
                </a:ext>
              </a:extLst>
            </p:cNvPr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37E8F6F-9AB9-4779-AAB9-D314ADB2EA4E}"/>
                </a:ext>
              </a:extLst>
            </p:cNvPr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pic>
        <p:nvPicPr>
          <p:cNvPr id="22" name="Picture 21" descr="A close up of a toy&#10;&#10;Description automatically generated">
            <a:extLst>
              <a:ext uri="{FF2B5EF4-FFF2-40B4-BE49-F238E27FC236}">
                <a16:creationId xmlns:a16="http://schemas.microsoft.com/office/drawing/2014/main" id="{7B731B5D-4F51-4CA0-B1D3-B9D51BEDE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613" y="3385407"/>
            <a:ext cx="3417766" cy="2563325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3C99A6-D095-4C3B-BCC2-8E5F1E9D402A}"/>
              </a:ext>
            </a:extLst>
          </p:cNvPr>
          <p:cNvCxnSpPr>
            <a:cxnSpLocks/>
          </p:cNvCxnSpPr>
          <p:nvPr/>
        </p:nvCxnSpPr>
        <p:spPr>
          <a:xfrm>
            <a:off x="3501660" y="5161782"/>
            <a:ext cx="1015385" cy="418143"/>
          </a:xfrm>
          <a:prstGeom prst="straightConnector1">
            <a:avLst/>
          </a:prstGeom>
          <a:ln w="76200">
            <a:solidFill>
              <a:srgbClr val="00B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3D7AF88-6E53-433D-8342-F8161C3A69D5}"/>
              </a:ext>
            </a:extLst>
          </p:cNvPr>
          <p:cNvCxnSpPr>
            <a:cxnSpLocks/>
          </p:cNvCxnSpPr>
          <p:nvPr/>
        </p:nvCxnSpPr>
        <p:spPr>
          <a:xfrm>
            <a:off x="350254" y="3730401"/>
            <a:ext cx="1015385" cy="418143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6448C77-68F2-4089-BC27-8C2C2EF45647}"/>
              </a:ext>
            </a:extLst>
          </p:cNvPr>
          <p:cNvCxnSpPr/>
          <p:nvPr/>
        </p:nvCxnSpPr>
        <p:spPr>
          <a:xfrm>
            <a:off x="5005614" y="4273087"/>
            <a:ext cx="810883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4CD992-7521-4E3E-ADAE-BB7E00E78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26694E-0260-4CB9-B6FF-BF6DF49AD840}"/>
              </a:ext>
            </a:extLst>
          </p:cNvPr>
          <p:cNvSpPr txBox="1"/>
          <p:nvPr/>
        </p:nvSpPr>
        <p:spPr>
          <a:xfrm>
            <a:off x="4114313" y="2783614"/>
            <a:ext cx="2097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rgbClr val="FF0000"/>
                </a:solidFill>
              </a:rPr>
              <a:t>Отрицательная скорость = назад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CB1DAF-97B6-4A6F-AB9D-4F39E63FC260}"/>
              </a:ext>
            </a:extLst>
          </p:cNvPr>
          <p:cNvSpPr txBox="1"/>
          <p:nvPr/>
        </p:nvSpPr>
        <p:spPr>
          <a:xfrm>
            <a:off x="6633320" y="2802635"/>
            <a:ext cx="228880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rgbClr val="00B900"/>
                </a:solidFill>
              </a:rPr>
              <a:t>Положительная скорость = вперед</a:t>
            </a:r>
            <a:endParaRPr lang="en-US" sz="2000" dirty="0">
              <a:solidFill>
                <a:srgbClr val="00B900"/>
              </a:solidFill>
            </a:endParaRPr>
          </a:p>
        </p:txBody>
      </p:sp>
      <p:pic>
        <p:nvPicPr>
          <p:cNvPr id="28" name="Рисунок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606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ED31E-1201-4998-B442-987CBEC8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Задача 1: перемещение на 10 см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D442C-A843-40FB-A542-3CC3918FB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10" y="1140006"/>
            <a:ext cx="8765914" cy="5082601"/>
          </a:xfrm>
        </p:spPr>
        <p:txBody>
          <a:bodyPr/>
          <a:lstStyle/>
          <a:p>
            <a:r>
              <a:rPr lang="ru-RU" dirty="0"/>
              <a:t>Переместите робота 10 сантиметров.</a:t>
            </a:r>
          </a:p>
          <a:p>
            <a:r>
              <a:rPr lang="ru-RU" dirty="0"/>
              <a:t>Основные шаги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Настройте Вашего робота.</a:t>
            </a:r>
            <a:endParaRPr lang="en-US" dirty="0"/>
          </a:p>
          <a:p>
            <a:pPr lvl="1"/>
            <a:r>
              <a:rPr lang="ru-RU" dirty="0"/>
              <a:t>Используйте Блок Движения (Движение Танка или Блок Продолжительности Движения) и двигайтесь для 10 см.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2ACE1F-D85A-40F9-907A-B7F1FE4C6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803"/>
            <a:ext cx="6646023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pic>
        <p:nvPicPr>
          <p:cNvPr id="7" name="Picture 6" descr="ruler_0_10.jpg">
            <a:extLst>
              <a:ext uri="{FF2B5EF4-FFF2-40B4-BE49-F238E27FC236}">
                <a16:creationId xmlns:a16="http://schemas.microsoft.com/office/drawing/2014/main" id="{6DED3043-D23F-471F-9457-CAB54D183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842" y="4044205"/>
            <a:ext cx="3484790" cy="113817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FBFD51-A8E7-4A89-8876-9ABB79033EBD}"/>
              </a:ext>
            </a:extLst>
          </p:cNvPr>
          <p:cNvCxnSpPr/>
          <p:nvPr/>
        </p:nvCxnSpPr>
        <p:spPr>
          <a:xfrm>
            <a:off x="3267275" y="3820307"/>
            <a:ext cx="81088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0FF8D-0EC6-4AB8-8059-B8D060072F92}"/>
              </a:ext>
            </a:extLst>
          </p:cNvPr>
          <p:cNvGrpSpPr/>
          <p:nvPr/>
        </p:nvGrpSpPr>
        <p:grpSpPr>
          <a:xfrm rot="5400000">
            <a:off x="2588720" y="3425008"/>
            <a:ext cx="660559" cy="790597"/>
            <a:chOff x="6310708" y="2223671"/>
            <a:chExt cx="809489" cy="898563"/>
          </a:xfrm>
        </p:grpSpPr>
        <p:sp>
          <p:nvSpPr>
            <p:cNvPr id="11" name="Rounded Rectangle 27">
              <a:extLst>
                <a:ext uri="{FF2B5EF4-FFF2-40B4-BE49-F238E27FC236}">
                  <a16:creationId xmlns:a16="http://schemas.microsoft.com/office/drawing/2014/main" id="{52EE3054-7E19-40DE-AC59-D31CA52E6099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2" name="Rounded Rectangle 28">
              <a:extLst>
                <a:ext uri="{FF2B5EF4-FFF2-40B4-BE49-F238E27FC236}">
                  <a16:creationId xmlns:a16="http://schemas.microsoft.com/office/drawing/2014/main" id="{876E759B-F669-440B-A52E-A00BD074D031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13" name="Rounded Rectangle 29">
              <a:extLst>
                <a:ext uri="{FF2B5EF4-FFF2-40B4-BE49-F238E27FC236}">
                  <a16:creationId xmlns:a16="http://schemas.microsoft.com/office/drawing/2014/main" id="{A6602A43-95A9-4B7E-A79A-2FF8A6432376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EDFED27-6552-4D8F-9EA0-9EAF4BCF9A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58CF89-1996-4F5D-9A63-FEC12F3A5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936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58DAC-8B7C-4246-8370-0E4C82E9F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Задача 1: решение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83BB9-7D65-486A-B564-15E1D3B4D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10" y="1140006"/>
            <a:ext cx="4134759" cy="5082601"/>
          </a:xfrm>
        </p:spPr>
        <p:txBody>
          <a:bodyPr>
            <a:normAutofit/>
          </a:bodyPr>
          <a:lstStyle/>
          <a:p>
            <a:r>
              <a:rPr lang="ru-RU" sz="2000" dirty="0"/>
              <a:t>Настройте робота.</a:t>
            </a:r>
            <a:endParaRPr lang="en-US" sz="2000" dirty="0"/>
          </a:p>
          <a:p>
            <a:r>
              <a:rPr lang="ru-RU" sz="2000" dirty="0"/>
              <a:t>Если Вы используете малые колеса </a:t>
            </a:r>
            <a:r>
              <a:rPr lang="en-US" sz="2000" dirty="0"/>
              <a:t>SPIKE Prime </a:t>
            </a:r>
            <a:r>
              <a:rPr lang="ru-RU" sz="2000" dirty="0"/>
              <a:t>на </a:t>
            </a:r>
            <a:r>
              <a:rPr lang="en-US" sz="2000" dirty="0"/>
              <a:t>Droid Bot IV</a:t>
            </a:r>
            <a:r>
              <a:rPr lang="ru-RU" sz="2000" dirty="0"/>
              <a:t>, установите одно вращение на 17.5 см. </a:t>
            </a:r>
          </a:p>
          <a:p>
            <a:r>
              <a:rPr lang="ru-RU" sz="2000" dirty="0"/>
              <a:t>Если Вы используете большие колеса </a:t>
            </a:r>
            <a:r>
              <a:rPr lang="en-US" sz="2000" dirty="0"/>
              <a:t>SPIKE Prime</a:t>
            </a:r>
            <a:r>
              <a:rPr lang="ru-RU" sz="2000" dirty="0"/>
              <a:t> на ППП, установите одно вращение на 27.6 см. </a:t>
            </a:r>
          </a:p>
          <a:p>
            <a:r>
              <a:rPr lang="ru-RU" sz="2000" dirty="0"/>
              <a:t>Двигайтесь на 10 см. Расстояние в сантиметрах доступно в других блоках движения.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A19F01-22AB-497B-8D19-F0955AD2F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803"/>
            <a:ext cx="6905515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2A9C0-043C-4412-AAA1-634929C8F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795" y="1918483"/>
            <a:ext cx="4730046" cy="29871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72255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2CEFEB64-C992-CF42-AC34-A2A7B15E4CF5}" vid="{484731AA-B6D9-C841-B3ED-40BE794FD840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8583</TotalTime>
  <Words>1095</Words>
  <Application>Microsoft Macintosh PowerPoint</Application>
  <PresentationFormat>On-screen Show (4:3)</PresentationFormat>
  <Paragraphs>133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Arial</vt:lpstr>
      <vt:lpstr>Arial Black</vt:lpstr>
      <vt:lpstr>Calibri</vt:lpstr>
      <vt:lpstr>Calibri Light</vt:lpstr>
      <vt:lpstr>Corbel</vt:lpstr>
      <vt:lpstr>Gill Sans MT</vt:lpstr>
      <vt:lpstr>Helvetica Neue</vt:lpstr>
      <vt:lpstr>Wingdings 2</vt:lpstr>
      <vt:lpstr>Custom Design</vt:lpstr>
      <vt:lpstr>beginner</vt:lpstr>
      <vt:lpstr>1_Custom Design</vt:lpstr>
      <vt:lpstr>Dividend</vt:lpstr>
      <vt:lpstr>ДВИЖЕНИЕ ПРЯМО</vt:lpstr>
      <vt:lpstr>ЦЕЛЬ УРОКА</vt:lpstr>
      <vt:lpstr>Продолжительность движения</vt:lpstr>
      <vt:lpstr>Направление движения</vt:lpstr>
      <vt:lpstr>Скорость движения</vt:lpstr>
      <vt:lpstr>Движение на расстояние со скоростью (“управление танком”)</vt:lpstr>
      <vt:lpstr>Отрицательные значения</vt:lpstr>
      <vt:lpstr>Задача 1: перемещение на 10 см</vt:lpstr>
      <vt:lpstr>Задача 1: решение</vt:lpstr>
      <vt:lpstr>Задача 2: движение вперед и назад</vt:lpstr>
      <vt:lpstr>Задача 2: решение</vt:lpstr>
      <vt:lpstr>Блоки начала движения и остановки</vt:lpstr>
      <vt:lpstr>Блоки ожидания и задача 3.</vt:lpstr>
      <vt:lpstr>Задача 3: движение в течении 3 секунд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Sanjay Seshan</dc:creator>
  <cp:lastModifiedBy>Srinivasan Seshan</cp:lastModifiedBy>
  <cp:revision>130</cp:revision>
  <cp:lastPrinted>2016-07-04T14:38:40Z</cp:lastPrinted>
  <dcterms:created xsi:type="dcterms:W3CDTF">2014-08-07T02:19:13Z</dcterms:created>
  <dcterms:modified xsi:type="dcterms:W3CDTF">2020-06-08T01:52:09Z</dcterms:modified>
</cp:coreProperties>
</file>