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9"/>
  </p:notesMasterIdLst>
  <p:handoutMasterIdLst>
    <p:handoutMasterId r:id="rId10"/>
  </p:handoutMasterIdLst>
  <p:sldIdLst>
    <p:sldId id="275" r:id="rId2"/>
    <p:sldId id="415" r:id="rId3"/>
    <p:sldId id="417" r:id="rId4"/>
    <p:sldId id="418" r:id="rId5"/>
    <p:sldId id="420" r:id="rId6"/>
    <p:sldId id="419" r:id="rId7"/>
    <p:sldId id="28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5"/>
    <p:restoredTop sz="94613"/>
  </p:normalViewPr>
  <p:slideViewPr>
    <p:cSldViewPr snapToGrid="0" snapToObjects="1">
      <p:cViewPr varScale="1">
        <p:scale>
          <a:sx n="107" d="100"/>
          <a:sy n="107" d="100"/>
        </p:scale>
        <p:origin x="126" y="12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01/08/2020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373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31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4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77D85E9-A902-49AC-B81A-E1927CD9478F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69246F9B-D489-4626-97DF-03AE3CDC8E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37139BC9-039C-4B50-AAC0-8EE374DF83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FD16607A-B49B-4340-9CB0-383DD38651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7547C26E-183C-4C66-B1E6-8C00410A6C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1/9/2020)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9" y="1140006"/>
            <a:ext cx="5355098" cy="5082601"/>
          </a:xfrm>
        </p:spPr>
        <p:txBody>
          <a:bodyPr/>
          <a:lstStyle/>
          <a:p>
            <a:r>
              <a:rPr lang="en-US" dirty="0"/>
              <a:t>The goal of these challenges is to combine everything the students have learnt so far: moving, turning and basic sensor usage</a:t>
            </a:r>
          </a:p>
          <a:p>
            <a:r>
              <a:rPr lang="en-US" dirty="0"/>
              <a:t>You can set up any challenge you want using colored electric tape on a white board (available at home improvement/hardware stores).  You can also use large white poster paper on a hard floor.</a:t>
            </a:r>
          </a:p>
          <a:p>
            <a:r>
              <a:rPr lang="en-US" dirty="0"/>
              <a:t>Note that the electric tape colors do not match LEGO’s colors. So your sensors may have trouble reading those colors.</a:t>
            </a:r>
          </a:p>
          <a:p>
            <a:r>
              <a:rPr lang="en-US" dirty="0"/>
              <a:t>You can also use old FIRST LEGO League Mats for practice.  They are sometimes available on eBay or other teams.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0186" y="1312113"/>
            <a:ext cx="3408671" cy="226357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28685" y="4013965"/>
            <a:ext cx="4122736" cy="2680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10186" y="3880877"/>
            <a:ext cx="3478726" cy="22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01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 1: </a:t>
            </a:r>
            <a:br>
              <a:rPr lang="en-US" dirty="0"/>
            </a:br>
            <a:r>
              <a:rPr lang="en-US" dirty="0"/>
              <a:t>MOVING STRAIGHT AND TURNING PRACTICE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334" y="1627427"/>
            <a:ext cx="5167792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08682" y="5058254"/>
            <a:ext cx="1328443" cy="1080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AREA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59711" y="1641201"/>
            <a:ext cx="1328443" cy="10803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20405" y="1562995"/>
            <a:ext cx="2867761" cy="2093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/>
              <a:t>Go out of Launch Area</a:t>
            </a:r>
          </a:p>
          <a:p>
            <a:pPr marL="342900" indent="-342900">
              <a:buAutoNum type="arabicParenR"/>
            </a:pPr>
            <a:r>
              <a:rPr lang="en-US" dirty="0"/>
              <a:t>Turn left into the passage</a:t>
            </a:r>
          </a:p>
          <a:p>
            <a:pPr marL="342900" indent="-342900">
              <a:buAutoNum type="arabicParenR"/>
            </a:pPr>
            <a:r>
              <a:rPr lang="en-US" dirty="0"/>
              <a:t>Turn right</a:t>
            </a:r>
          </a:p>
          <a:p>
            <a:pPr marL="342900" indent="-342900">
              <a:buAutoNum type="arabicParenR"/>
            </a:pPr>
            <a:r>
              <a:rPr lang="en-US" dirty="0"/>
              <a:t>Turn right and head to Home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948818" y="3273287"/>
            <a:ext cx="0" cy="1593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218957" y="3273287"/>
            <a:ext cx="36815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1185567" y="2115604"/>
            <a:ext cx="0" cy="11576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408682" y="4068907"/>
            <a:ext cx="0" cy="20434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2111974" y="4068907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111974" y="2721545"/>
            <a:ext cx="229670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192195" y="2057669"/>
            <a:ext cx="2346135" cy="3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4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2: SENSOR USAGE PRACTICE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818" y="1415395"/>
            <a:ext cx="5153003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2819" y="1137876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Solid North Wall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77378" y="4846222"/>
            <a:ext cx="1328443" cy="10803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Area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4591" y="1415395"/>
            <a:ext cx="1328443" cy="1080344"/>
          </a:xfrm>
          <a:prstGeom prst="rect">
            <a:avLst/>
          </a:prstGeom>
          <a:solidFill>
            <a:srgbClr val="FFD5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73158" y="5926566"/>
            <a:ext cx="2777682" cy="29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Not Touch This Wall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41727" y="1395169"/>
            <a:ext cx="3327675" cy="45111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/>
              <a:t>Go out of Launch Area</a:t>
            </a:r>
          </a:p>
          <a:p>
            <a:pPr marL="342900" indent="-342900">
              <a:buAutoNum type="arabicParenR"/>
            </a:pPr>
            <a:r>
              <a:rPr lang="en-US" dirty="0"/>
              <a:t>Go up to the North wall and </a:t>
            </a:r>
            <a:r>
              <a:rPr lang="en-US" dirty="0">
                <a:solidFill>
                  <a:srgbClr val="FF0000"/>
                </a:solidFill>
              </a:rPr>
              <a:t>touch it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/>
              <a:t>Back up turn and navigate through the passage</a:t>
            </a:r>
          </a:p>
          <a:p>
            <a:pPr marL="342900" indent="-342900">
              <a:buAutoNum type="arabicParenR"/>
            </a:pPr>
            <a:r>
              <a:rPr lang="en-US" dirty="0"/>
              <a:t>Go to the “do not touch this wall”.</a:t>
            </a:r>
            <a:r>
              <a:rPr lang="en-US" dirty="0">
                <a:solidFill>
                  <a:srgbClr val="FF0000"/>
                </a:solidFill>
              </a:rPr>
              <a:t> Don’t touch it. </a:t>
            </a:r>
            <a:r>
              <a:rPr lang="en-US" dirty="0">
                <a:solidFill>
                  <a:schemeClr val="tx1"/>
                </a:solidFill>
              </a:rPr>
              <a:t>(some light box that falls over when touched can be used here)</a:t>
            </a:r>
          </a:p>
          <a:p>
            <a:pPr marL="342900" indent="-342900">
              <a:buAutoNum type="arabicParenR"/>
            </a:pPr>
            <a:r>
              <a:rPr lang="en-US" dirty="0"/>
              <a:t>Turn and go to the West wall.</a:t>
            </a:r>
          </a:p>
          <a:p>
            <a:pPr marL="342900" indent="-342900">
              <a:buAutoNum type="arabicParenR"/>
            </a:pPr>
            <a:r>
              <a:rPr lang="en-US" dirty="0"/>
              <a:t>Turn and head to Home.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USE </a:t>
            </a:r>
            <a:r>
              <a:rPr lang="en-US"/>
              <a:t>2-3 SENSORS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17514" y="1404637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90981" y="2852281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87653" y="5580527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58071" y="2349748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33817" y="1415395"/>
            <a:ext cx="0" cy="34308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077378" y="2782959"/>
            <a:ext cx="0" cy="31436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458449" y="1447118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430364" y="2043156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2880823" y="1921625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2581" y="1629591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2880823" y="2141778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26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3: pick up item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818" y="1415395"/>
            <a:ext cx="5153003" cy="4511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2819" y="1137876"/>
            <a:ext cx="5153003" cy="2572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Solid North Wall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77378" y="4846222"/>
            <a:ext cx="1328443" cy="10803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Launch Area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74591" y="1415395"/>
            <a:ext cx="1328443" cy="1080344"/>
          </a:xfrm>
          <a:prstGeom prst="rect">
            <a:avLst/>
          </a:prstGeom>
          <a:solidFill>
            <a:srgbClr val="FFD5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41727" y="1395169"/>
            <a:ext cx="3327675" cy="45111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arenR"/>
            </a:pPr>
            <a:r>
              <a:rPr lang="en-US" dirty="0"/>
              <a:t>Go out of Launch Area</a:t>
            </a:r>
          </a:p>
          <a:p>
            <a:pPr marL="342900" indent="-342900">
              <a:buAutoNum type="arabicParenR"/>
            </a:pPr>
            <a:r>
              <a:rPr lang="en-US" dirty="0"/>
              <a:t>Go up to the North wall and </a:t>
            </a:r>
            <a:r>
              <a:rPr lang="en-US" dirty="0">
                <a:solidFill>
                  <a:srgbClr val="FF0000"/>
                </a:solidFill>
              </a:rPr>
              <a:t>touch it</a:t>
            </a:r>
            <a:r>
              <a:rPr lang="en-US" dirty="0"/>
              <a:t>.</a:t>
            </a:r>
          </a:p>
          <a:p>
            <a:pPr marL="342900" indent="-342900">
              <a:buAutoNum type="arabicParenR"/>
            </a:pPr>
            <a:r>
              <a:rPr lang="en-US" dirty="0"/>
              <a:t>Back up turn and navigate through the passage</a:t>
            </a:r>
          </a:p>
          <a:p>
            <a:pPr marL="342900" indent="-342900">
              <a:buAutoNum type="arabicParenR"/>
            </a:pPr>
            <a:r>
              <a:rPr lang="en-US" dirty="0"/>
              <a:t>Capture/Pick up the cup along the way</a:t>
            </a:r>
          </a:p>
          <a:p>
            <a:pPr marL="342900" indent="-342900">
              <a:buAutoNum type="arabicParenR"/>
            </a:pPr>
            <a:r>
              <a:rPr lang="en-US" dirty="0"/>
              <a:t>Turn and go to the West wall.</a:t>
            </a:r>
          </a:p>
          <a:p>
            <a:pPr marL="342900" indent="-342900">
              <a:buAutoNum type="arabicParenR"/>
            </a:pPr>
            <a:r>
              <a:rPr lang="en-US" dirty="0"/>
              <a:t>Turn and head to Home.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17514" y="1404637"/>
            <a:ext cx="0" cy="3249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90981" y="2852281"/>
            <a:ext cx="14854" cy="26311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87653" y="5580527"/>
            <a:ext cx="18033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58071" y="2349748"/>
            <a:ext cx="0" cy="3036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33817" y="1415395"/>
            <a:ext cx="0" cy="343082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077378" y="2782959"/>
            <a:ext cx="0" cy="314360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458449" y="1447118"/>
            <a:ext cx="23159" cy="621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2430364" y="2043156"/>
            <a:ext cx="465313" cy="3343238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 28"/>
          <p:cNvSpPr/>
          <p:nvPr/>
        </p:nvSpPr>
        <p:spPr>
          <a:xfrm>
            <a:off x="2880823" y="1921625"/>
            <a:ext cx="1467077" cy="158929"/>
          </a:xfrm>
          <a:custGeom>
            <a:avLst/>
            <a:gdLst>
              <a:gd name="connsiteX0" fmla="*/ 1773382 w 1773382"/>
              <a:gd name="connsiteY0" fmla="*/ 0 h 3445164"/>
              <a:gd name="connsiteX1" fmla="*/ 249382 w 1773382"/>
              <a:gd name="connsiteY1" fmla="*/ 1246909 h 3445164"/>
              <a:gd name="connsiteX2" fmla="*/ 0 w 1773382"/>
              <a:gd name="connsiteY2" fmla="*/ 3445164 h 34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382" h="3445164">
                <a:moveTo>
                  <a:pt x="1773382" y="0"/>
                </a:moveTo>
                <a:cubicBezTo>
                  <a:pt x="1159164" y="336357"/>
                  <a:pt x="544946" y="672715"/>
                  <a:pt x="249382" y="1246909"/>
                </a:cubicBezTo>
                <a:cubicBezTo>
                  <a:pt x="-46182" y="1821103"/>
                  <a:pt x="43103" y="3055697"/>
                  <a:pt x="0" y="3445164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https://openclipart.org/image/300px/svg_to_png/7449/freedo-Compass-ros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62581" y="1629591"/>
            <a:ext cx="700193" cy="7056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/>
          <p:cNvCxnSpPr/>
          <p:nvPr/>
        </p:nvCxnSpPr>
        <p:spPr>
          <a:xfrm flipH="1">
            <a:off x="2880823" y="2141778"/>
            <a:ext cx="1401251" cy="5461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2D9728F-EB7D-4BB4-83F0-D82A1EAABA67}"/>
              </a:ext>
            </a:extLst>
          </p:cNvPr>
          <p:cNvSpPr/>
          <p:nvPr/>
        </p:nvSpPr>
        <p:spPr>
          <a:xfrm>
            <a:off x="2340421" y="3347453"/>
            <a:ext cx="308630" cy="3086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ON THE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6566494" cy="5082601"/>
          </a:xfrm>
        </p:spPr>
        <p:txBody>
          <a:bodyPr/>
          <a:lstStyle/>
          <a:p>
            <a:r>
              <a:rPr lang="en-US" dirty="0"/>
              <a:t>Program your robot to move forward and then stop exactly at the 3rd line.</a:t>
            </a:r>
          </a:p>
          <a:p>
            <a:r>
              <a:rPr lang="en-US" dirty="0"/>
              <a:t>Move forward until a black line</a:t>
            </a:r>
          </a:p>
          <a:p>
            <a:r>
              <a:rPr lang="en-US" dirty="0"/>
              <a:t>Repeat that action three times</a:t>
            </a:r>
          </a:p>
          <a:p>
            <a:endParaRPr lang="en-US" dirty="0"/>
          </a:p>
          <a:p>
            <a:r>
              <a:rPr lang="en-US" dirty="0"/>
              <a:t>Combine what you learnt in the Repeat Block, If-then Block, Color Sensor and Move Forward lessons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1/9/2020)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46650" y="1372396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46650" y="2173835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946650" y="2962022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46650" y="3763780"/>
            <a:ext cx="1789044" cy="78187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831226" y="2245457"/>
            <a:ext cx="0" cy="30366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265C6A-CEB1-4821-8940-79026D2704D9}"/>
              </a:ext>
            </a:extLst>
          </p:cNvPr>
          <p:cNvGrpSpPr/>
          <p:nvPr/>
        </p:nvGrpSpPr>
        <p:grpSpPr>
          <a:xfrm>
            <a:off x="7510892" y="4845637"/>
            <a:ext cx="660559" cy="790597"/>
            <a:chOff x="6310708" y="2223671"/>
            <a:chExt cx="809489" cy="898563"/>
          </a:xfrm>
        </p:grpSpPr>
        <p:sp>
          <p:nvSpPr>
            <p:cNvPr id="12" name="Rounded Rectangle 48">
              <a:extLst>
                <a:ext uri="{FF2B5EF4-FFF2-40B4-BE49-F238E27FC236}">
                  <a16:creationId xmlns:a16="http://schemas.microsoft.com/office/drawing/2014/main" id="{024955E6-DE0E-42D3-8CA8-7AE67E0C4B2E}"/>
                </a:ext>
              </a:extLst>
            </p:cNvPr>
            <p:cNvSpPr/>
            <p:nvPr/>
          </p:nvSpPr>
          <p:spPr>
            <a:xfrm>
              <a:off x="6451830" y="2223671"/>
              <a:ext cx="519438" cy="898563"/>
            </a:xfrm>
            <a:prstGeom prst="roundRect">
              <a:avLst/>
            </a:prstGeom>
            <a:solidFill>
              <a:srgbClr val="FFD5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Rounded Rectangle 49">
              <a:extLst>
                <a:ext uri="{FF2B5EF4-FFF2-40B4-BE49-F238E27FC236}">
                  <a16:creationId xmlns:a16="http://schemas.microsoft.com/office/drawing/2014/main" id="{6267A0F2-1B5D-47BF-A555-EFEA8AA0BB57}"/>
                </a:ext>
              </a:extLst>
            </p:cNvPr>
            <p:cNvSpPr/>
            <p:nvPr/>
          </p:nvSpPr>
          <p:spPr>
            <a:xfrm>
              <a:off x="6979076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4" name="Rounded Rectangle 58">
              <a:extLst>
                <a:ext uri="{FF2B5EF4-FFF2-40B4-BE49-F238E27FC236}">
                  <a16:creationId xmlns:a16="http://schemas.microsoft.com/office/drawing/2014/main" id="{B75F900C-68AB-4EF4-A2E0-CE8CB856DD14}"/>
                </a:ext>
              </a:extLst>
            </p:cNvPr>
            <p:cNvSpPr/>
            <p:nvPr/>
          </p:nvSpPr>
          <p:spPr>
            <a:xfrm>
              <a:off x="6310708" y="2525434"/>
              <a:ext cx="141121" cy="2950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effectLst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5EA8E6B-C11F-43A5-BD48-7A998891A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1904" y="2247641"/>
              <a:ext cx="179290" cy="166284"/>
            </a:xfrm>
            <a:prstGeom prst="ellipse">
              <a:avLst/>
            </a:prstGeom>
            <a:solidFill>
              <a:srgbClr val="FF00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61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 SPIKE Prime Lessons (primelessons.org) CC-BY-NC-SA.  (Last edit: 1/9/2020)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81</TotalTime>
  <Words>521</Words>
  <Application>Microsoft Office PowerPoint</Application>
  <PresentationFormat>On-screen Show (4:3)</PresentationFormat>
  <Paragraphs>62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Helvetica Neue</vt:lpstr>
      <vt:lpstr>Wingdings 2</vt:lpstr>
      <vt:lpstr>Dividend</vt:lpstr>
      <vt:lpstr>Final Challenges</vt:lpstr>
      <vt:lpstr>INSTRUCTIONS</vt:lpstr>
      <vt:lpstr>Challenge 1:  MOVING STRAIGHT AND TURNING PRACTICE</vt:lpstr>
      <vt:lpstr>Challenge 2: SENSOR USAGE PRACTICE</vt:lpstr>
      <vt:lpstr>Challenge 3: pick up item</vt:lpstr>
      <vt:lpstr>STOP ON THE LINE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Sanjay Seshan</cp:lastModifiedBy>
  <cp:revision>21</cp:revision>
  <dcterms:created xsi:type="dcterms:W3CDTF">2019-12-31T03:18:51Z</dcterms:created>
  <dcterms:modified xsi:type="dcterms:W3CDTF">2020-01-08T14:25:25Z</dcterms:modified>
</cp:coreProperties>
</file>