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295" r:id="rId4"/>
    <p:sldId id="292" r:id="rId5"/>
    <p:sldId id="293" r:id="rId6"/>
    <p:sldId id="411" r:id="rId7"/>
    <p:sldId id="289" r:id="rId8"/>
    <p:sldId id="291" r:id="rId9"/>
    <p:sldId id="265" r:id="rId10"/>
    <p:sldId id="347" r:id="rId11"/>
    <p:sldId id="409" r:id="rId12"/>
    <p:sldId id="410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06" d="100"/>
          <a:sy n="106" d="100"/>
        </p:scale>
        <p:origin x="120" y="16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1A40274-5625-4F3D-8026-50B25AC7D751}"/>
              </a:ext>
            </a:extLst>
          </p:cNvPr>
          <p:cNvGrpSpPr/>
          <p:nvPr userDrawn="1"/>
        </p:nvGrpSpPr>
        <p:grpSpPr>
          <a:xfrm>
            <a:off x="179837" y="505827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5D298970-664B-4CDB-9433-F9D9949157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84734939-AB5B-4877-958B-A41539775D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AED32607-E35E-4969-B22D-1FF09397EE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A5389A1C-087E-45A2-812A-E894D5AD2D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Turning With the Gyro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Pivot and Spin turns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427289"/>
              </p:ext>
            </p:extLst>
          </p:nvPr>
        </p:nvGraphicFramePr>
        <p:xfrm>
          <a:off x="725353" y="2999207"/>
          <a:ext cx="7693293" cy="27131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Move Tank 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Speed,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Speed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Speed, -Speed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-Speed, Speed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Pivot Turn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Pivot Turn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 Turn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</a:t>
                      </a:r>
                      <a:r>
                        <a:rPr lang="en-US" baseline="0" dirty="0"/>
                        <a:t> Turn Left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33962" y="1182016"/>
            <a:ext cx="95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 % Speed values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86623" y="3847255"/>
            <a:ext cx="1144819" cy="1166533"/>
            <a:chOff x="892871" y="1572048"/>
            <a:chExt cx="1386064" cy="1584575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77158" y="3880289"/>
            <a:ext cx="1302446" cy="1160973"/>
            <a:chOff x="648829" y="4659819"/>
            <a:chExt cx="1485589" cy="1688011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65439" y="3856650"/>
            <a:ext cx="990314" cy="1180300"/>
            <a:chOff x="6507213" y="1285591"/>
            <a:chExt cx="1199001" cy="1603277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5" y="238718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1864" y="4566842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5373" y="3855283"/>
            <a:ext cx="1192067" cy="1131776"/>
            <a:chOff x="648830" y="4702271"/>
            <a:chExt cx="1359689" cy="1645561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645561"/>
              <a:chOff x="6507213" y="1278616"/>
              <a:chExt cx="1199001" cy="1645561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10" y="1278616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2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0917" y="4481392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6AF7E4-0966-41D2-985B-CC2854A24671}"/>
              </a:ext>
            </a:extLst>
          </p:cNvPr>
          <p:cNvSpPr/>
          <p:nvPr/>
        </p:nvSpPr>
        <p:spPr>
          <a:xfrm>
            <a:off x="1264856" y="3531274"/>
            <a:ext cx="953210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EB8152-4E51-4AE2-B2A7-FD8E9613022B}"/>
              </a:ext>
            </a:extLst>
          </p:cNvPr>
          <p:cNvSpPr/>
          <p:nvPr/>
        </p:nvSpPr>
        <p:spPr>
          <a:xfrm>
            <a:off x="3286831" y="3531274"/>
            <a:ext cx="953210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0668E4-8409-442F-810E-B8B53EC0ECC6}"/>
              </a:ext>
            </a:extLst>
          </p:cNvPr>
          <p:cNvSpPr/>
          <p:nvPr/>
        </p:nvSpPr>
        <p:spPr>
          <a:xfrm>
            <a:off x="4899528" y="3546444"/>
            <a:ext cx="1436472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366D84-B005-404E-A741-7B13DCD25C30}"/>
              </a:ext>
            </a:extLst>
          </p:cNvPr>
          <p:cNvSpPr/>
          <p:nvPr/>
        </p:nvSpPr>
        <p:spPr>
          <a:xfrm>
            <a:off x="6735373" y="3532556"/>
            <a:ext cx="1436472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0209-50EC-4168-A97A-B2A9AB27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01BB65-7F02-40B3-99E6-F5F1E887ABB4}"/>
              </a:ext>
            </a:extLst>
          </p:cNvPr>
          <p:cNvSpPr txBox="1"/>
          <p:nvPr/>
        </p:nvSpPr>
        <p:spPr>
          <a:xfrm>
            <a:off x="574984" y="1784303"/>
            <a:ext cx="7994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move_tank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unit=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'rotations'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B02748-041C-462E-9257-39F3552791C7}"/>
              </a:ext>
            </a:extLst>
          </p:cNvPr>
          <p:cNvSpPr/>
          <p:nvPr/>
        </p:nvSpPr>
        <p:spPr>
          <a:xfrm>
            <a:off x="6605886" y="1836835"/>
            <a:ext cx="1009365" cy="3943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Challenge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Your robot baseball player must run to second base, </a:t>
            </a:r>
            <a:r>
              <a:rPr lang="en-US" b="0" dirty="0">
                <a:solidFill>
                  <a:srgbClr val="FF0000"/>
                </a:solidFill>
              </a:rPr>
              <a:t>turn around</a:t>
            </a:r>
            <a:r>
              <a:rPr lang="en-US" b="0" dirty="0"/>
              <a:t> and come back to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Go straight. Turn 180 degrees and return to the same spot.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316717" y="3782152"/>
            <a:ext cx="1825326" cy="2129626"/>
            <a:chOff x="741879" y="3987992"/>
            <a:chExt cx="1825326" cy="2129626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03803" y="5354217"/>
              <a:ext cx="578899" cy="947904"/>
              <a:chOff x="6517598" y="955857"/>
              <a:chExt cx="1202348" cy="2006981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54326" y="955857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2" y="2180858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Your robot is a baseball player who has to run to all the bases and go back to home 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 you program your robot to move forward and then turn left?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 a square box or tape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3613" y="3623745"/>
            <a:ext cx="1871891" cy="2534749"/>
            <a:chOff x="5536460" y="3823941"/>
            <a:chExt cx="1871891" cy="2534749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36460" y="5419830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 and End position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First Base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83954" y="5079080"/>
              <a:ext cx="375335" cy="1073459"/>
              <a:chOff x="6517601" y="541432"/>
              <a:chExt cx="1228876" cy="311659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80858" y="541432"/>
                <a:ext cx="465619" cy="107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92798" y="2585737"/>
                <a:ext cx="213417" cy="107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Second Base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06668-3DA2-4B7F-8E10-DF2FB057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00B050"/>
                </a:solidFill>
              </a:rPr>
              <a:t>Challenge 2</a:t>
            </a:r>
          </a:p>
          <a:p>
            <a:pPr marL="0" indent="0">
              <a:buNone/>
            </a:pPr>
            <a:r>
              <a:rPr lang="en-US" b="0" dirty="0"/>
              <a:t>You probably used a </a:t>
            </a:r>
            <a:r>
              <a:rPr lang="en-US" dirty="0"/>
              <a:t>spin turn </a:t>
            </a:r>
            <a:r>
              <a:rPr lang="en-US" b="0" dirty="0"/>
              <a:t>because it is better for tighter turns and gets you closer to the starting point!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r>
              <a:rPr lang="en-US" b="0" dirty="0"/>
              <a:t>You probably used a combination of the move() function to go straight and do </a:t>
            </a:r>
            <a:r>
              <a:rPr lang="en-US" dirty="0"/>
              <a:t>pivot turns</a:t>
            </a:r>
            <a:r>
              <a:rPr lang="en-US" b="0" dirty="0"/>
              <a:t> to go around the box.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98B34-FE88-4F47-A906-8640DA5B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turn using the built-in gyro sensor</a:t>
            </a:r>
          </a:p>
          <a:p>
            <a:r>
              <a:rPr lang="en-US" dirty="0"/>
              <a:t>Learn how to use the </a:t>
            </a:r>
            <a:r>
              <a:rPr lang="en-US" dirty="0" err="1"/>
              <a:t>wait_until</a:t>
            </a:r>
            <a:r>
              <a:rPr lang="en-US" dirty="0"/>
              <a:t>() function with sensors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E53A-2C16-436C-A865-A8458BC4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YOU NEED in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2EED-424B-4877-A6F9-DC1FD357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22840"/>
            <a:ext cx="8767036" cy="4510290"/>
          </a:xfrm>
        </p:spPr>
        <p:txBody>
          <a:bodyPr>
            <a:normAutofit/>
          </a:bodyPr>
          <a:lstStyle/>
          <a:p>
            <a:r>
              <a:rPr lang="en-US" sz="2000" dirty="0"/>
              <a:t>Motion Sensor Functions – Used to read and reset the values of the gyro sensor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en-US" sz="2000" dirty="0"/>
              <a:t>Operator Functions – Tests a relation between two values and outputs a Boolean (true/false) result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 b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sz="2000" dirty="0"/>
              <a:t>Wait Functions – Makes the program pause execution for some time.</a:t>
            </a:r>
          </a:p>
          <a:p>
            <a:pPr marL="0" indent="0">
              <a:buNone/>
            </a:pP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3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get_value_function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operator_function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=&lt;function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equal_to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target_value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=True</a:t>
            </a:r>
            <a:r>
              <a:rPr lang="en-GB" sz="13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54A94-060C-4633-88D5-845EC6E0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D9CB2-2043-46CC-9247-DE770976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9A33-F3DC-4175-85C8-87A484EF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Orientation: YAW, PITCH and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F4CC-1F3A-4E81-8595-11CD6B36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2744229" cy="50826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Yaw is turning the Hub to right or left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E4B6D-EC79-4AA5-8691-4C708E3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8A33A-BDA9-4FF5-9AC9-ACC941B0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3428398" y="1135016"/>
            <a:ext cx="2106240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Pitch is turning the Hub up and down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1F65E-83A7-41DF-9F9E-9336CF73312F}"/>
              </a:ext>
            </a:extLst>
          </p:cNvPr>
          <p:cNvSpPr txBox="1">
            <a:spLocks/>
          </p:cNvSpPr>
          <p:nvPr/>
        </p:nvSpPr>
        <p:spPr>
          <a:xfrm>
            <a:off x="838462" y="4267751"/>
            <a:ext cx="2031131" cy="610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Roll is turning the Hub to side-to-side</a:t>
            </a:r>
          </a:p>
        </p:txBody>
      </p:sp>
      <p:pic>
        <p:nvPicPr>
          <p:cNvPr id="9" name="Picture 8" descr="A close up of a speaker&#10;&#10;Description automatically generated">
            <a:extLst>
              <a:ext uri="{FF2B5EF4-FFF2-40B4-BE49-F238E27FC236}">
                <a16:creationId xmlns:a16="http://schemas.microsoft.com/office/drawing/2014/main" id="{6D2910E9-F0DA-45A3-9423-DB7B2C77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" y="4795439"/>
            <a:ext cx="2188276" cy="1641207"/>
          </a:xfrm>
          <a:prstGeom prst="rect">
            <a:avLst/>
          </a:prstGeom>
        </p:spPr>
      </p:pic>
      <p:pic>
        <p:nvPicPr>
          <p:cNvPr id="19" name="Picture 18" descr="A close up of a device&#10;&#10;Description automatically generated">
            <a:extLst>
              <a:ext uri="{FF2B5EF4-FFF2-40B4-BE49-F238E27FC236}">
                <a16:creationId xmlns:a16="http://schemas.microsoft.com/office/drawing/2014/main" id="{B7033722-93AC-42C8-B87F-F0A53ADDC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" t="25218" r="6720" b="27591"/>
          <a:stretch/>
        </p:blipFill>
        <p:spPr>
          <a:xfrm>
            <a:off x="2612962" y="2538207"/>
            <a:ext cx="3091128" cy="1216899"/>
          </a:xfrm>
          <a:prstGeom prst="rect">
            <a:avLst/>
          </a:prstGeom>
        </p:spPr>
      </p:pic>
      <p:pic>
        <p:nvPicPr>
          <p:cNvPr id="21" name="Picture 20" descr="A close up of a phone&#10;&#10;Description automatically generated">
            <a:extLst>
              <a:ext uri="{FF2B5EF4-FFF2-40B4-BE49-F238E27FC236}">
                <a16:creationId xmlns:a16="http://schemas.microsoft.com/office/drawing/2014/main" id="{264C1C9D-E7D7-40D6-B4D9-54558454C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0" t="3271" r="24630"/>
          <a:stretch/>
        </p:blipFill>
        <p:spPr>
          <a:xfrm>
            <a:off x="568828" y="1835979"/>
            <a:ext cx="1594173" cy="2405389"/>
          </a:xfrm>
          <a:prstGeom prst="rect">
            <a:avLst/>
          </a:prstGeom>
        </p:spPr>
      </p:pic>
      <p:sp>
        <p:nvSpPr>
          <p:cNvPr id="34" name="Arc 33">
            <a:extLst>
              <a:ext uri="{FF2B5EF4-FFF2-40B4-BE49-F238E27FC236}">
                <a16:creationId xmlns:a16="http://schemas.microsoft.com/office/drawing/2014/main" id="{CDD86F96-9C54-4F9A-A8CD-BAE37A8D05E5}"/>
              </a:ext>
            </a:extLst>
          </p:cNvPr>
          <p:cNvSpPr/>
          <p:nvPr/>
        </p:nvSpPr>
        <p:spPr>
          <a:xfrm>
            <a:off x="813567" y="2457238"/>
            <a:ext cx="1097280" cy="1097280"/>
          </a:xfrm>
          <a:prstGeom prst="arc">
            <a:avLst>
              <a:gd name="adj1" fmla="val 10186660"/>
              <a:gd name="adj2" fmla="val 667041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190FCEC-A8C2-461B-8110-36717220EF01}"/>
              </a:ext>
            </a:extLst>
          </p:cNvPr>
          <p:cNvSpPr/>
          <p:nvPr/>
        </p:nvSpPr>
        <p:spPr>
          <a:xfrm rot="9340911">
            <a:off x="5017860" y="2161389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8FA748-4CF4-4AFB-8A8E-A4BF99B72F5F}"/>
              </a:ext>
            </a:extLst>
          </p:cNvPr>
          <p:cNvSpPr/>
          <p:nvPr/>
        </p:nvSpPr>
        <p:spPr>
          <a:xfrm rot="12742952" flipH="1">
            <a:off x="358066" y="4878102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27B23C3-1E55-4694-B3E4-C6636A954CCF}"/>
              </a:ext>
            </a:extLst>
          </p:cNvPr>
          <p:cNvSpPr/>
          <p:nvPr/>
        </p:nvSpPr>
        <p:spPr>
          <a:xfrm rot="9340911">
            <a:off x="2111381" y="4892970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8A6B805-22FB-47E6-961B-7B8DA837BB13}"/>
              </a:ext>
            </a:extLst>
          </p:cNvPr>
          <p:cNvSpPr/>
          <p:nvPr/>
        </p:nvSpPr>
        <p:spPr>
          <a:xfrm rot="11635108" flipH="1">
            <a:off x="2229372" y="2169485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85C5C-1811-422F-AA9A-F9BB58D3AEAD}"/>
              </a:ext>
            </a:extLst>
          </p:cNvPr>
          <p:cNvSpPr/>
          <p:nvPr/>
        </p:nvSpPr>
        <p:spPr>
          <a:xfrm>
            <a:off x="6233171" y="1215614"/>
            <a:ext cx="2773669" cy="253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Just like x, y and z coordinates are used to describe a robot’s position,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yaw, pitch and roll are terms used to describe a robot’s orientation.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Yaw is rotation around the z-axis. Pitch is rotation around y-axis.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Roll is rotation around the x-axis.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The built-in Gyro Sensor can measure the robot’s orientation</a:t>
            </a:r>
          </a:p>
        </p:txBody>
      </p:sp>
      <p:pic>
        <p:nvPicPr>
          <p:cNvPr id="13" name="Picture 12" descr="A satellite in space&#10;&#10;Description automatically generated">
            <a:extLst>
              <a:ext uri="{FF2B5EF4-FFF2-40B4-BE49-F238E27FC236}">
                <a16:creationId xmlns:a16="http://schemas.microsoft.com/office/drawing/2014/main" id="{E170FD2B-DF2E-427C-87BD-A0AF8EBC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095" y="3902845"/>
            <a:ext cx="3620198" cy="2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4D2C-8290-47C6-8874-27222126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gyro sensor to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296E-04DF-45D1-A790-7C97ED9F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581506" cy="5082601"/>
          </a:xfrm>
        </p:spPr>
        <p:txBody>
          <a:bodyPr>
            <a:normAutofit/>
          </a:bodyPr>
          <a:lstStyle/>
          <a:p>
            <a:r>
              <a:rPr lang="en-US" dirty="0"/>
              <a:t>The gyro sensor can be programmed to measure the hub’s yaw, pitch and roll</a:t>
            </a:r>
          </a:p>
          <a:p>
            <a:r>
              <a:rPr lang="en-US" dirty="0"/>
              <a:t>These values can be used to sense if the robot has turned around x, y, or z axes</a:t>
            </a:r>
          </a:p>
          <a:p>
            <a:r>
              <a:rPr lang="en-US" dirty="0"/>
              <a:t>In this lesson, we will focus on yaw which can be used to determine if a robot has turned left or right</a:t>
            </a:r>
          </a:p>
          <a:p>
            <a:r>
              <a:rPr lang="en-US" dirty="0"/>
              <a:t>For pitch and roll, the robot uses gravity to determine what is a zero reading. Flat on the ground is 0 pitch and 0 roll. </a:t>
            </a:r>
          </a:p>
          <a:p>
            <a:r>
              <a:rPr lang="en-US" dirty="0"/>
              <a:t>For yaw, the robot doesn’t have a compass to tell it what is north or south. Therefore, you need to tell the robot what it should consider zero. This is done with the </a:t>
            </a:r>
            <a:r>
              <a:rPr lang="en-US" dirty="0" err="1"/>
              <a:t>reset_yaw_angle</a:t>
            </a:r>
            <a:r>
              <a:rPr lang="en-US" dirty="0"/>
              <a:t>() function. </a:t>
            </a:r>
          </a:p>
          <a:p>
            <a:pPr lvl="1"/>
            <a:r>
              <a:rPr lang="en-US" dirty="0"/>
              <a:t>Note that clockwise is positive in yaw measurement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A1115-2379-41AF-9666-D6261AEA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6768D-44FF-408C-9CAA-968843E2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C457A-0FB0-4868-AA2F-AE88820964A3}"/>
              </a:ext>
            </a:extLst>
          </p:cNvPr>
          <p:cNvSpPr txBox="1"/>
          <p:nvPr/>
        </p:nvSpPr>
        <p:spPr>
          <a:xfrm>
            <a:off x="1154344" y="4803854"/>
            <a:ext cx="6835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hub.motion_sensor.get_yaw_angle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hub.motion_sensor.reset_yaw_angle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88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9979-E62C-4389-AEFE-7B652484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/>
              <a:t>Challenge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34DB-EDF7-4C4B-9C46-D70EBCE5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139825"/>
            <a:ext cx="5131404" cy="5083175"/>
          </a:xfrm>
        </p:spPr>
        <p:txBody>
          <a:bodyPr/>
          <a:lstStyle/>
          <a:p>
            <a:r>
              <a:rPr lang="en-US" dirty="0"/>
              <a:t>Write a program that turns 90 degrees to the right</a:t>
            </a:r>
          </a:p>
          <a:p>
            <a:r>
              <a:rPr lang="en-US" dirty="0"/>
              <a:t>Basic Steps:</a:t>
            </a:r>
          </a:p>
          <a:p>
            <a:pPr lvl="1"/>
            <a:r>
              <a:rPr lang="en-US" dirty="0"/>
              <a:t>Make your robot start slowly turning right by just turning on the left wheel motor</a:t>
            </a:r>
          </a:p>
          <a:p>
            <a:pPr lvl="2"/>
            <a:r>
              <a:rPr lang="en-US" dirty="0"/>
              <a:t>Use low speeds here to improve keep the turn accurate</a:t>
            </a:r>
          </a:p>
          <a:p>
            <a:pPr lvl="1"/>
            <a:r>
              <a:rPr lang="en-US" dirty="0"/>
              <a:t>reset the gyro sensor angle to 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Wait until the gyro yaw angle has reached the degrees you want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Stop moving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E01D-D1AA-4D7C-94E1-4D6A4CD8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2D4F-450C-467A-A356-7BE901C2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238C8-B48B-48A0-B721-FDC259CFCD2D}"/>
              </a:ext>
            </a:extLst>
          </p:cNvPr>
          <p:cNvSpPr txBox="1"/>
          <p:nvPr/>
        </p:nvSpPr>
        <p:spPr>
          <a:xfrm>
            <a:off x="5251272" y="2273707"/>
            <a:ext cx="38257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4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CEF46-B499-4135-B8B9-8B794A9280EB}"/>
              </a:ext>
            </a:extLst>
          </p:cNvPr>
          <p:cNvSpPr txBox="1"/>
          <p:nvPr/>
        </p:nvSpPr>
        <p:spPr>
          <a:xfrm>
            <a:off x="4823749" y="3372801"/>
            <a:ext cx="4098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5AE5D-3CCD-44EC-872F-1926DC5631DE}"/>
              </a:ext>
            </a:extLst>
          </p:cNvPr>
          <p:cNvSpPr txBox="1"/>
          <p:nvPr/>
        </p:nvSpPr>
        <p:spPr>
          <a:xfrm>
            <a:off x="404525" y="5514767"/>
            <a:ext cx="83349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515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2D729-1E1B-4B83-9C86-2E988DEE10F2}"/>
              </a:ext>
            </a:extLst>
          </p:cNvPr>
          <p:cNvSpPr txBox="1"/>
          <p:nvPr/>
        </p:nvSpPr>
        <p:spPr>
          <a:xfrm>
            <a:off x="340182" y="2817687"/>
            <a:ext cx="84636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774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70FB-BEBF-43D6-8D0F-CFB87568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RIGHT Vs. TURNING LEFT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1069-D297-4581-9BE6-3CDB26C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F5DDD-258F-43A2-8EB6-D066E501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717EA9-E217-4AB7-9358-AD920AA6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2" cy="14478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change the direction of the turn, you have to: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Change which wheel should turn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The final angle should be -90 degrees instead of 90 degrees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The comparison should be “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less_than_or_equal_to</a:t>
            </a:r>
            <a:r>
              <a:rPr lang="en-US" dirty="0"/>
              <a:t>“ instead of “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US" dirty="0"/>
              <a:t>” since the angle is decreasing instead of increasing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3F8A2-EAF3-4C95-ACB3-586D181CFC3B}"/>
              </a:ext>
            </a:extLst>
          </p:cNvPr>
          <p:cNvSpPr txBox="1"/>
          <p:nvPr/>
        </p:nvSpPr>
        <p:spPr>
          <a:xfrm>
            <a:off x="3967018" y="2518049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Turn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C201D-5833-4334-A22D-6FCAC291A02B}"/>
              </a:ext>
            </a:extLst>
          </p:cNvPr>
          <p:cNvSpPr txBox="1"/>
          <p:nvPr/>
        </p:nvSpPr>
        <p:spPr>
          <a:xfrm>
            <a:off x="3967017" y="4414583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Turn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992C1-D507-4A33-9C92-0509794D68FF}"/>
              </a:ext>
            </a:extLst>
          </p:cNvPr>
          <p:cNvSpPr txBox="1"/>
          <p:nvPr/>
        </p:nvSpPr>
        <p:spPr>
          <a:xfrm>
            <a:off x="340181" y="2858194"/>
            <a:ext cx="84636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B8928A-4E63-4A93-9CB3-D570C59E2406}"/>
              </a:ext>
            </a:extLst>
          </p:cNvPr>
          <p:cNvSpPr txBox="1"/>
          <p:nvPr/>
        </p:nvSpPr>
        <p:spPr>
          <a:xfrm>
            <a:off x="349146" y="4729005"/>
            <a:ext cx="84636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20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BE9D6-1D67-43EE-9095-0550AF28047A}"/>
              </a:ext>
            </a:extLst>
          </p:cNvPr>
          <p:cNvSpPr/>
          <p:nvPr/>
        </p:nvSpPr>
        <p:spPr>
          <a:xfrm>
            <a:off x="2752201" y="3383409"/>
            <a:ext cx="815913" cy="302167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17627-12C6-4E73-AD52-E9BFFA5A3CF6}"/>
              </a:ext>
            </a:extLst>
          </p:cNvPr>
          <p:cNvSpPr/>
          <p:nvPr/>
        </p:nvSpPr>
        <p:spPr>
          <a:xfrm>
            <a:off x="2752201" y="5227057"/>
            <a:ext cx="815913" cy="302167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FC711-8248-45E2-8835-FC22D7C01E07}"/>
              </a:ext>
            </a:extLst>
          </p:cNvPr>
          <p:cNvSpPr/>
          <p:nvPr/>
        </p:nvSpPr>
        <p:spPr>
          <a:xfrm>
            <a:off x="5269615" y="3888406"/>
            <a:ext cx="3285910" cy="2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3130CA-4EFE-40A4-9C94-862C17F5CE98}"/>
              </a:ext>
            </a:extLst>
          </p:cNvPr>
          <p:cNvSpPr/>
          <p:nvPr/>
        </p:nvSpPr>
        <p:spPr>
          <a:xfrm>
            <a:off x="5269615" y="5746406"/>
            <a:ext cx="3104840" cy="2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8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types of turns you can do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087" y="1278956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Degree Pivot Turn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Degree Spin Turn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where the robot ends in both pictures after a 180 degree turn. </a:t>
            </a:r>
          </a:p>
          <a:p>
            <a:endParaRPr lang="en-US" dirty="0"/>
          </a:p>
          <a:p>
            <a:r>
              <a:rPr lang="en-US" dirty="0"/>
              <a:t>In the Spin Turn, the robot moves a lot less and that makes Spin Turns are great for tight positions. Spin turns tend to be a bit faster but also a little less accurate.</a:t>
            </a:r>
          </a:p>
          <a:p>
            <a:endParaRPr lang="en-US" dirty="0"/>
          </a:p>
          <a:p>
            <a:r>
              <a:rPr lang="en-US" dirty="0"/>
              <a:t>So when you need to make turns, you should decide which turn is best for you!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200156"/>
            <a:chOff x="6507215" y="1347674"/>
            <a:chExt cx="1164830" cy="1500074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347674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386120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Position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Position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41774" y="4895252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Motors </a:t>
            </a:r>
          </a:p>
          <a:p>
            <a:pPr algn="ctr"/>
            <a:r>
              <a:rPr lang="en-US" dirty="0"/>
              <a:t>A and E Move</a:t>
            </a:r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200215"/>
            <a:chOff x="6507215" y="1338644"/>
            <a:chExt cx="1164830" cy="1529495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338644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397480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71071" y="1928574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</a:t>
            </a:r>
          </a:p>
          <a:p>
            <a:pPr algn="ctr"/>
            <a:r>
              <a:rPr lang="en-US" dirty="0"/>
              <a:t>A Moves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Position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Position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228949"/>
            <a:chOff x="892871" y="1599143"/>
            <a:chExt cx="1386064" cy="1566113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566113"/>
              <a:chOff x="6507213" y="1291726"/>
              <a:chExt cx="1199001" cy="1566113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0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3"/>
            <a:ext cx="1485589" cy="1229740"/>
            <a:chOff x="648829" y="4735413"/>
            <a:chExt cx="1485589" cy="1537051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537051"/>
              <a:chOff x="6507213" y="1311758"/>
              <a:chExt cx="1199001" cy="1537051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D3A0-BB1C-4BE8-BDFE-B24894F6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1464</Words>
  <Application>Microsoft Office PowerPoint</Application>
  <PresentationFormat>On-screen Show (4:3)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Turning With the Gyro</vt:lpstr>
      <vt:lpstr>Lesson Objectives</vt:lpstr>
      <vt:lpstr>Functions YOU NEED in this lesson</vt:lpstr>
      <vt:lpstr>Robot Orientation: YAW, PITCH and ROLL</vt:lpstr>
      <vt:lpstr>Using the gyro sensor to turn</vt:lpstr>
      <vt:lpstr>Challenge I</vt:lpstr>
      <vt:lpstr>Challenge 1 Solution</vt:lpstr>
      <vt:lpstr>TURNING RIGHT Vs. TURNING LEFT</vt:lpstr>
      <vt:lpstr>There are two types of turns you can do</vt:lpstr>
      <vt:lpstr>How to Make Pivot and Spin turns</vt:lpstr>
      <vt:lpstr>TURNING CHALLENGES</vt:lpstr>
      <vt:lpstr>CHALLENGE SOLUTIONS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198</cp:revision>
  <dcterms:created xsi:type="dcterms:W3CDTF">2016-07-04T02:35:12Z</dcterms:created>
  <dcterms:modified xsi:type="dcterms:W3CDTF">2020-11-08T20:40:02Z</dcterms:modified>
</cp:coreProperties>
</file>