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3" r:id="rId1"/>
  </p:sldMasterIdLst>
  <p:notesMasterIdLst>
    <p:notesMasterId r:id="rId12"/>
  </p:notesMasterIdLst>
  <p:handoutMasterIdLst>
    <p:handoutMasterId r:id="rId13"/>
  </p:handoutMasterIdLst>
  <p:sldIdLst>
    <p:sldId id="275" r:id="rId2"/>
    <p:sldId id="276" r:id="rId3"/>
    <p:sldId id="283" r:id="rId4"/>
    <p:sldId id="285" r:id="rId5"/>
    <p:sldId id="288" r:id="rId6"/>
    <p:sldId id="289" r:id="rId7"/>
    <p:sldId id="290" r:id="rId8"/>
    <p:sldId id="291" r:id="rId9"/>
    <p:sldId id="292" r:id="rId10"/>
    <p:sldId id="28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jay Seshan" initials="SS" lastIdx="1" clrIdx="0">
    <p:extLst>
      <p:ext uri="{19B8F6BF-5375-455C-9EA6-DF929625EA0E}">
        <p15:presenceInfo xmlns:p15="http://schemas.microsoft.com/office/powerpoint/2012/main" userId="76a5d516ed59655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00"/>
    <a:srgbClr val="0EAE9F"/>
    <a:srgbClr val="13B09B"/>
    <a:srgbClr val="0290F8"/>
    <a:srgbClr val="FE59D0"/>
    <a:srgbClr val="F55455"/>
    <a:srgbClr val="FF9732"/>
    <a:srgbClr val="02B64E"/>
    <a:srgbClr val="1BCFE9"/>
    <a:srgbClr val="FF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64"/>
    <p:restoredTop sz="94613"/>
  </p:normalViewPr>
  <p:slideViewPr>
    <p:cSldViewPr snapToGrid="0" snapToObjects="1">
      <p:cViewPr varScale="1">
        <p:scale>
          <a:sx n="128" d="100"/>
          <a:sy n="128" d="100"/>
        </p:scale>
        <p:origin x="138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40048-1E4D-CD41-AC49-0750EB72586B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592D1-055B-824F-99E1-F69F9F11B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48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484CF-5098-F24E-8881-583515D5C406}" type="datetimeFigureOut">
              <a:rPr lang="en-US" smtClean="0"/>
              <a:t>12/17/20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67714-547E-8A4E-AE1C-9E3378A83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703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241" y="2579003"/>
            <a:ext cx="8787652" cy="2468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58158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6712" y="4176248"/>
            <a:ext cx="5741894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rgbClr val="0EAE9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By Sanjay and Arvind Seshan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227F28FB-346D-45F5-A52C-A1B7DBC13191}"/>
              </a:ext>
            </a:extLst>
          </p:cNvPr>
          <p:cNvSpPr txBox="1">
            <a:spLocks/>
          </p:cNvSpPr>
          <p:nvPr/>
        </p:nvSpPr>
        <p:spPr>
          <a:xfrm>
            <a:off x="4808377" y="357846"/>
            <a:ext cx="4161516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13C618-BE4E-4AD7-9CD9-0AB9F17BD5D4}"/>
              </a:ext>
            </a:extLst>
          </p:cNvPr>
          <p:cNvSpPr txBox="1"/>
          <p:nvPr/>
        </p:nvSpPr>
        <p:spPr>
          <a:xfrm>
            <a:off x="6331000" y="685891"/>
            <a:ext cx="2440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By the Makers of EV3Lessons</a:t>
            </a:r>
          </a:p>
        </p:txBody>
      </p:sp>
      <p:pic>
        <p:nvPicPr>
          <p:cNvPr id="18" name="Picture 17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69DF8FC2-9ED1-BB44-8E96-5B069F6C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649" y="993668"/>
            <a:ext cx="1158461" cy="1158461"/>
          </a:xfrm>
          <a:prstGeom prst="rect">
            <a:avLst/>
          </a:prstGeom>
        </p:spPr>
      </p:pic>
      <p:pic>
        <p:nvPicPr>
          <p:cNvPr id="19" name="Picture 18" descr="Shape, square&#10;&#10;Description automatically generated">
            <a:extLst>
              <a:ext uri="{FF2B5EF4-FFF2-40B4-BE49-F238E27FC236}">
                <a16:creationId xmlns:a16="http://schemas.microsoft.com/office/drawing/2014/main" id="{2D46D815-081F-064A-AFA6-098A6E7A3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647" y="993669"/>
            <a:ext cx="1158461" cy="1158461"/>
          </a:xfrm>
          <a:prstGeom prst="rect">
            <a:avLst/>
          </a:prstGeom>
        </p:spPr>
      </p:pic>
      <p:sp>
        <p:nvSpPr>
          <p:cNvPr id="9" name="Subtitle 1">
            <a:extLst>
              <a:ext uri="{FF2B5EF4-FFF2-40B4-BE49-F238E27FC236}">
                <a16:creationId xmlns:a16="http://schemas.microsoft.com/office/drawing/2014/main" id="{1E4921E5-E39F-C74D-AEF6-6457AA9DE04D}"/>
              </a:ext>
            </a:extLst>
          </p:cNvPr>
          <p:cNvSpPr txBox="1">
            <a:spLocks/>
          </p:cNvSpPr>
          <p:nvPr userDrawn="1"/>
        </p:nvSpPr>
        <p:spPr>
          <a:xfrm>
            <a:off x="6058605" y="357846"/>
            <a:ext cx="2911287" cy="5094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charset="2"/>
              <a:buChar char="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3200" dirty="0"/>
              <a:t>PRIME LESSONS</a:t>
            </a:r>
          </a:p>
        </p:txBody>
      </p:sp>
    </p:spTree>
    <p:extLst>
      <p:ext uri="{BB962C8B-B14F-4D97-AF65-F5344CB8AC3E}">
        <p14:creationId xmlns:p14="http://schemas.microsoft.com/office/powerpoint/2010/main" val="1113771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4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36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762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82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795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51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088" y="1140006"/>
            <a:ext cx="8831580" cy="5082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409" y="6320275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36372" y="631650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9C872A-C57F-4B1F-AFD0-FDF125C3C485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BD6A907-2E4E-BB49-A555-D92D6CD89451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284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F621E0-AEE7-4799-81EB-EB99ED60C8DF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40FAB25-E17C-4189-8846-137BC28A1EB3}"/>
              </a:ext>
            </a:extLst>
          </p:cNvPr>
          <p:cNvSpPr txBox="1">
            <a:spLocks/>
          </p:cNvSpPr>
          <p:nvPr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538703-6877-8B42-ABB6-B69967492898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A4BC53E-1AC2-4947-AD61-0308D9C02819}"/>
              </a:ext>
            </a:extLst>
          </p:cNvPr>
          <p:cNvSpPr txBox="1">
            <a:spLocks/>
          </p:cNvSpPr>
          <p:nvPr userDrawn="1"/>
        </p:nvSpPr>
        <p:spPr>
          <a:xfrm>
            <a:off x="175260" y="292975"/>
            <a:ext cx="8746864" cy="7527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15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00" y="1174924"/>
            <a:ext cx="4185204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52" y="1177439"/>
            <a:ext cx="4226411" cy="4967864"/>
          </a:xfrm>
        </p:spPr>
        <p:txBody>
          <a:bodyPr>
            <a:normAutofit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A4B09-24AC-454E-8A0C-D31EDE12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C4D01-901A-4258-A65D-27A4329F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A7F9C-E99E-44C1-89A0-A6ED28ADCEF0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86C8F5-3CD8-41C6-A6C4-EF53AE7214CB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9BF07E-558D-420A-943A-465BCC22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745C1AF-D940-5549-BE3F-1AEF3040E7EA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B33E8DA-5551-5141-AFDF-73E6DC5B83FC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717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E6853-34E8-4052-808F-422B5860D59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FA1566-CE68-450F-950A-CED4600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EABDC9-D93A-5047-B2B8-7D8D17062A30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480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632993-FC7F-42E0-9D01-6C58965F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7B8D68D-165F-4007-99ED-9807B7E8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068E05-BA91-41C0-82CA-8F2AD35C67E8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971BF8-D77B-4814-931D-48F5EB38C3C1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D59584-71E8-443A-AF13-6C99AD6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FEF37C-D344-E84C-B8C7-A7182E01AA46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F725CC5-46CB-1C49-B2EB-75BDBEBA3911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07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E18750-3B08-429F-A276-D977DF7F7295}"/>
              </a:ext>
            </a:extLst>
          </p:cNvPr>
          <p:cNvSpPr>
            <a:spLocks noChangeAspect="1"/>
          </p:cNvSpPr>
          <p:nvPr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B12976-4243-42C3-AD82-86478174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" y="292975"/>
            <a:ext cx="8746864" cy="752706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5BF95A-3885-4491-876B-4C99D444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25C0E0-87AD-4A9A-8CC2-D51E549C54A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57F6DEB-B3FE-4632-A871-23BAA7FE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409" y="6266485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A61DBA-B025-CD46-9180-777CB915C242}"/>
              </a:ext>
            </a:extLst>
          </p:cNvPr>
          <p:cNvSpPr>
            <a:spLocks noChangeAspect="1"/>
          </p:cNvSpPr>
          <p:nvPr userDrawn="1"/>
        </p:nvSpPr>
        <p:spPr>
          <a:xfrm>
            <a:off x="142200" y="249101"/>
            <a:ext cx="8831579" cy="8404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480800A-0FAB-BF48-B8AD-D48B5A39E7C5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293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© 2020 Prime Lessons (primelessons.org) CC-BY-NC-SA.  (Last edit: 12/14/2020)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59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BBD74847-7BE4-4E4D-8159-51DF7B93C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1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289" y="270616"/>
            <a:ext cx="8834991" cy="697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89" y="1059264"/>
            <a:ext cx="8834991" cy="48238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290" y="111873"/>
            <a:ext cx="2926080" cy="10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052201" y="111873"/>
            <a:ext cx="2926080" cy="108000"/>
          </a:xfrm>
          <a:prstGeom prst="rect">
            <a:avLst/>
          </a:prstGeom>
          <a:solidFill>
            <a:srgbClr val="0EAE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097745" y="111873"/>
            <a:ext cx="2926080" cy="108000"/>
          </a:xfrm>
          <a:prstGeom prst="rect">
            <a:avLst/>
          </a:prstGeom>
          <a:solidFill>
            <a:srgbClr val="FFD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010EC07-0A4A-4C6A-950D-55707B6C7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09" y="6266485"/>
            <a:ext cx="7599835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C4CC031-9FAD-457B-A616-9F45DA2DE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36372" y="6280641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BBD74847-7BE4-4E4D-8159-51DF7B93C6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F90A68-628C-4E8F-BCF5-404070DD47EC}"/>
              </a:ext>
            </a:extLst>
          </p:cNvPr>
          <p:cNvCxnSpPr/>
          <p:nvPr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A57642F-60EB-7145-9749-D58B69C58536}"/>
              </a:ext>
            </a:extLst>
          </p:cNvPr>
          <p:cNvCxnSpPr/>
          <p:nvPr userDrawn="1"/>
        </p:nvCxnSpPr>
        <p:spPr>
          <a:xfrm>
            <a:off x="175260" y="6316935"/>
            <a:ext cx="88315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979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65" r:id="rId12"/>
    <p:sldLayoutId id="2147483766" r:id="rId13"/>
    <p:sldLayoutId id="2147483767" r:id="rId14"/>
    <p:sldLayoutId id="2147483768" r:id="rId15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creativecommons.org/licenses/by-nc-sa/4.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bricklink.com/v3/studio/download.pag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OLbxe1C1tmb16furagnSViyj1EAitajc/view" TargetMode="External"/><Relationship Id="rId2" Type="http://schemas.openxmlformats.org/officeDocument/2006/relationships/hyperlink" Target="https://drive.google.com/open?id=17YU4BkiRdbmpHFgSegkDYvc21wq5MSJ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3E9-07DB-4552-A942-72E53C7F1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754" y="2676578"/>
            <a:ext cx="8584534" cy="1504844"/>
          </a:xfrm>
        </p:spPr>
        <p:txBody>
          <a:bodyPr>
            <a:normAutofit/>
          </a:bodyPr>
          <a:lstStyle/>
          <a:p>
            <a:r>
              <a:rPr lang="en-US" dirty="0"/>
              <a:t>CREATING A SPIKE PRIME OR ROBOT INVENTOR DESIGN IN CAD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1BF9D1-6614-46BD-A5B9-F242E4ED3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SANJAY AND ARVIND SESHAN</a:t>
            </a:r>
          </a:p>
        </p:txBody>
      </p:sp>
    </p:spTree>
    <p:extLst>
      <p:ext uri="{BB962C8B-B14F-4D97-AF65-F5344CB8AC3E}">
        <p14:creationId xmlns:p14="http://schemas.microsoft.com/office/powerpoint/2010/main" val="4091814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983"/>
            <a:ext cx="8245474" cy="1145345"/>
          </a:xfrm>
        </p:spPr>
        <p:txBody>
          <a:bodyPr>
            <a:normAutofit/>
          </a:bodyPr>
          <a:lstStyle/>
          <a:p>
            <a:r>
              <a:rPr lang="en-US" sz="1600" dirty="0"/>
              <a:t>This lesson was created by Sanjay Seshan and Arvind </a:t>
            </a:r>
            <a:r>
              <a:rPr lang="en-US" sz="1600" dirty="0" err="1"/>
              <a:t>Seshan</a:t>
            </a:r>
            <a:r>
              <a:rPr lang="en-US" sz="1600" dirty="0"/>
              <a:t> for Prime Lessons</a:t>
            </a:r>
          </a:p>
          <a:p>
            <a:r>
              <a:rPr lang="en-US" sz="1600" dirty="0"/>
              <a:t>More lessons are available at www.primelessons.org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39919-47A8-43E0-85A2-F648492C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5029" y="5862802"/>
            <a:ext cx="7734052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Creative Commons Attribution-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NonCommercial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ShareAlike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2"/>
              </a:rPr>
              <a:t> 4.0 International License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5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02510" y="5253616"/>
            <a:ext cx="1479091" cy="5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12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8EB0-F9C5-AB4F-9AD6-099961494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Design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68F8AD0-0360-C948-9835-941AA7232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4108302" cy="5082601"/>
          </a:xfrm>
        </p:spPr>
        <p:txBody>
          <a:bodyPr>
            <a:normAutofit/>
          </a:bodyPr>
          <a:lstStyle/>
          <a:p>
            <a:r>
              <a:rPr lang="en-US" dirty="0"/>
              <a:t>Being able to design your robot ahead of time or being able to document your design can be useful</a:t>
            </a:r>
          </a:p>
          <a:p>
            <a:r>
              <a:rPr lang="en-US" dirty="0"/>
              <a:t>You can now design a SPIKE Prime robot or Robot Inventor robot using </a:t>
            </a:r>
            <a:r>
              <a:rPr lang="en-US" dirty="0" err="1"/>
              <a:t>Bricklink’s</a:t>
            </a:r>
            <a:r>
              <a:rPr lang="en-US" dirty="0"/>
              <a:t> Studio 2.0</a:t>
            </a:r>
          </a:p>
          <a:p>
            <a:r>
              <a:rPr lang="en-US" dirty="0"/>
              <a:t>Studio 2.0 lets you create high quality renders of your robot</a:t>
            </a:r>
          </a:p>
          <a:p>
            <a:r>
              <a:rPr lang="en-US" dirty="0"/>
              <a:t>You can also use the same software to generate build instructions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B30102-B120-3D4E-8B7C-17212685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A29DE-AD26-5346-97E9-5824D5802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082CF6-88AC-4A8B-973D-3DD6912204BA}"/>
              </a:ext>
            </a:extLst>
          </p:cNvPr>
          <p:cNvSpPr txBox="1"/>
          <p:nvPr/>
        </p:nvSpPr>
        <p:spPr>
          <a:xfrm>
            <a:off x="4700862" y="1140006"/>
            <a:ext cx="394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Droid Bot IV made in Studio 2.0</a:t>
            </a:r>
          </a:p>
        </p:txBody>
      </p:sp>
      <p:pic>
        <p:nvPicPr>
          <p:cNvPr id="11" name="Picture 10" descr="A picture containing toy, cake, truck, indoor&#10;&#10;Description automatically generated">
            <a:extLst>
              <a:ext uri="{FF2B5EF4-FFF2-40B4-BE49-F238E27FC236}">
                <a16:creationId xmlns:a16="http://schemas.microsoft.com/office/drawing/2014/main" id="{18DAFE5E-1B1F-48DE-A0A7-7F6DCF8DEA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3740" y="1297616"/>
            <a:ext cx="5005982" cy="3754487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A0E26981-B465-D04D-B811-1641AAB8F58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 t="-14553"/>
          <a:stretch/>
        </p:blipFill>
        <p:spPr>
          <a:xfrm>
            <a:off x="403588" y="4656408"/>
            <a:ext cx="6664477" cy="1159254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504920B9-459C-8447-BC3D-7D268A34823D}"/>
              </a:ext>
            </a:extLst>
          </p:cNvPr>
          <p:cNvSpPr/>
          <p:nvPr/>
        </p:nvSpPr>
        <p:spPr>
          <a:xfrm>
            <a:off x="4799761" y="4796825"/>
            <a:ext cx="679621" cy="6549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EDEA40E-CE51-9F45-A1E4-1257C76A7798}"/>
              </a:ext>
            </a:extLst>
          </p:cNvPr>
          <p:cNvSpPr/>
          <p:nvPr/>
        </p:nvSpPr>
        <p:spPr>
          <a:xfrm>
            <a:off x="6226921" y="4796825"/>
            <a:ext cx="679621" cy="6549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18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13384-6D82-4AAE-9B99-010B98F05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Step1: DOWNLOAD AND INSTALL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68918-0E59-4290-B720-4D582D09D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88" y="1140006"/>
            <a:ext cx="8746864" cy="5082601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https://www.bricklink.com/v3/studio/download.page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B06A65-44E1-44AE-93C4-99EC6609D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CFA9F-9143-4B0D-82D2-02107729E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F6DF72-AF4D-7344-8780-033F72C66E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10392" y="2467664"/>
            <a:ext cx="4337308" cy="293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732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1C4EF-4495-9941-9872-BEF3C9349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Install A CUSTOM PARTS PACK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16AD3-C4EE-C242-B993-EA55839AB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the following drives and download the entire </a:t>
            </a:r>
            <a:r>
              <a:rPr lang="en-US" dirty="0" err="1"/>
              <a:t>CustomParts</a:t>
            </a:r>
            <a:r>
              <a:rPr lang="en-US" dirty="0"/>
              <a:t> folder for either SPIKE Prime or MINDSTORMS 51515 (created by Philo </a:t>
            </a:r>
            <a:r>
              <a:rPr lang="en-US" dirty="0" err="1"/>
              <a:t>Hurbain</a:t>
            </a:r>
            <a:r>
              <a:rPr lang="en-US" dirty="0"/>
              <a:t>)</a:t>
            </a:r>
          </a:p>
          <a:p>
            <a:r>
              <a:rPr lang="en-US" dirty="0"/>
              <a:t>It contains all the electronics and the new LEGO elements in the set in both sets</a:t>
            </a:r>
          </a:p>
          <a:p>
            <a:r>
              <a:rPr lang="en-US" dirty="0">
                <a:hlinkClick r:id="rId2"/>
              </a:rPr>
              <a:t>https://drive.google.com/open?id=17YU4BkiRdbmpHFgSegkDYvc21wq5MSJi</a:t>
            </a:r>
            <a:r>
              <a:rPr lang="en-US" dirty="0"/>
              <a:t>. (SPIKE Prime)</a:t>
            </a:r>
          </a:p>
          <a:p>
            <a:r>
              <a:rPr lang="en-US" dirty="0">
                <a:hlinkClick r:id="rId3"/>
              </a:rPr>
              <a:t>https://drive.google.com/file/d/1OLbxe1C1tmb16furagnSViyj1EAitajc/view</a:t>
            </a:r>
            <a:r>
              <a:rPr lang="en-US" dirty="0"/>
              <a:t> (MINDSTORMS 51515)</a:t>
            </a:r>
          </a:p>
          <a:p>
            <a:r>
              <a:rPr lang="en-US" dirty="0"/>
              <a:t>Unzip the contents and place in C:\Users\{your username}\</a:t>
            </a:r>
            <a:r>
              <a:rPr lang="en-US" dirty="0" err="1"/>
              <a:t>AppData</a:t>
            </a:r>
            <a:r>
              <a:rPr lang="en-US" dirty="0"/>
              <a:t>\Local\</a:t>
            </a:r>
            <a:r>
              <a:rPr lang="en-US" dirty="0" err="1"/>
              <a:t>Stud.io</a:t>
            </a:r>
            <a:r>
              <a:rPr lang="en-US" dirty="0"/>
              <a:t> </a:t>
            </a:r>
          </a:p>
          <a:p>
            <a:r>
              <a:rPr lang="en-US" dirty="0"/>
              <a:t>Spike Prime and/or 51515 parts will then be available in the Custom Parts palette of Studio.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Mac installs: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Go to your home directory click on Shift + Command + &gt; to view hidden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Go to local/share/</a:t>
            </a:r>
            <a:r>
              <a:rPr lang="en-US" sz="1800" dirty="0" err="1"/>
              <a:t>stud.io</a:t>
            </a:r>
            <a:r>
              <a:rPr lang="en-US" sz="1800" dirty="0"/>
              <a:t> and unzip the part files linked above in that folder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0205FE-5F18-BC44-A60C-E78DF4D23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FB30E-AE32-CF49-A70E-EA7FB9C80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02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1389C-C827-D241-B04F-4D6D925DE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 ALTERNATIVE METHOD (*Has some bugs)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B9217B-7A2C-B94A-AC95-EA8CAB0B1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390" y="1290856"/>
            <a:ext cx="2584824" cy="304559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816B53-8638-774E-AB49-84742CDBE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12DC18-C582-A44D-B820-9A4902A2A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C882EF-0F68-404D-8105-6348333800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1045" y="2631388"/>
            <a:ext cx="3131079" cy="2527228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B2BDBA-D837-4946-AD86-4DC0FBC1B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7417" y="1290857"/>
            <a:ext cx="3114707" cy="1153973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1F1F93-3558-FC4C-94E9-D76F6ADA3C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0965" y="1290857"/>
            <a:ext cx="2688342" cy="3045597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0C135270-ED08-424F-8DC9-A1D190E72341}"/>
              </a:ext>
            </a:extLst>
          </p:cNvPr>
          <p:cNvSpPr/>
          <p:nvPr/>
        </p:nvSpPr>
        <p:spPr>
          <a:xfrm>
            <a:off x="175260" y="3919810"/>
            <a:ext cx="1221054" cy="4286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9348A38-1F87-D348-96FF-E7E7308F29F5}"/>
              </a:ext>
            </a:extLst>
          </p:cNvPr>
          <p:cNvSpPr/>
          <p:nvPr/>
        </p:nvSpPr>
        <p:spPr>
          <a:xfrm>
            <a:off x="2940965" y="3662644"/>
            <a:ext cx="2688342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8C596B4-4643-174B-A4BA-69F47AD29B7E}"/>
              </a:ext>
            </a:extLst>
          </p:cNvPr>
          <p:cNvSpPr/>
          <p:nvPr/>
        </p:nvSpPr>
        <p:spPr>
          <a:xfrm>
            <a:off x="5712772" y="1867843"/>
            <a:ext cx="2688342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05C79DF-041A-744C-BBE8-7B7EE5732CC7}"/>
              </a:ext>
            </a:extLst>
          </p:cNvPr>
          <p:cNvSpPr/>
          <p:nvPr/>
        </p:nvSpPr>
        <p:spPr>
          <a:xfrm>
            <a:off x="6781800" y="3174795"/>
            <a:ext cx="784614" cy="490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584C38-ACC7-D44E-B911-51069EF9CD73}"/>
              </a:ext>
            </a:extLst>
          </p:cNvPr>
          <p:cNvSpPr txBox="1"/>
          <p:nvPr/>
        </p:nvSpPr>
        <p:spPr>
          <a:xfrm>
            <a:off x="137160" y="4501647"/>
            <a:ext cx="54921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Select Config from the pull-down menu</a:t>
            </a:r>
          </a:p>
          <a:p>
            <a:r>
              <a:rPr lang="en-US" dirty="0"/>
              <a:t>2. From the Custom Palettes menu, select choose a 3. way to add new palette</a:t>
            </a:r>
          </a:p>
          <a:p>
            <a:r>
              <a:rPr lang="en-US" dirty="0"/>
              <a:t>4. Select import an official LEGO set</a:t>
            </a:r>
          </a:p>
          <a:p>
            <a:r>
              <a:rPr lang="en-US" dirty="0"/>
              <a:t>5. Type in the set number (45678 and 45680</a:t>
            </a:r>
            <a:r>
              <a:rPr lang="en-US" i="1" dirty="0"/>
              <a:t>)</a:t>
            </a:r>
          </a:p>
          <a:p>
            <a:r>
              <a:rPr lang="en-US" dirty="0"/>
              <a:t>6. Import the elements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96BC40-02F6-484F-9955-4A5325FF11E9}"/>
              </a:ext>
            </a:extLst>
          </p:cNvPr>
          <p:cNvSpPr txBox="1"/>
          <p:nvPr/>
        </p:nvSpPr>
        <p:spPr>
          <a:xfrm>
            <a:off x="5032143" y="5304962"/>
            <a:ext cx="3874542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* Note: As of Dec 14, 2020 this method fails to import the SPIKE Prime electronics. Hopefully, Studio will fix this.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2F46F38-F861-DA4A-8596-A58184146FDD}"/>
              </a:ext>
            </a:extLst>
          </p:cNvPr>
          <p:cNvSpPr/>
          <p:nvPr/>
        </p:nvSpPr>
        <p:spPr>
          <a:xfrm>
            <a:off x="2947324" y="1278867"/>
            <a:ext cx="1118049" cy="4286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F2E41F1-D559-4643-A53F-63CA2FC0C024}"/>
              </a:ext>
            </a:extLst>
          </p:cNvPr>
          <p:cNvSpPr/>
          <p:nvPr/>
        </p:nvSpPr>
        <p:spPr>
          <a:xfrm>
            <a:off x="7965813" y="4747723"/>
            <a:ext cx="1118049" cy="4286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32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CAE2F-EC46-414B-A26C-A7C844EDF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USING THE NEW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28F63-17E7-D549-B7B5-F7136A24A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parts from CUSTOM or using the SET NUMBER/NAME that you imported.</a:t>
            </a:r>
          </a:p>
          <a:p>
            <a:r>
              <a:rPr lang="en-US" dirty="0"/>
              <a:t>The parts in that collection will appear below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259524-7FB7-B64A-9C72-FF70E21AC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5DA179-EFE7-4B43-9F51-884F13FF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E12B70-570F-7748-87C1-DED96711C6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7247" y="2402966"/>
            <a:ext cx="4439421" cy="305687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0EE9A1A-0FE3-8944-8CDE-E65BEE0465DA}"/>
              </a:ext>
            </a:extLst>
          </p:cNvPr>
          <p:cNvSpPr/>
          <p:nvPr/>
        </p:nvSpPr>
        <p:spPr>
          <a:xfrm>
            <a:off x="4547247" y="2402966"/>
            <a:ext cx="834840" cy="2579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A97D8D2E-572A-BA4C-8DFB-EB7D6C1676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6420" y="2402966"/>
            <a:ext cx="3791748" cy="3151762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CB51712A-33AF-5F48-AE77-EAB0CD91A6F4}"/>
              </a:ext>
            </a:extLst>
          </p:cNvPr>
          <p:cNvSpPr/>
          <p:nvPr/>
        </p:nvSpPr>
        <p:spPr>
          <a:xfrm>
            <a:off x="208028" y="2584299"/>
            <a:ext cx="613754" cy="291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FE5051-743A-9D45-9E50-9331F33F4C82}"/>
              </a:ext>
            </a:extLst>
          </p:cNvPr>
          <p:cNvSpPr txBox="1"/>
          <p:nvPr/>
        </p:nvSpPr>
        <p:spPr>
          <a:xfrm>
            <a:off x="286420" y="1981467"/>
            <a:ext cx="168255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Custom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5E4B61-8D9C-E94A-8EAD-E15A759F82AC}"/>
              </a:ext>
            </a:extLst>
          </p:cNvPr>
          <p:cNvSpPr txBox="1"/>
          <p:nvPr/>
        </p:nvSpPr>
        <p:spPr>
          <a:xfrm>
            <a:off x="4547247" y="1984800"/>
            <a:ext cx="1962643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Set Number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13E23E-386E-784B-87FC-E85EF9ECEC62}"/>
              </a:ext>
            </a:extLst>
          </p:cNvPr>
          <p:cNvSpPr txBox="1"/>
          <p:nvPr/>
        </p:nvSpPr>
        <p:spPr>
          <a:xfrm>
            <a:off x="286420" y="5721178"/>
            <a:ext cx="8635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now drag SPIKE Prime components into the canvas and build with them just like any other part.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1D855C6-3613-574C-B142-B09932F2F33A}"/>
              </a:ext>
            </a:extLst>
          </p:cNvPr>
          <p:cNvSpPr/>
          <p:nvPr/>
        </p:nvSpPr>
        <p:spPr>
          <a:xfrm>
            <a:off x="4619183" y="4796825"/>
            <a:ext cx="679621" cy="6549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22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2BD1-45D1-8942-A1E4-4C8F5B1AF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USING STUDIO 2.0</a:t>
            </a:r>
          </a:p>
        </p:txBody>
      </p:sp>
      <p:pic>
        <p:nvPicPr>
          <p:cNvPr id="17" name="Content Placeholder 16" descr="A screen shot of a computer&#10;&#10;Description automatically generated">
            <a:extLst>
              <a:ext uri="{FF2B5EF4-FFF2-40B4-BE49-F238E27FC236}">
                <a16:creationId xmlns:a16="http://schemas.microsoft.com/office/drawing/2014/main" id="{1CD5E305-C150-E749-91E0-FEE07656D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51904" y="1260078"/>
            <a:ext cx="5970220" cy="388064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FA9B7-7A53-5149-9F5B-DDB9ADF11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0123B-F041-2F45-B41B-B77AE376E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0CB495-7B9F-F047-82E2-F9187077B602}"/>
              </a:ext>
            </a:extLst>
          </p:cNvPr>
          <p:cNvSpPr txBox="1"/>
          <p:nvPr/>
        </p:nvSpPr>
        <p:spPr>
          <a:xfrm>
            <a:off x="125348" y="1143821"/>
            <a:ext cx="280701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Enable Snap </a:t>
            </a:r>
            <a:r>
              <a:rPr lang="en-US" dirty="0"/>
              <a:t>– more like LDD and easier for beginners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Import frequently used sets</a:t>
            </a:r>
            <a:r>
              <a:rPr lang="en-US" dirty="0"/>
              <a:t> (e.g. EV3 45444 and SPIKE Prime 45678) so you will have the basic parts without having to look up names and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Change colors </a:t>
            </a:r>
            <a:r>
              <a:rPr lang="en-US" dirty="0"/>
              <a:t>using the color palette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Add steps as you go. </a:t>
            </a:r>
            <a:r>
              <a:rPr lang="en-US" dirty="0"/>
              <a:t>If you add parts in the order than makes sense, it is easier to spilt into steps to create build instructions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DCDD8D-B276-B041-B380-B454B7744C51}"/>
              </a:ext>
            </a:extLst>
          </p:cNvPr>
          <p:cNvSpPr/>
          <p:nvPr/>
        </p:nvSpPr>
        <p:spPr>
          <a:xfrm>
            <a:off x="4404445" y="1143821"/>
            <a:ext cx="288494" cy="45720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CFB482-D214-454F-9C75-C96EC4C69EC1}"/>
              </a:ext>
            </a:extLst>
          </p:cNvPr>
          <p:cNvSpPr/>
          <p:nvPr/>
        </p:nvSpPr>
        <p:spPr>
          <a:xfrm>
            <a:off x="2932360" y="1601021"/>
            <a:ext cx="885568" cy="334755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D2E8369-857B-674C-BCB1-300AA5C9247E}"/>
              </a:ext>
            </a:extLst>
          </p:cNvPr>
          <p:cNvSpPr/>
          <p:nvPr/>
        </p:nvSpPr>
        <p:spPr>
          <a:xfrm>
            <a:off x="8036556" y="1410862"/>
            <a:ext cx="885568" cy="334755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7ED4BA2-54AD-A24C-8265-68199BC2A0C4}"/>
              </a:ext>
            </a:extLst>
          </p:cNvPr>
          <p:cNvSpPr/>
          <p:nvPr/>
        </p:nvSpPr>
        <p:spPr>
          <a:xfrm>
            <a:off x="8031033" y="3227049"/>
            <a:ext cx="529494" cy="201951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50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2BD1-45D1-8942-A1E4-4C8F5B1AF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BUILDING TIPS</a:t>
            </a:r>
          </a:p>
        </p:txBody>
      </p:sp>
      <p:pic>
        <p:nvPicPr>
          <p:cNvPr id="18" name="Content Placeholder 17" descr="A screen shot of a computer&#10;&#10;Description automatically generated">
            <a:extLst>
              <a:ext uri="{FF2B5EF4-FFF2-40B4-BE49-F238E27FC236}">
                <a16:creationId xmlns:a16="http://schemas.microsoft.com/office/drawing/2014/main" id="{AD9F02F0-D1B1-4343-9600-B148E14511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5733" y="1718007"/>
            <a:ext cx="5264594" cy="342198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FA9B7-7A53-5149-9F5B-DDB9ADF11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0123B-F041-2F45-B41B-B77AE376E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0CB495-7B9F-F047-82E2-F9187077B602}"/>
              </a:ext>
            </a:extLst>
          </p:cNvPr>
          <p:cNvSpPr txBox="1"/>
          <p:nvPr/>
        </p:nvSpPr>
        <p:spPr>
          <a:xfrm>
            <a:off x="88408" y="1166842"/>
            <a:ext cx="36773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Drag components from left column and on to the canvas.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rotate an item, click on an element (it will be highlighted), and then use the arrow keys to change its orientation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you need to change the angle of an element, use the </a:t>
            </a:r>
            <a:r>
              <a:rPr lang="en-US" b="1" dirty="0"/>
              <a:t>Hinge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you want to connect two pieces together, if you have </a:t>
            </a:r>
            <a:r>
              <a:rPr lang="en-US" b="1" dirty="0"/>
              <a:t>Snap tool</a:t>
            </a:r>
            <a:r>
              <a:rPr lang="en-US" dirty="0"/>
              <a:t> enabled, the pieces will mesh correctly if you bring them close together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D0C412-FC52-6643-98EF-14BB549F9FAA}"/>
              </a:ext>
            </a:extLst>
          </p:cNvPr>
          <p:cNvSpPr/>
          <p:nvPr/>
        </p:nvSpPr>
        <p:spPr>
          <a:xfrm>
            <a:off x="5037726" y="1596846"/>
            <a:ext cx="288494" cy="45720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4E5AA3-C1CD-C44A-BEE8-F5C319BB9ADD}"/>
              </a:ext>
            </a:extLst>
          </p:cNvPr>
          <p:cNvSpPr/>
          <p:nvPr/>
        </p:nvSpPr>
        <p:spPr>
          <a:xfrm>
            <a:off x="3887954" y="1632620"/>
            <a:ext cx="288494" cy="45720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8BD2D6-C814-6242-878B-EB383CEA2B71}"/>
              </a:ext>
            </a:extLst>
          </p:cNvPr>
          <p:cNvSpPr/>
          <p:nvPr/>
        </p:nvSpPr>
        <p:spPr>
          <a:xfrm>
            <a:off x="3740468" y="3147968"/>
            <a:ext cx="745307" cy="206228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5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2BD1-45D1-8942-A1E4-4C8F5B1AF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BASIC BUILD INSTRUCTIONS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FA9B7-7A53-5149-9F5B-DDB9ADF11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2020 Prime Lessons (primelessons.org) CC-BY-NC-SA.  (Last edit: 12/14/2020)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0123B-F041-2F45-B41B-B77AE376E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0CB495-7B9F-F047-82E2-F9187077B602}"/>
              </a:ext>
            </a:extLst>
          </p:cNvPr>
          <p:cNvSpPr txBox="1"/>
          <p:nvPr/>
        </p:nvSpPr>
        <p:spPr>
          <a:xfrm>
            <a:off x="88410" y="1267722"/>
            <a:ext cx="42609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you add elements, they get added to Step 1 on the right column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new Steps and move elements as you need with your mouse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you select Step View, each time you click on a Step number, you will see just the new elements from that step</a:t>
            </a:r>
          </a:p>
          <a:p>
            <a:endParaRPr lang="en-US" dirty="0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1C5962E2-EBD6-4849-AE5F-1A556B95FE0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 t="-14553"/>
          <a:stretch/>
        </p:blipFill>
        <p:spPr>
          <a:xfrm>
            <a:off x="361026" y="4150484"/>
            <a:ext cx="3715721" cy="646332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30EA1504-4FEB-964E-8DB7-7C962BD266D7}"/>
              </a:ext>
            </a:extLst>
          </p:cNvPr>
          <p:cNvSpPr/>
          <p:nvPr/>
        </p:nvSpPr>
        <p:spPr>
          <a:xfrm>
            <a:off x="3582892" y="4123156"/>
            <a:ext cx="679621" cy="6549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DA8BF4-48F3-E54D-B563-88DB1E1A4F5C}"/>
              </a:ext>
            </a:extLst>
          </p:cNvPr>
          <p:cNvSpPr txBox="1"/>
          <p:nvPr/>
        </p:nvSpPr>
        <p:spPr>
          <a:xfrm>
            <a:off x="175260" y="3557295"/>
            <a:ext cx="8379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Once you have all the elements placed into Steps, you can click on Instructions from the top bar to format the actual steps and generate a PDF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3D3462-ABF5-494F-8AE0-9EA9AA4CFE7F}"/>
              </a:ext>
            </a:extLst>
          </p:cNvPr>
          <p:cNvSpPr txBox="1"/>
          <p:nvPr/>
        </p:nvSpPr>
        <p:spPr>
          <a:xfrm>
            <a:off x="88409" y="5022195"/>
            <a:ext cx="57255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you want to make smaller </a:t>
            </a:r>
            <a:r>
              <a:rPr lang="en-US" dirty="0" err="1"/>
              <a:t>submodels</a:t>
            </a:r>
            <a:r>
              <a:rPr lang="en-US" dirty="0"/>
              <a:t> inside the larger model, highlight all the parts you want in the </a:t>
            </a:r>
            <a:r>
              <a:rPr lang="en-US" dirty="0" err="1"/>
              <a:t>submodel</a:t>
            </a:r>
            <a:r>
              <a:rPr lang="en-US" dirty="0"/>
              <a:t> and right click to pick “</a:t>
            </a:r>
            <a:r>
              <a:rPr lang="en-US" dirty="0" err="1"/>
              <a:t>submodel</a:t>
            </a:r>
            <a:r>
              <a:rPr lang="en-US" dirty="0"/>
              <a:t>”  You can now make steps for just this </a:t>
            </a:r>
            <a:r>
              <a:rPr lang="en-US" dirty="0" err="1"/>
              <a:t>submodel</a:t>
            </a:r>
            <a:r>
              <a:rPr lang="en-US" dirty="0"/>
              <a:t>.</a:t>
            </a:r>
          </a:p>
        </p:txBody>
      </p:sp>
      <p:pic>
        <p:nvPicPr>
          <p:cNvPr id="18" name="Picture 17" descr="A picture containing purple, pink, computer, sitting&#10;&#10;Description automatically generated">
            <a:extLst>
              <a:ext uri="{FF2B5EF4-FFF2-40B4-BE49-F238E27FC236}">
                <a16:creationId xmlns:a16="http://schemas.microsoft.com/office/drawing/2014/main" id="{F3C2EC58-F7AF-F045-BC00-625BD7E5FE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32044" y="3912972"/>
            <a:ext cx="2104328" cy="22184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A9E546B-FCA6-F74B-8605-6394C051CD0D}"/>
              </a:ext>
            </a:extLst>
          </p:cNvPr>
          <p:cNvSpPr/>
          <p:nvPr/>
        </p:nvSpPr>
        <p:spPr>
          <a:xfrm>
            <a:off x="7014291" y="5019476"/>
            <a:ext cx="740096" cy="14804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close up of electronics&#10;&#10;Description automatically generated">
            <a:extLst>
              <a:ext uri="{FF2B5EF4-FFF2-40B4-BE49-F238E27FC236}">
                <a16:creationId xmlns:a16="http://schemas.microsoft.com/office/drawing/2014/main" id="{82115442-DF6B-DC46-9774-A639055499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4638" y="1212561"/>
            <a:ext cx="4018436" cy="208814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8F35423-33A3-2B4B-81A6-9B0B8CE84947}"/>
              </a:ext>
            </a:extLst>
          </p:cNvPr>
          <p:cNvSpPr/>
          <p:nvPr/>
        </p:nvSpPr>
        <p:spPr>
          <a:xfrm>
            <a:off x="7776754" y="1783658"/>
            <a:ext cx="1036320" cy="95506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4822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00000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wtoUse" id="{7DD8E111-BC3A-4444-A06C-BD4DCB2344B2}" vid="{5D8D2880-D206-C442-A283-BCAB763DE8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primelessons</Template>
  <TotalTime>735</TotalTime>
  <Words>925</Words>
  <Application>Microsoft Macintosh PowerPoint</Application>
  <PresentationFormat>On-screen Show (4:3)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Gill Sans MT</vt:lpstr>
      <vt:lpstr>Helvetica Neue</vt:lpstr>
      <vt:lpstr>Wingdings 2</vt:lpstr>
      <vt:lpstr>Dividend</vt:lpstr>
      <vt:lpstr>CREATING A SPIKE PRIME OR ROBOT INVENTOR DESIGN IN CAD</vt:lpstr>
      <vt:lpstr>Robot Design</vt:lpstr>
      <vt:lpstr>Step1: DOWNLOAD AND INSTALL SOFTWARE</vt:lpstr>
      <vt:lpstr>STEP 2: Install A CUSTOM PARTS PACK</vt:lpstr>
      <vt:lpstr>STEP 2:  ALTERNATIVE METHOD (*Has some bugs)</vt:lpstr>
      <vt:lpstr>STEP 3: USING THE NEW ELEMENTS</vt:lpstr>
      <vt:lpstr>TIPS FOR USING STUDIO 2.0</vt:lpstr>
      <vt:lpstr>BASIC BUILDING TIPS</vt:lpstr>
      <vt:lpstr>CREATING BASIC BUILD INSTRUCTIONS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management</dc:title>
  <dc:creator>Srinivasan Seshan</dc:creator>
  <cp:lastModifiedBy>Srinivasan Seshan</cp:lastModifiedBy>
  <cp:revision>64</cp:revision>
  <dcterms:created xsi:type="dcterms:W3CDTF">2019-12-31T03:18:51Z</dcterms:created>
  <dcterms:modified xsi:type="dcterms:W3CDTF">2020-12-17T14:53:49Z</dcterms:modified>
</cp:coreProperties>
</file>