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1" r:id="rId1"/>
  </p:sldMasterIdLst>
  <p:notesMasterIdLst>
    <p:notesMasterId r:id="rId11"/>
  </p:notesMasterIdLst>
  <p:handoutMasterIdLst>
    <p:handoutMasterId r:id="rId12"/>
  </p:handoutMasterIdLst>
  <p:sldIdLst>
    <p:sldId id="275" r:id="rId2"/>
    <p:sldId id="257" r:id="rId3"/>
    <p:sldId id="282" r:id="rId4"/>
    <p:sldId id="276" r:id="rId5"/>
    <p:sldId id="279" r:id="rId6"/>
    <p:sldId id="287" r:id="rId7"/>
    <p:sldId id="288" r:id="rId8"/>
    <p:sldId id="289" r:id="rId9"/>
    <p:sldId id="28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5455"/>
    <a:srgbClr val="FFD500"/>
    <a:srgbClr val="0EAE9F"/>
    <a:srgbClr val="13B09B"/>
    <a:srgbClr val="0290F8"/>
    <a:srgbClr val="FE59D0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3"/>
  </p:normalViewPr>
  <p:slideViewPr>
    <p:cSldViewPr snapToGrid="0" snapToObjects="1">
      <p:cViewPr varScale="1">
        <p:scale>
          <a:sx n="128" d="100"/>
          <a:sy n="128" d="100"/>
        </p:scale>
        <p:origin x="17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11/21/20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11/21/20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sz="3200" b="1" dirty="0"/>
              <a:t>УРОКИ</a:t>
            </a:r>
            <a:r>
              <a:rPr lang="ru-RU" sz="3200" b="1" baseline="0" dirty="0"/>
              <a:t> ПО </a:t>
            </a:r>
            <a:r>
              <a:rPr lang="en-US" sz="3200" b="1" dirty="0"/>
              <a:t>SPIKE PRIME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780A6E-BC42-443E-B6EE-CF18D754C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:a16="http://schemas.microsoft.com/office/drawing/2014/main" id="{19D0660C-C674-40CA-9A39-C1E73533C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24583" t="2888" r="29917" b="4667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B69029F-0264-491E-B811-65F7DA3CBBB0}"/>
              </a:ext>
            </a:extLst>
          </p:cNvPr>
          <p:cNvGrpSpPr/>
          <p:nvPr userDrawn="1"/>
        </p:nvGrpSpPr>
        <p:grpSpPr>
          <a:xfrm>
            <a:off x="179837" y="5060305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:a16="http://schemas.microsoft.com/office/drawing/2014/main" id="{ABD06244-04F9-463D-A4DB-628C04BB854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:a16="http://schemas.microsoft.com/office/drawing/2014/main" id="{63D75727-DAE8-4F50-8B40-C2AB0C6A949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:a16="http://schemas.microsoft.com/office/drawing/2014/main" id="{65AA8D01-3E12-417C-866C-09E77342F6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:a16="http://schemas.microsoft.com/office/drawing/2014/main" id="{BA4509F5-9711-4A35-B736-E2BAFCB547F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25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7217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6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9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733" y="2736764"/>
            <a:ext cx="5815852" cy="1504844"/>
          </a:xfrm>
        </p:spPr>
        <p:txBody>
          <a:bodyPr/>
          <a:lstStyle/>
          <a:p>
            <a:r>
              <a:rPr lang="ru-RU" b="1" dirty="0"/>
              <a:t>ДАТЧИК ЦВЕТА</a:t>
            </a:r>
            <a:br>
              <a:rPr lang="ru-RU" b="1" dirty="0"/>
            </a:b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058605" y="737053"/>
            <a:ext cx="2911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/>
              <a:t>By the Makers of EV3Lessons</a:t>
            </a:r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 txBox="1">
            <a:spLocks/>
          </p:cNvSpPr>
          <p:nvPr/>
        </p:nvSpPr>
        <p:spPr>
          <a:xfrm>
            <a:off x="316712" y="3800535"/>
            <a:ext cx="5741894" cy="590321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cap="all" dirty="0">
                <a:solidFill>
                  <a:schemeClr val="accent2"/>
                </a:solidFill>
              </a:rPr>
              <a:t>By Arvind </a:t>
            </a:r>
            <a:r>
              <a:rPr lang="en-US" sz="1600" cap="all" dirty="0" err="1">
                <a:solidFill>
                  <a:schemeClr val="accent2"/>
                </a:solidFill>
              </a:rPr>
              <a:t>Seshan</a:t>
            </a:r>
            <a:endParaRPr lang="en-US" sz="1600" cap="all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ЦЕЛЬ УРОКА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ru-RU" dirty="0"/>
              <a:t>Узнаем, как использовать датчик цвета.</a:t>
            </a:r>
          </a:p>
          <a:p>
            <a:r>
              <a:rPr lang="ru-RU" dirty="0"/>
              <a:t>Узнаем, как использовать функцию ожидания.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6361818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</a:t>
            </a:r>
            <a:r>
              <a:rPr lang="ru-RU" dirty="0"/>
              <a:t>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 descr="A close up of a camera&#10;&#10;Description automatically generated">
            <a:extLst>
              <a:ext uri="{FF2B5EF4-FFF2-40B4-BE49-F238E27FC236}">
                <a16:creationId xmlns:a16="http://schemas.microsoft.com/office/drawing/2014/main" id="{A6854CAB-B318-4725-BF04-792430779B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94" t="10806" r="19474" b="11579"/>
          <a:stretch/>
        </p:blipFill>
        <p:spPr>
          <a:xfrm>
            <a:off x="2349923" y="2636952"/>
            <a:ext cx="3432311" cy="319003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77B91-5784-4E91-9C03-6CCEE60E2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Что такое датчик ЦВЕТА?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537FE9-7847-4B91-95F5-564B8DEEC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6320629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55C57D-BB07-475A-9A11-D44BE043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26EA95B-5BBE-4D2F-881C-EC2D7679C66A}"/>
              </a:ext>
            </a:extLst>
          </p:cNvPr>
          <p:cNvSpPr txBox="1">
            <a:spLocks/>
          </p:cNvSpPr>
          <p:nvPr/>
        </p:nvSpPr>
        <p:spPr>
          <a:xfrm>
            <a:off x="155088" y="1140006"/>
            <a:ext cx="4984803" cy="50826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Датчик способен обнаруживать цвет, улавливать отраженный свет, измерять уровень освещенности. Его также можно использовать в качестве источника света.</a:t>
            </a:r>
            <a:endParaRPr lang="en-US" dirty="0"/>
          </a:p>
          <a:p>
            <a:r>
              <a:rPr lang="ru-RU" dirty="0"/>
              <a:t>В отличие от EV3, отражающая способность имеет белый цвет, а не красный.</a:t>
            </a:r>
          </a:p>
          <a:p>
            <a:r>
              <a:rPr lang="ru-RU" dirty="0"/>
              <a:t>Датчик может обнаружить 8 цветов и отсутствие цвета.</a:t>
            </a:r>
          </a:p>
          <a:p>
            <a:r>
              <a:rPr lang="ru-RU" dirty="0"/>
              <a:t>Оптимальное расстояние считывания в соответствии со спецификациями: 16 мм (в зависимости от размера объекта, цвета и поверхности).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19A62D-BB9F-4216-A66B-2EC2AA539524}"/>
              </a:ext>
            </a:extLst>
          </p:cNvPr>
          <p:cNvSpPr/>
          <p:nvPr/>
        </p:nvSpPr>
        <p:spPr>
          <a:xfrm>
            <a:off x="6092792" y="1323446"/>
            <a:ext cx="2252137" cy="2160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u="sng" dirty="0">
                <a:solidFill>
                  <a:schemeClr val="tx1"/>
                </a:solidFill>
              </a:rPr>
              <a:t>Обнаруживаемые цвета:</a:t>
            </a:r>
          </a:p>
          <a:p>
            <a:r>
              <a:rPr lang="ru-RU" sz="1400" dirty="0">
                <a:solidFill>
                  <a:schemeClr val="tx1"/>
                </a:solidFill>
              </a:rPr>
              <a:t>Черный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ru-RU" sz="1400" dirty="0">
                <a:solidFill>
                  <a:schemeClr val="tx1"/>
                </a:solidFill>
              </a:rPr>
              <a:t>Фиолетовый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ru-RU" sz="1400" dirty="0">
                <a:solidFill>
                  <a:schemeClr val="tx1"/>
                </a:solidFill>
              </a:rPr>
              <a:t>Синий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ru-RU" sz="1400" dirty="0">
                <a:solidFill>
                  <a:schemeClr val="tx1"/>
                </a:solidFill>
              </a:rPr>
              <a:t>Голубой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ru-RU" sz="1400" dirty="0">
                <a:solidFill>
                  <a:schemeClr val="tx1"/>
                </a:solidFill>
              </a:rPr>
              <a:t>Зеленый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ru-RU" sz="1400" dirty="0">
                <a:solidFill>
                  <a:schemeClr val="tx1"/>
                </a:solidFill>
              </a:rPr>
              <a:t>Желтый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ru-RU" sz="1400" dirty="0">
                <a:solidFill>
                  <a:schemeClr val="tx1"/>
                </a:solidFill>
              </a:rPr>
              <a:t>Красный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ru-RU" sz="1400" dirty="0">
                <a:solidFill>
                  <a:schemeClr val="tx1"/>
                </a:solidFill>
              </a:rPr>
              <a:t>Белый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ru-RU" sz="1400" dirty="0">
                <a:solidFill>
                  <a:schemeClr val="tx1"/>
                </a:solidFill>
              </a:rPr>
              <a:t>Нет цвета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F09F75-CAAA-4CD6-9C7D-2268B083C65C}"/>
              </a:ext>
            </a:extLst>
          </p:cNvPr>
          <p:cNvSpPr txBox="1"/>
          <p:nvPr/>
        </p:nvSpPr>
        <p:spPr>
          <a:xfrm>
            <a:off x="6695853" y="3598748"/>
            <a:ext cx="178067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0" dirty="0">
                <a:solidFill>
                  <a:srgbClr val="D8009B"/>
                </a:solidFill>
                <a:effectLst/>
                <a:latin typeface="Menlo"/>
              </a:rPr>
              <a:t>'black'</a:t>
            </a:r>
            <a:endParaRPr lang="en-US" dirty="0"/>
          </a:p>
          <a:p>
            <a:r>
              <a:rPr lang="en-US" b="0" i="0" dirty="0">
                <a:solidFill>
                  <a:srgbClr val="D8009B"/>
                </a:solidFill>
                <a:effectLst/>
                <a:latin typeface="Menlo"/>
              </a:rPr>
              <a:t>'violet'</a:t>
            </a:r>
            <a:endParaRPr lang="en-US" dirty="0"/>
          </a:p>
          <a:p>
            <a:r>
              <a:rPr lang="en-US" b="0" i="0" dirty="0">
                <a:solidFill>
                  <a:srgbClr val="D8009B"/>
                </a:solidFill>
                <a:effectLst/>
                <a:latin typeface="Menlo"/>
              </a:rPr>
              <a:t>'blue'</a:t>
            </a:r>
            <a:endParaRPr lang="en-US" dirty="0"/>
          </a:p>
          <a:p>
            <a:r>
              <a:rPr lang="en-US" b="0" i="0" dirty="0">
                <a:solidFill>
                  <a:srgbClr val="D8009B"/>
                </a:solidFill>
                <a:effectLst/>
                <a:latin typeface="Menlo"/>
              </a:rPr>
              <a:t>'cyan'</a:t>
            </a:r>
            <a:endParaRPr lang="en-US" dirty="0"/>
          </a:p>
          <a:p>
            <a:r>
              <a:rPr lang="en-US" b="0" i="0" dirty="0">
                <a:solidFill>
                  <a:srgbClr val="D8009B"/>
                </a:solidFill>
                <a:effectLst/>
                <a:latin typeface="Menlo"/>
              </a:rPr>
              <a:t>'green'</a:t>
            </a:r>
            <a:endParaRPr lang="en-US" dirty="0"/>
          </a:p>
          <a:p>
            <a:r>
              <a:rPr lang="en-US" b="0" i="0" dirty="0">
                <a:solidFill>
                  <a:srgbClr val="D8009B"/>
                </a:solidFill>
                <a:effectLst/>
                <a:latin typeface="Menlo"/>
              </a:rPr>
              <a:t>'yellow'</a:t>
            </a:r>
            <a:endParaRPr lang="en-US" dirty="0"/>
          </a:p>
          <a:p>
            <a:r>
              <a:rPr lang="en-US" b="0" i="0" dirty="0">
                <a:solidFill>
                  <a:srgbClr val="D8009B"/>
                </a:solidFill>
                <a:effectLst/>
                <a:latin typeface="Menlo"/>
              </a:rPr>
              <a:t>'red'</a:t>
            </a:r>
          </a:p>
          <a:p>
            <a:r>
              <a:rPr lang="en-US" b="0" i="0" dirty="0">
                <a:solidFill>
                  <a:srgbClr val="D8009B"/>
                </a:solidFill>
                <a:effectLst/>
                <a:latin typeface="Menlo"/>
              </a:rPr>
              <a:t>'white'</a:t>
            </a:r>
            <a:endParaRPr lang="en-US" dirty="0"/>
          </a:p>
          <a:p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None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563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B8EB0-F9C5-AB4F-9AD6-099961494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ПРИМЕЧАНИЕ: ППП и ДАТЧИК цвета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B30102-B120-3D4E-8B7C-172126856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6584240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</a:t>
            </a:r>
            <a:r>
              <a:rPr lang="ru-RU" dirty="0"/>
              <a:t>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5A29DE-AD26-5346-97E9-5824D5802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68F8AD0-0360-C948-9835-941AA7232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4803906" cy="5082601"/>
          </a:xfrm>
        </p:spPr>
        <p:txBody>
          <a:bodyPr/>
          <a:lstStyle/>
          <a:p>
            <a:r>
              <a:rPr lang="ru-RU" i="1" dirty="0"/>
              <a:t>Датчик цвета на ППП установлен на расстоянии около 8 мм от поверхности, но оптимальное расстояние для установки датчика в соответствии со спецификациями составляет 16 мм.</a:t>
            </a:r>
          </a:p>
          <a:p>
            <a:r>
              <a:rPr lang="ru-RU" dirty="0"/>
              <a:t>При таком использовании робота, черный цвет неправильно читается в цветовом режиме, при использовании изоленты или контрольного мата FIRST LEGO </a:t>
            </a:r>
            <a:r>
              <a:rPr lang="ru-RU" dirty="0" err="1"/>
              <a:t>League</a:t>
            </a:r>
            <a:r>
              <a:rPr lang="ru-RU" dirty="0"/>
              <a:t>.</a:t>
            </a:r>
          </a:p>
          <a:p>
            <a:r>
              <a:rPr lang="ru-RU" dirty="0"/>
              <a:t>Смотрите следующий слайд для модификации. Инструкции по сборке также представлены отдельным файлом.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FB3923E-EABC-40AE-9B9A-8FF6CA72C3CD}"/>
              </a:ext>
            </a:extLst>
          </p:cNvPr>
          <p:cNvCxnSpPr>
            <a:cxnSpLocks/>
          </p:cNvCxnSpPr>
          <p:nvPr/>
        </p:nvCxnSpPr>
        <p:spPr>
          <a:xfrm flipH="1">
            <a:off x="6492240" y="4721352"/>
            <a:ext cx="2265292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9443128-939F-45F9-8FAD-09FC2AE658B9}"/>
              </a:ext>
            </a:extLst>
          </p:cNvPr>
          <p:cNvCxnSpPr>
            <a:cxnSpLocks/>
          </p:cNvCxnSpPr>
          <p:nvPr/>
        </p:nvCxnSpPr>
        <p:spPr>
          <a:xfrm>
            <a:off x="6894576" y="3483864"/>
            <a:ext cx="0" cy="105156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93F34BE-ADF9-4A68-809F-AEF4085F1687}"/>
              </a:ext>
            </a:extLst>
          </p:cNvPr>
          <p:cNvSpPr txBox="1"/>
          <p:nvPr/>
        </p:nvSpPr>
        <p:spPr>
          <a:xfrm>
            <a:off x="6967729" y="3779365"/>
            <a:ext cx="2094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16</a:t>
            </a:r>
            <a:r>
              <a:rPr lang="ru-RU" sz="1600" dirty="0"/>
              <a:t> </a:t>
            </a:r>
            <a:r>
              <a:rPr lang="en-US" sz="1600" dirty="0"/>
              <a:t>mm</a:t>
            </a:r>
          </a:p>
        </p:txBody>
      </p:sp>
      <p:pic>
        <p:nvPicPr>
          <p:cNvPr id="21" name="Picture 20" descr="A picture containing sitting, white&#10;&#10;Description automatically generated">
            <a:extLst>
              <a:ext uri="{FF2B5EF4-FFF2-40B4-BE49-F238E27FC236}">
                <a16:creationId xmlns:a16="http://schemas.microsoft.com/office/drawing/2014/main" id="{EF025105-2982-49AD-B77D-F54D93E89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9008" y="1343097"/>
            <a:ext cx="3364992" cy="2523744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031" y="65081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318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B84A2-6883-4D4E-8376-59216E1E5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Модификации для ППП</a:t>
            </a:r>
            <a:endParaRPr lang="en-US" b="1" dirty="0"/>
          </a:p>
        </p:txBody>
      </p:sp>
      <p:pic>
        <p:nvPicPr>
          <p:cNvPr id="7" name="Content Placeholder 6" descr="A close up of a toy&#10;&#10;Description automatically generated">
            <a:extLst>
              <a:ext uri="{FF2B5EF4-FFF2-40B4-BE49-F238E27FC236}">
                <a16:creationId xmlns:a16="http://schemas.microsoft.com/office/drawing/2014/main" id="{19A6380D-79F6-4CD8-B3B4-F517D1B307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2723" y="1683946"/>
            <a:ext cx="3441700" cy="258127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AAC78E-D7A6-4E1A-98DF-76A236E14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6510099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</a:t>
            </a:r>
            <a:r>
              <a:rPr lang="ru-RU" dirty="0"/>
              <a:t>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2935AF-76B1-41A5-9536-B207C0D7E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C6311823-7018-48B9-AEB3-11C330D0A3A4}"/>
              </a:ext>
            </a:extLst>
          </p:cNvPr>
          <p:cNvSpPr txBox="1">
            <a:spLocks/>
          </p:cNvSpPr>
          <p:nvPr/>
        </p:nvSpPr>
        <p:spPr>
          <a:xfrm>
            <a:off x="155088" y="1140006"/>
            <a:ext cx="8767036" cy="50826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Инструкции по сборке для изменения переднего бампера ППП, чтобы датчики цвета были подняты на один модуль LEGO.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F5A8D2-1AC5-4FE7-9964-792662623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9561" y="1818884"/>
            <a:ext cx="3310599" cy="2311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DA82C0-EB9C-4D53-8C4E-91F77D9F8E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8467" y="3977101"/>
            <a:ext cx="3151094" cy="22090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E3A621-A906-49CA-8533-D488578772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0809" y="3977101"/>
            <a:ext cx="2894013" cy="2094958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771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DB529-6322-4163-B7BB-C26CB1454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Как МЫ программируем с помощью датчика ЦВЕТА?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09D69-8080-49F0-83A7-CE01031A9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8767036" cy="5082601"/>
          </a:xfrm>
        </p:spPr>
        <p:txBody>
          <a:bodyPr>
            <a:normAutofit/>
          </a:bodyPr>
          <a:lstStyle/>
          <a:p>
            <a:r>
              <a:rPr lang="ru-RU" dirty="0"/>
              <a:t>Перед использованием датчик цвета необходимо инициализировать.</a:t>
            </a:r>
            <a:endParaRPr lang="en-US" dirty="0"/>
          </a:p>
          <a:p>
            <a:pPr marL="0" indent="0"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 = 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ColorSensor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ru-RU" dirty="0"/>
              <a:t>Два режима, в которых мы можем запрограммировать датчик цвета: Цветовой режим и Режим отраженного света.</a:t>
            </a:r>
            <a:endParaRPr lang="en-US" dirty="0"/>
          </a:p>
          <a:p>
            <a:r>
              <a:rPr lang="ru-RU" dirty="0"/>
              <a:t>В этом уроке рассмотрим цветовой режим.</a:t>
            </a:r>
            <a:endParaRPr lang="en-US" dirty="0"/>
          </a:p>
          <a:p>
            <a:pPr marL="0" indent="0">
              <a:buNone/>
            </a:pPr>
            <a:r>
              <a:rPr lang="en-GB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color.wait_until_color</a:t>
            </a:r>
            <a:r>
              <a:rPr lang="en-GB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400" b="0" dirty="0" err="1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GB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ED42F2-83E1-4B1D-AF71-E324E7695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Copyright © 2020 SPIKE Prime Lessons (primelessons.org) CC-BY-NC-SA.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51D2E8-265D-4F74-8563-4CE93FD8D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5034FB-3DC5-4561-86FF-294ED4DE21CC}"/>
              </a:ext>
            </a:extLst>
          </p:cNvPr>
          <p:cNvSpPr txBox="1"/>
          <p:nvPr/>
        </p:nvSpPr>
        <p:spPr>
          <a:xfrm>
            <a:off x="12839" y="2232202"/>
            <a:ext cx="1792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Имя датчика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FBD734-88F5-47C8-89E2-6ACECFC35F7D}"/>
              </a:ext>
            </a:extLst>
          </p:cNvPr>
          <p:cNvSpPr txBox="1"/>
          <p:nvPr/>
        </p:nvSpPr>
        <p:spPr>
          <a:xfrm>
            <a:off x="3560362" y="2233527"/>
            <a:ext cx="92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Порт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81259E-9CF6-4596-AE5E-7519AEA40A00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667261" y="1949816"/>
            <a:ext cx="241836" cy="2823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CDA309-4926-4F96-9DB1-81A4D771A0E9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3863370" y="1953835"/>
            <a:ext cx="161780" cy="2796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Рисунок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432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131B8-A124-4A93-ABD5-B22BFFE05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Задача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ECDA4-F61B-43CC-8476-7FAC9E40B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Запрограммируем робота, чтобы он двигался, пока датчик цвета не увидит черный цвет.</a:t>
            </a:r>
            <a:endParaRPr lang="en-US" dirty="0"/>
          </a:p>
          <a:p>
            <a:r>
              <a:rPr lang="ru-RU" dirty="0"/>
              <a:t>Будем использовать функцию ожидания.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ru-RU" b="1" dirty="0"/>
              <a:t>Основные шаги</a:t>
            </a:r>
            <a:r>
              <a:rPr lang="en-US" b="1" dirty="0"/>
              <a:t>:</a:t>
            </a:r>
          </a:p>
          <a:p>
            <a:pPr lvl="1"/>
            <a:r>
              <a:rPr lang="ru-RU" dirty="0"/>
              <a:t>Установим </a:t>
            </a:r>
            <a:r>
              <a:rPr lang="ru-RU" b="1" dirty="0"/>
              <a:t>движение моторов </a:t>
            </a:r>
            <a:r>
              <a:rPr lang="ru-RU" dirty="0"/>
              <a:t>для робота</a:t>
            </a:r>
            <a:r>
              <a:rPr lang="en-US" dirty="0"/>
              <a:t> (A </a:t>
            </a:r>
            <a:r>
              <a:rPr lang="ru-RU" dirty="0"/>
              <a:t>и </a:t>
            </a:r>
            <a:r>
              <a:rPr lang="en-US" dirty="0"/>
              <a:t>E </a:t>
            </a:r>
            <a:r>
              <a:rPr lang="ru-RU" dirty="0"/>
              <a:t>для роботов </a:t>
            </a:r>
            <a:r>
              <a:rPr lang="en-US" dirty="0"/>
              <a:t>Droid Bot IV </a:t>
            </a:r>
            <a:r>
              <a:rPr lang="ru-RU" dirty="0"/>
              <a:t>и ППП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Установим </a:t>
            </a:r>
            <a:r>
              <a:rPr lang="ru-RU" b="1" dirty="0"/>
              <a:t>действие</a:t>
            </a:r>
            <a:r>
              <a:rPr lang="ru-RU" dirty="0"/>
              <a:t> при остановке.</a:t>
            </a:r>
            <a:endParaRPr lang="en-US" dirty="0"/>
          </a:p>
          <a:p>
            <a:pPr lvl="1"/>
            <a:r>
              <a:rPr lang="ru-RU" dirty="0"/>
              <a:t>Установим </a:t>
            </a:r>
            <a:r>
              <a:rPr lang="ru-RU" b="1" dirty="0"/>
              <a:t>% скорости </a:t>
            </a:r>
            <a:r>
              <a:rPr lang="ru-RU" dirty="0"/>
              <a:t>для робота.</a:t>
            </a:r>
          </a:p>
          <a:p>
            <a:pPr lvl="1"/>
            <a:r>
              <a:rPr lang="ru-RU" b="1" dirty="0"/>
              <a:t>Инициализируем </a:t>
            </a:r>
            <a:r>
              <a:rPr lang="ru-RU" dirty="0"/>
              <a:t>датчик цвета</a:t>
            </a:r>
            <a:r>
              <a:rPr lang="ru-RU" b="1" dirty="0"/>
              <a:t>.</a:t>
            </a:r>
            <a:endParaRPr lang="en-US" dirty="0"/>
          </a:p>
          <a:p>
            <a:pPr lvl="1"/>
            <a:r>
              <a:rPr lang="ru-RU" dirty="0"/>
              <a:t>Начнем </a:t>
            </a:r>
            <a:r>
              <a:rPr lang="ru-RU" b="1" dirty="0"/>
              <a:t>двигаться прямо.</a:t>
            </a:r>
          </a:p>
          <a:p>
            <a:pPr lvl="1"/>
            <a:r>
              <a:rPr lang="ru-RU" dirty="0"/>
              <a:t>Используем функцию </a:t>
            </a:r>
            <a:r>
              <a:rPr lang="en-US" b="1" dirty="0" err="1"/>
              <a:t>wait_until_color</a:t>
            </a:r>
            <a:r>
              <a:rPr lang="en-US" b="1" dirty="0"/>
              <a:t>()</a:t>
            </a:r>
            <a:r>
              <a:rPr lang="ru-RU" b="1" dirty="0"/>
              <a:t> </a:t>
            </a:r>
            <a:r>
              <a:rPr lang="ru-RU" dirty="0"/>
              <a:t>чтобы определить, когда датчик цвета увидит черный цвет.</a:t>
            </a:r>
            <a:endParaRPr lang="en-US" dirty="0"/>
          </a:p>
          <a:p>
            <a:pPr lvl="1"/>
            <a:r>
              <a:rPr lang="ru-RU" b="1" dirty="0"/>
              <a:t>Остановим движение.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325A48-9D7A-4696-B0C8-B6078A4DE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Copyright © 2020 SPIKE Prime Lessons (primelessons.org) CC-BY-NC-SA.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D522AC-DD5B-4539-BD50-F97C1ABF9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FFE062-17E6-4C41-B3F6-7791DB981724}"/>
              </a:ext>
            </a:extLst>
          </p:cNvPr>
          <p:cNvSpPr txBox="1"/>
          <p:nvPr/>
        </p:nvSpPr>
        <p:spPr>
          <a:xfrm>
            <a:off x="1137330" y="2430064"/>
            <a:ext cx="63584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color.wait_until_color</a:t>
            </a:r>
            <a:r>
              <a:rPr lang="en-GB" sz="28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28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en-US" sz="28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28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776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4540F6A-45E9-40E3-B7A9-BCE5BF157B85}"/>
              </a:ext>
            </a:extLst>
          </p:cNvPr>
          <p:cNvSpPr txBox="1"/>
          <p:nvPr/>
        </p:nvSpPr>
        <p:spPr>
          <a:xfrm>
            <a:off x="390649" y="2667853"/>
            <a:ext cx="628220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MotorPair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motor_pair.set_stop_action</a:t>
            </a:r>
            <a:r>
              <a:rPr lang="en-GB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'brake’</a:t>
            </a:r>
            <a:r>
              <a:rPr lang="en-GB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motor_pair.set_default_speed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sz="2400" b="0" dirty="0">
              <a:solidFill>
                <a:srgbClr val="00877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 = 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ColorSensor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877B"/>
              </a:solidFill>
              <a:latin typeface="Consolas" panose="020B0609020204030204" pitchFamily="49" charset="0"/>
            </a:endParaRPr>
          </a:p>
          <a:p>
            <a:r>
              <a:rPr lang="en-GB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motor_pair.start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color.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wait_until_color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'black'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dirty="0"/>
          </a:p>
          <a:p>
            <a:r>
              <a:rPr lang="en-GB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motor_pair.stop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AE1277-A831-4459-A239-C8A79F383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Задача 1: Решение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271D-6A4E-4703-ACE7-47069DC4F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Copyright © 2020 SPIKE Prime Lessons (primelessons.org) CC-BY-NC-SA.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78F872-D7AC-41E0-81C5-4001602F2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08C73F-1DFF-4F38-A340-1052EBD9AA70}"/>
              </a:ext>
            </a:extLst>
          </p:cNvPr>
          <p:cNvSpPr/>
          <p:nvPr/>
        </p:nvSpPr>
        <p:spPr>
          <a:xfrm>
            <a:off x="175260" y="1298162"/>
            <a:ext cx="8746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На предыдущих уроках Мы изучили, как настроить робота.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3A8B7-C3F6-412E-8916-EFE81A3A0981}"/>
              </a:ext>
            </a:extLst>
          </p:cNvPr>
          <p:cNvSpPr txBox="1"/>
          <p:nvPr/>
        </p:nvSpPr>
        <p:spPr>
          <a:xfrm>
            <a:off x="6516694" y="3244334"/>
            <a:ext cx="2275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Настройка робота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D6B834-55C5-418C-A4C7-89A5F46E965F}"/>
              </a:ext>
            </a:extLst>
          </p:cNvPr>
          <p:cNvSpPr txBox="1"/>
          <p:nvPr/>
        </p:nvSpPr>
        <p:spPr>
          <a:xfrm>
            <a:off x="3531750" y="4190147"/>
            <a:ext cx="3696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Начало движения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500D6B-76C4-4EDD-9470-9D173EB7296B}"/>
              </a:ext>
            </a:extLst>
          </p:cNvPr>
          <p:cNvSpPr txBox="1"/>
          <p:nvPr/>
        </p:nvSpPr>
        <p:spPr>
          <a:xfrm>
            <a:off x="5837085" y="4388815"/>
            <a:ext cx="2955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Ожидание пока датчик цвета увидит черный цвет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D14CFF-A957-4D55-ADEF-B627C5E4A19F}"/>
              </a:ext>
            </a:extLst>
          </p:cNvPr>
          <p:cNvSpPr txBox="1"/>
          <p:nvPr/>
        </p:nvSpPr>
        <p:spPr>
          <a:xfrm>
            <a:off x="3400701" y="4913507"/>
            <a:ext cx="3696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Остановка движения</a:t>
            </a:r>
            <a:endParaRPr lang="en-US" b="1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275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Arvind Seshan for SPIKE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9</a:t>
            </a:fld>
            <a:endParaRPr lang="en-US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95033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1184</TotalTime>
  <Words>640</Words>
  <Application>Microsoft Macintosh PowerPoint</Application>
  <PresentationFormat>On-screen Show (4:3)</PresentationFormat>
  <Paragraphs>95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Consolas</vt:lpstr>
      <vt:lpstr>Corbel</vt:lpstr>
      <vt:lpstr>Gill Sans MT</vt:lpstr>
      <vt:lpstr>Helvetica Neue</vt:lpstr>
      <vt:lpstr>Menlo</vt:lpstr>
      <vt:lpstr>Wingdings 2</vt:lpstr>
      <vt:lpstr>Dividend</vt:lpstr>
      <vt:lpstr>ДАТЧИК ЦВЕТА </vt:lpstr>
      <vt:lpstr>ЦЕЛЬ УРОКА</vt:lpstr>
      <vt:lpstr>Что такое датчик ЦВЕТА?</vt:lpstr>
      <vt:lpstr>ПРИМЕЧАНИЕ: ППП и ДАТЧИК цвета</vt:lpstr>
      <vt:lpstr>Модификации для ППП</vt:lpstr>
      <vt:lpstr>Как МЫ программируем с помощью датчика ЦВЕТА?</vt:lpstr>
      <vt:lpstr>Задача 1</vt:lpstr>
      <vt:lpstr>Задача 1: Решение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Srinivasan Seshan</cp:lastModifiedBy>
  <cp:revision>158</cp:revision>
  <dcterms:created xsi:type="dcterms:W3CDTF">2016-07-04T02:35:12Z</dcterms:created>
  <dcterms:modified xsi:type="dcterms:W3CDTF">2020-11-21T13:48:17Z</dcterms:modified>
</cp:coreProperties>
</file>