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5"/>
  </p:notesMasterIdLst>
  <p:handoutMasterIdLst>
    <p:handoutMasterId r:id="rId16"/>
  </p:handoutMasterIdLst>
  <p:sldIdLst>
    <p:sldId id="275" r:id="rId2"/>
    <p:sldId id="434" r:id="rId3"/>
    <p:sldId id="433" r:id="rId4"/>
    <p:sldId id="435" r:id="rId5"/>
    <p:sldId id="416" r:id="rId6"/>
    <p:sldId id="438" r:id="rId7"/>
    <p:sldId id="439" r:id="rId8"/>
    <p:sldId id="375" r:id="rId9"/>
    <p:sldId id="376" r:id="rId10"/>
    <p:sldId id="440" r:id="rId11"/>
    <p:sldId id="441" r:id="rId12"/>
    <p:sldId id="442" r:id="rId13"/>
    <p:sldId id="43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65D7FF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</a:t>
            </a:r>
            <a:r>
              <a:rPr lang="ru-RU" sz="3200" b="1" baseline="0" dirty="0"/>
              <a:t>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B7ADF6-1444-408E-9FCE-E97B72729DF6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31BB41A-E0C0-44EC-AB22-6A06F9889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C9AF5303-4ED3-474D-9889-18B3B8119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6A2C733-C588-4106-93FF-791B90DE8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E0943304-40C0-4773-971A-FD39C6D19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1.tif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3" y="2849150"/>
            <a:ext cx="5815852" cy="951385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Настройка Движения робота</a:t>
            </a:r>
            <a:endParaRPr lang="en-US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Arvind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E898-83DB-4938-A1BC-282AB1B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СПОСОБЫ ОСТАНОВКИ</a:t>
            </a:r>
            <a:r>
              <a:rPr lang="en-US" b="1" dirty="0"/>
              <a:t>: brake vs. Hold vs. Coast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72E3-BAD2-4968-88D6-40962798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46864" cy="5082601"/>
          </a:xfrm>
        </p:spPr>
        <p:txBody>
          <a:bodyPr/>
          <a:lstStyle/>
          <a:p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US" dirty="0"/>
              <a:t>– </a:t>
            </a:r>
            <a:r>
              <a:rPr lang="ru-RU" dirty="0"/>
              <a:t>моторы быстро остановятся с сохранением возможности свободного вращения.</a:t>
            </a:r>
          </a:p>
          <a:p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US" dirty="0"/>
              <a:t>– </a:t>
            </a:r>
            <a:r>
              <a:rPr lang="ru-RU" dirty="0"/>
              <a:t>моторы будут активно удерживать своё текущее положение, их нельзя будет повернуть вручную.</a:t>
            </a:r>
            <a:r>
              <a:rPr lang="en-US" dirty="0"/>
              <a:t> </a:t>
            </a:r>
          </a:p>
          <a:p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'coast'</a:t>
            </a:r>
            <a:r>
              <a:rPr lang="en-US" dirty="0"/>
              <a:t> – </a:t>
            </a:r>
            <a:r>
              <a:rPr lang="ru-RU" dirty="0"/>
              <a:t>моторы будут медленно останавливаться, их можно будет повернуть вручную.</a:t>
            </a:r>
            <a:endParaRPr lang="en-US" dirty="0"/>
          </a:p>
          <a:p>
            <a:r>
              <a:rPr lang="ru-RU" dirty="0"/>
              <a:t>В основном мы будем использовать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US" dirty="0"/>
              <a:t> </a:t>
            </a:r>
            <a:r>
              <a:rPr lang="ru-RU" dirty="0"/>
              <a:t>в большинстве наших программ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717C7-BF4B-41DD-B21C-09228337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16BB-55AA-4856-B048-09BB4D5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D660C-7A76-4474-B8E9-9279FEBD2999}"/>
              </a:ext>
            </a:extLst>
          </p:cNvPr>
          <p:cNvSpPr txBox="1"/>
          <p:nvPr/>
        </p:nvSpPr>
        <p:spPr>
          <a:xfrm>
            <a:off x="2286000" y="36244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D8009B"/>
                </a:solidFill>
                <a:latin typeface="Consolas" panose="020B0609020204030204" pitchFamily="49" charset="0"/>
              </a:rPr>
              <a:t>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09E0A-9E85-4CAD-9951-3182D1E6C1AE}"/>
              </a:ext>
            </a:extLst>
          </p:cNvPr>
          <p:cNvSpPr txBox="1"/>
          <p:nvPr/>
        </p:nvSpPr>
        <p:spPr>
          <a:xfrm>
            <a:off x="2086856" y="4243800"/>
            <a:ext cx="497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83828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7F485-3A0A-426F-BD7C-74914985A669}"/>
              </a:ext>
            </a:extLst>
          </p:cNvPr>
          <p:cNvSpPr txBox="1"/>
          <p:nvPr/>
        </p:nvSpPr>
        <p:spPr>
          <a:xfrm>
            <a:off x="2149311" y="4657350"/>
            <a:ext cx="4708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8382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26A19-2519-492E-98CE-BCF6D2822FF0}"/>
              </a:ext>
            </a:extLst>
          </p:cNvPr>
          <p:cNvSpPr txBox="1"/>
          <p:nvPr/>
        </p:nvSpPr>
        <p:spPr>
          <a:xfrm>
            <a:off x="2086856" y="5070646"/>
            <a:ext cx="497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83828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'coast'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D2A457-0956-49CB-824B-FD00ABF2A47D}"/>
              </a:ext>
            </a:extLst>
          </p:cNvPr>
          <p:cNvCxnSpPr>
            <a:cxnSpLocks/>
          </p:cNvCxnSpPr>
          <p:nvPr/>
        </p:nvCxnSpPr>
        <p:spPr>
          <a:xfrm>
            <a:off x="1960775" y="4088060"/>
            <a:ext cx="5227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1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C6F-CCBF-4CC2-8D06-F370E4B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НАСТРОЙКА СКОРОСТИ ПО УМОЛЧАНИЮ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4D7-393A-4029-861A-F1DE7C36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563584" cy="5082601"/>
          </a:xfrm>
        </p:spPr>
        <p:txBody>
          <a:bodyPr>
            <a:normAutofit/>
          </a:bodyPr>
          <a:lstStyle/>
          <a:p>
            <a:r>
              <a:rPr lang="ru-RU" dirty="0"/>
              <a:t>Если значение скорости не будет задано в функции движения, функция будет использовать скорость по умолчанию.</a:t>
            </a:r>
          </a:p>
          <a:p>
            <a:r>
              <a:rPr lang="ru-RU" dirty="0"/>
              <a:t>Например, код использует для движения скорость 30, потому что скорость не определена в функции и скорость 30 будет установлена как скорость по умолчанию.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7ED2-0753-476E-ACD5-1941CB2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14C5-FB77-41B4-BC79-AF8DE97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0D61FC-CFE3-485D-A31C-D25326452B75}"/>
              </a:ext>
            </a:extLst>
          </p:cNvPr>
          <p:cNvSpPr txBox="1"/>
          <p:nvPr/>
        </p:nvSpPr>
        <p:spPr>
          <a:xfrm>
            <a:off x="1204388" y="3219344"/>
            <a:ext cx="64672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steering=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8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D1DC-7464-4F8E-9514-32489A0B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Движение вместе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27C2A-991F-406F-90BB-F8E7E395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2DDC9-140C-49B0-8D55-87E23016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3C9488-1B50-4D09-A368-54DEB53F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3715" cy="155630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</a:t>
            </a:r>
            <a:r>
              <a:rPr lang="en-US" dirty="0"/>
              <a:t>Droid Bot IV</a:t>
            </a:r>
            <a:r>
              <a:rPr lang="ru-RU" dirty="0"/>
              <a:t> используются колеса малого размера. За одно вращение они перемещаются на 17.5 см. Поэтому значение скорости по умолчанию установлено больше.</a:t>
            </a:r>
            <a:endParaRPr lang="en-US" dirty="0"/>
          </a:p>
          <a:p>
            <a:r>
              <a:rPr lang="ru-RU" dirty="0"/>
              <a:t>Для ППП используются колеса большего размера. За одно вращение они перемещаются на 26.7 см. Значение скорости по умолчанию установлено меньше для дополнительного контроля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FBC9E-8685-414B-8DF5-5643CBA1AB5D}"/>
              </a:ext>
            </a:extLst>
          </p:cNvPr>
          <p:cNvSpPr txBox="1"/>
          <p:nvPr/>
        </p:nvSpPr>
        <p:spPr>
          <a:xfrm>
            <a:off x="3855952" y="2529991"/>
            <a:ext cx="186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Droid Bot IV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7DA6B-7FBA-4190-97FE-17DE53EE2958}"/>
              </a:ext>
            </a:extLst>
          </p:cNvPr>
          <p:cNvSpPr txBox="1"/>
          <p:nvPr/>
        </p:nvSpPr>
        <p:spPr>
          <a:xfrm>
            <a:off x="3855953" y="4279593"/>
            <a:ext cx="14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ППП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50E3D-8A14-4131-9274-0E339D025C92}"/>
              </a:ext>
            </a:extLst>
          </p:cNvPr>
          <p:cNvSpPr txBox="1"/>
          <p:nvPr/>
        </p:nvSpPr>
        <p:spPr>
          <a:xfrm>
            <a:off x="1610381" y="2902548"/>
            <a:ext cx="59231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60567-811D-4F03-85AA-7670F0148CC8}"/>
              </a:ext>
            </a:extLst>
          </p:cNvPr>
          <p:cNvSpPr txBox="1"/>
          <p:nvPr/>
        </p:nvSpPr>
        <p:spPr>
          <a:xfrm>
            <a:off x="1610381" y="4650094"/>
            <a:ext cx="59231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27.6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2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</a:t>
            </a:r>
            <a:r>
              <a:rPr lang="en-US" sz="1600"/>
              <a:t>by Arvind </a:t>
            </a:r>
            <a:r>
              <a:rPr lang="en-US" sz="1600" dirty="0"/>
              <a:t>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6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F527-3878-4C6E-86D7-6116F855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68E7-D7DC-4167-8F96-55DA17CA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Узнаем, как настраивать движение робота.</a:t>
            </a:r>
          </a:p>
          <a:p>
            <a:r>
              <a:rPr lang="ru-RU" dirty="0"/>
              <a:t>Узнаем, как </a:t>
            </a:r>
            <a:r>
              <a:rPr lang="ru-RU"/>
              <a:t>добавить строки в </a:t>
            </a:r>
            <a:r>
              <a:rPr lang="ru-RU" dirty="0"/>
              <a:t>область программирования.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98C1F-40D3-4079-8842-220AB35B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60822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9C434-77FE-4650-965F-6D59A85C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7B2F9-269D-4196-8BAD-2FF16442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12" y="2408288"/>
            <a:ext cx="4256442" cy="30317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5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D79-C954-48CD-BD57-6D1D77B1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необходимо настраивать наш код?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91EE-0349-4CAB-928C-E3DE53F7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роботы отличаются.</a:t>
            </a:r>
            <a:endParaRPr lang="en-US" dirty="0"/>
          </a:p>
          <a:p>
            <a:r>
              <a:rPr lang="ru-RU" dirty="0"/>
              <a:t>Прежде чем Вы сможете программировать, чтобы двигаться или поворачивать, Вы должны сначала понять, как Вы настроили своего робота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 каким портам подключены двигатели?</a:t>
            </a:r>
            <a:endParaRPr lang="en-US" dirty="0"/>
          </a:p>
          <a:p>
            <a:pPr lvl="1"/>
            <a:r>
              <a:rPr lang="ru-RU" dirty="0"/>
              <a:t>Какой тип колес мы используем?</a:t>
            </a:r>
            <a:endParaRPr lang="en-US" dirty="0"/>
          </a:p>
          <a:p>
            <a:pPr lvl="1"/>
            <a:r>
              <a:rPr lang="ru-RU" dirty="0"/>
              <a:t>Как быстро мы хотим двигаться?</a:t>
            </a:r>
            <a:endParaRPr lang="en-US" dirty="0"/>
          </a:p>
          <a:p>
            <a:pPr lvl="1"/>
            <a:r>
              <a:rPr lang="ru-RU" dirty="0"/>
              <a:t>Хотим ли остановиться немедленно в конце движения?</a:t>
            </a:r>
            <a:endParaRPr lang="en-US" dirty="0"/>
          </a:p>
          <a:p>
            <a:r>
              <a:rPr lang="ru-RU" dirty="0"/>
              <a:t>Эта информация должна быть в каждой программе, которую Вы пишете.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3482E-4173-4A02-8037-DE2BE8B3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87716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DE4EA-6E01-41FF-AD88-46AF871D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6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toy&#10;&#10;Description automatically generated">
            <a:extLst>
              <a:ext uri="{FF2B5EF4-FFF2-40B4-BE49-F238E27FC236}">
                <a16:creationId xmlns:a16="http://schemas.microsoft.com/office/drawing/2014/main" id="{D5D09C68-EEAD-4130-A943-5FAC1E95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38" y="1334418"/>
            <a:ext cx="3417766" cy="2563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7320D8-CD19-4502-9A32-AA9B8D5C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подключено к портам?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DBF7C-8827-47C3-80B3-4725A61B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93095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6A339-F82D-4007-A1EC-D804E8CB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5AB88-3281-437A-A0DB-5267CB5D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19" y="3781302"/>
            <a:ext cx="3427528" cy="24413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C858F1-2591-4740-8B00-84FF3D862A2C}"/>
              </a:ext>
            </a:extLst>
          </p:cNvPr>
          <p:cNvGrpSpPr/>
          <p:nvPr/>
        </p:nvGrpSpPr>
        <p:grpSpPr>
          <a:xfrm>
            <a:off x="553460" y="3636133"/>
            <a:ext cx="3427528" cy="2475398"/>
            <a:chOff x="429977" y="3602040"/>
            <a:chExt cx="3427528" cy="24753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3A7037-74AB-4CD0-BF16-CF93A33C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977" y="3636133"/>
              <a:ext cx="3427528" cy="24413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2B90C2-0D0E-4AAF-8ACA-E3B31A6CA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31" t="41763" r="89451" b="40296"/>
            <a:stretch/>
          </p:blipFill>
          <p:spPr>
            <a:xfrm>
              <a:off x="545686" y="3995697"/>
              <a:ext cx="261138" cy="4379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D8487D-E5F9-4593-A7A5-C0563C045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31" t="41763" r="89451" b="40296"/>
            <a:stretch/>
          </p:blipFill>
          <p:spPr>
            <a:xfrm>
              <a:off x="552209" y="5349114"/>
              <a:ext cx="261138" cy="4379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FC8958-3D02-4EF4-9BB9-C890DEDDF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46" t="67607" r="87638" b="14723"/>
            <a:stretch/>
          </p:blipFill>
          <p:spPr>
            <a:xfrm>
              <a:off x="3417212" y="4654883"/>
              <a:ext cx="322729" cy="43137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FB5D72-9258-4EF9-BCC0-5BE2C45C2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055" t="68768" r="2319" b="18669"/>
            <a:stretch/>
          </p:blipFill>
          <p:spPr>
            <a:xfrm>
              <a:off x="437751" y="4684434"/>
              <a:ext cx="424984" cy="3446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0EBAE4-F2D9-4B42-BCBF-82E74C060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76" t="12560" r="86825" b="74720"/>
            <a:stretch/>
          </p:blipFill>
          <p:spPr>
            <a:xfrm>
              <a:off x="3437514" y="5349114"/>
              <a:ext cx="296762" cy="3047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0D50A4-6855-413E-BBCB-85AD4C682ED4}"/>
                </a:ext>
              </a:extLst>
            </p:cNvPr>
            <p:cNvSpPr txBox="1"/>
            <p:nvPr/>
          </p:nvSpPr>
          <p:spPr>
            <a:xfrm>
              <a:off x="733160" y="3602040"/>
              <a:ext cx="2821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b="1" dirty="0"/>
                <a:t>Настройки </a:t>
              </a:r>
              <a:r>
                <a:rPr lang="en-US" sz="1100" b="1" dirty="0"/>
                <a:t>Droid Bot IV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A79C66-99CF-4E48-83DC-CB39DDCC0E86}"/>
              </a:ext>
            </a:extLst>
          </p:cNvPr>
          <p:cNvSpPr txBox="1"/>
          <p:nvPr/>
        </p:nvSpPr>
        <p:spPr>
          <a:xfrm>
            <a:off x="6386152" y="3636133"/>
            <a:ext cx="1413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/>
              <a:t>ППП настройки по умолчанию </a:t>
            </a:r>
            <a:endParaRPr lang="en-US" sz="11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506120-C7D2-493D-980C-16A93BC03A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23"/>
          <a:stretch/>
        </p:blipFill>
        <p:spPr>
          <a:xfrm>
            <a:off x="5470990" y="1684660"/>
            <a:ext cx="3118067" cy="19672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6A27CA-18F7-4302-8814-87526504E469}"/>
              </a:ext>
            </a:extLst>
          </p:cNvPr>
          <p:cNvSpPr txBox="1"/>
          <p:nvPr/>
        </p:nvSpPr>
        <p:spPr>
          <a:xfrm>
            <a:off x="7528113" y="1314894"/>
            <a:ext cx="89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ППП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93751-544D-4356-9F4A-338C3DA3D4CF}"/>
              </a:ext>
            </a:extLst>
          </p:cNvPr>
          <p:cNvSpPr txBox="1"/>
          <p:nvPr/>
        </p:nvSpPr>
        <p:spPr>
          <a:xfrm>
            <a:off x="2731430" y="1255499"/>
            <a:ext cx="175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Droid Bot 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BFCDE-7326-4F13-9B0F-010AAED6BFFD}"/>
              </a:ext>
            </a:extLst>
          </p:cNvPr>
          <p:cNvSpPr txBox="1"/>
          <p:nvPr/>
        </p:nvSpPr>
        <p:spPr>
          <a:xfrm>
            <a:off x="201728" y="4003836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F25AB-9831-4449-ADDE-4C77C233CE23}"/>
              </a:ext>
            </a:extLst>
          </p:cNvPr>
          <p:cNvSpPr txBox="1"/>
          <p:nvPr/>
        </p:nvSpPr>
        <p:spPr>
          <a:xfrm>
            <a:off x="283838" y="5371934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A49ACC-BE28-4A52-8D69-7554CC41E21C}"/>
              </a:ext>
            </a:extLst>
          </p:cNvPr>
          <p:cNvSpPr txBox="1"/>
          <p:nvPr/>
        </p:nvSpPr>
        <p:spPr>
          <a:xfrm>
            <a:off x="4994085" y="4114284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2FEED-D455-47E7-AA64-68CA2329B2D4}"/>
              </a:ext>
            </a:extLst>
          </p:cNvPr>
          <p:cNvSpPr txBox="1"/>
          <p:nvPr/>
        </p:nvSpPr>
        <p:spPr>
          <a:xfrm>
            <a:off x="4994085" y="5419402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8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D909-918C-9E42-9362-D55F91E2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Настройка блоков движения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9749-535A-844C-917F-6213A60C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6263063" cy="1430935"/>
          </a:xfrm>
        </p:spPr>
        <p:txBody>
          <a:bodyPr/>
          <a:lstStyle/>
          <a:p>
            <a:r>
              <a:rPr lang="ru-RU" dirty="0"/>
              <a:t>Перед использованием блоков движения необходимо сначала настроить робота. </a:t>
            </a:r>
          </a:p>
          <a:p>
            <a:r>
              <a:rPr lang="ru-RU" dirty="0"/>
              <a:t>Для этой цели есть четыре функции 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EF38FA-172D-524E-BEBC-0A3805EB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57536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CCEF7C-834D-492D-BE5F-D025AB43D18F}"/>
              </a:ext>
            </a:extLst>
          </p:cNvPr>
          <p:cNvGrpSpPr/>
          <p:nvPr/>
        </p:nvGrpSpPr>
        <p:grpSpPr>
          <a:xfrm>
            <a:off x="6663776" y="1278320"/>
            <a:ext cx="1199001" cy="1371767"/>
            <a:chOff x="6507213" y="1384746"/>
            <a:chExt cx="1199001" cy="13717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122D2C-4D47-4029-8F4A-E717F89127F9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4">
                <a:extLst>
                  <a:ext uri="{FF2B5EF4-FFF2-40B4-BE49-F238E27FC236}">
                    <a16:creationId xmlns:a16="http://schemas.microsoft.com/office/drawing/2014/main" id="{507020E4-B09D-43F0-A376-2009F9F16C1A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15">
                <a:extLst>
                  <a:ext uri="{FF2B5EF4-FFF2-40B4-BE49-F238E27FC236}">
                    <a16:creationId xmlns:a16="http://schemas.microsoft.com/office/drawing/2014/main" id="{076AEFFD-93DC-489E-8590-E55B8C329988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16">
                <a:extLst>
                  <a:ext uri="{FF2B5EF4-FFF2-40B4-BE49-F238E27FC236}">
                    <a16:creationId xmlns:a16="http://schemas.microsoft.com/office/drawing/2014/main" id="{D0D6CCAE-145A-4997-A904-2E4B2642C62D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65F9179-3A27-4B0C-AA29-2354FB3C20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5B1542-4D6E-4F7D-AF88-01079C8A2E71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706CA1-D89A-4D08-BC98-41DF093CA217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B5A00-092D-4024-966B-D7D4187A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1DAF77-FEF9-451B-9752-7B78D47774E6}"/>
              </a:ext>
            </a:extLst>
          </p:cNvPr>
          <p:cNvCxnSpPr/>
          <p:nvPr/>
        </p:nvCxnSpPr>
        <p:spPr>
          <a:xfrm>
            <a:off x="7970808" y="1949570"/>
            <a:ext cx="68148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83D143-9F92-4D9C-B264-BEC798CA90EC}"/>
              </a:ext>
            </a:extLst>
          </p:cNvPr>
          <p:cNvSpPr txBox="1"/>
          <p:nvPr/>
        </p:nvSpPr>
        <p:spPr>
          <a:xfrm>
            <a:off x="6507133" y="1297742"/>
            <a:ext cx="70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/>
              <a:t>Лево</a:t>
            </a:r>
            <a:endParaRPr lang="en-US" sz="14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94E42-1926-4D78-9DD5-C7AD571AA532}"/>
              </a:ext>
            </a:extLst>
          </p:cNvPr>
          <p:cNvSpPr txBox="1"/>
          <p:nvPr/>
        </p:nvSpPr>
        <p:spPr>
          <a:xfrm>
            <a:off x="6448186" y="2380292"/>
            <a:ext cx="70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/>
              <a:t>Право</a:t>
            </a:r>
            <a:endParaRPr lang="en-US" sz="1400" i="1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CEC9749-535A-844C-917F-6213A60C2E0F}"/>
              </a:ext>
            </a:extLst>
          </p:cNvPr>
          <p:cNvSpPr txBox="1">
            <a:spLocks/>
          </p:cNvSpPr>
          <p:nvPr/>
        </p:nvSpPr>
        <p:spPr>
          <a:xfrm>
            <a:off x="156210" y="1140006"/>
            <a:ext cx="6263063" cy="5186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2" charset="2"/>
              <a:buNone/>
            </a:pPr>
            <a:endParaRPr lang="en-US" dirty="0"/>
          </a:p>
          <a:p>
            <a:pPr marL="0" indent="0">
              <a:buFont typeface="Wingdings 2" charset="2"/>
              <a:buNone/>
            </a:pPr>
            <a:endParaRPr lang="en-US" dirty="0"/>
          </a:p>
          <a:p>
            <a:pPr marL="0" indent="0">
              <a:buFont typeface="Wingdings 2" charset="2"/>
              <a:buNone/>
            </a:pPr>
            <a:endParaRPr lang="en-US" dirty="0"/>
          </a:p>
          <a:p>
            <a:pPr marL="0" indent="0">
              <a:buFont typeface="Wingdings 2" charset="2"/>
              <a:buNone/>
            </a:pPr>
            <a:endParaRPr lang="en-US" dirty="0"/>
          </a:p>
          <a:p>
            <a:r>
              <a:rPr lang="ru-RU" dirty="0"/>
              <a:t>Эти функции могут быть найдены во вкладке </a:t>
            </a:r>
            <a:r>
              <a:rPr lang="en-US" dirty="0"/>
              <a:t>Motor Pairs </a:t>
            </a:r>
            <a:r>
              <a:rPr lang="ru-RU" dirty="0"/>
              <a:t>в базе знаний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0E3E2B-F7D0-4EC9-B5E5-8EC58043C00E}"/>
              </a:ext>
            </a:extLst>
          </p:cNvPr>
          <p:cNvSpPr txBox="1"/>
          <p:nvPr/>
        </p:nvSpPr>
        <p:spPr>
          <a:xfrm>
            <a:off x="175260" y="2172415"/>
            <a:ext cx="53270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MotorPair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порт левого мотора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ru-RU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порт правого мотора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ru-RU" sz="1400" dirty="0"/>
              <a:t>Определяет, какие моторы связаны с левым и правым колесами (изменяем настройки для своего робота). У этой функции есть два исходных параметра  – первый  для левого колеса и второй для правого.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48BDEB-E7F9-4988-B0C4-FE958C050232}"/>
              </a:ext>
            </a:extLst>
          </p:cNvPr>
          <p:cNvSpPr txBox="1"/>
          <p:nvPr/>
        </p:nvSpPr>
        <p:spPr>
          <a:xfrm>
            <a:off x="186021" y="4600823"/>
            <a:ext cx="507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set_stop_action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8009B"/>
                </a:solidFill>
                <a:latin typeface="Consolas" panose="020B0609020204030204" pitchFamily="49" charset="0"/>
              </a:rPr>
              <a:t>action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/>
              <a:t>Задает действие мотора, которое будет использоваться при остановке Приводной платформы</a:t>
            </a:r>
            <a:r>
              <a:rPr lang="en-US" sz="1400" dirty="0"/>
              <a:t> (brake</a:t>
            </a:r>
            <a:r>
              <a:rPr lang="ru-RU" sz="1400" dirty="0"/>
              <a:t> (торможение)</a:t>
            </a:r>
            <a:r>
              <a:rPr lang="en-US" sz="1400" dirty="0"/>
              <a:t>, hold position</a:t>
            </a:r>
            <a:r>
              <a:rPr lang="ru-RU" sz="1400" dirty="0"/>
              <a:t> (удерживание)</a:t>
            </a:r>
            <a:r>
              <a:rPr lang="en-US" sz="1400" dirty="0"/>
              <a:t> </a:t>
            </a:r>
            <a:r>
              <a:rPr lang="ru-RU" sz="1400" dirty="0"/>
              <a:t>или </a:t>
            </a:r>
            <a:r>
              <a:rPr lang="en-US" sz="1400" dirty="0"/>
              <a:t>coast (</a:t>
            </a:r>
            <a:r>
              <a:rPr lang="ru-RU" sz="1400" dirty="0"/>
              <a:t>движение по инерции</a:t>
            </a:r>
            <a:r>
              <a:rPr lang="en-US" sz="1400" dirty="0"/>
              <a:t>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AD70A4-6E82-4A05-AE5A-E720C0AE37AF}"/>
              </a:ext>
            </a:extLst>
          </p:cNvPr>
          <p:cNvSpPr txBox="1"/>
          <p:nvPr/>
        </p:nvSpPr>
        <p:spPr>
          <a:xfrm>
            <a:off x="180640" y="3977503"/>
            <a:ext cx="507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set_default_speed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/>
              <a:t>Задает скорость мотора по умолчанию</a:t>
            </a:r>
            <a:r>
              <a:rPr lang="en-US" sz="1400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80FBBB-D08F-4154-824F-F04698C827D8}"/>
              </a:ext>
            </a:extLst>
          </p:cNvPr>
          <p:cNvSpPr txBox="1"/>
          <p:nvPr/>
        </p:nvSpPr>
        <p:spPr>
          <a:xfrm>
            <a:off x="168425" y="3286400"/>
            <a:ext cx="5101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set_motor_r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amount,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unit=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/>
              <a:t>Задает соотношение вращения одного мотора к пройденному расстоянию</a:t>
            </a:r>
            <a:r>
              <a:rPr lang="en-GB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241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6892-BA2F-4018-AA75-36806A64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ИНИЦИАЛИЗАЦИЯ </a:t>
            </a:r>
            <a:r>
              <a:rPr lang="en-US" b="1" dirty="0"/>
              <a:t>Motor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35B4-9D1F-4532-AB7A-913A0D32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использовать </a:t>
            </a:r>
            <a:r>
              <a:rPr lang="en-US" dirty="0" err="1"/>
              <a:t>MotorPair</a:t>
            </a:r>
            <a:r>
              <a:rPr lang="ru-RU" dirty="0"/>
              <a:t>, требуется инициализировать 2 мотора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683F1-6872-4104-85E9-D2D1F50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2ED8B-96AD-4466-ADFF-414AEE1A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F2AED-F26D-4F82-9AD9-6C879BF1BE72}"/>
              </a:ext>
            </a:extLst>
          </p:cNvPr>
          <p:cNvSpPr txBox="1"/>
          <p:nvPr/>
        </p:nvSpPr>
        <p:spPr>
          <a:xfrm>
            <a:off x="342900" y="2330581"/>
            <a:ext cx="8439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3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32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FF01F-7D60-465B-9104-7CA512C54D0C}"/>
              </a:ext>
            </a:extLst>
          </p:cNvPr>
          <p:cNvSpPr txBox="1"/>
          <p:nvPr/>
        </p:nvSpPr>
        <p:spPr>
          <a:xfrm>
            <a:off x="1285874" y="3624819"/>
            <a:ext cx="153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Имя </a:t>
            </a:r>
            <a:r>
              <a:rPr lang="en-US" dirty="0" err="1"/>
              <a:t>MotorPair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A4408-CEF9-4C5A-87C4-53DF6E556ADF}"/>
              </a:ext>
            </a:extLst>
          </p:cNvPr>
          <p:cNvSpPr txBox="1"/>
          <p:nvPr/>
        </p:nvSpPr>
        <p:spPr>
          <a:xfrm>
            <a:off x="5476878" y="3619479"/>
            <a:ext cx="1360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Порт для левого мотора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E77B5-4AFD-4978-9511-676AE0A06E9A}"/>
              </a:ext>
            </a:extLst>
          </p:cNvPr>
          <p:cNvSpPr txBox="1"/>
          <p:nvPr/>
        </p:nvSpPr>
        <p:spPr>
          <a:xfrm>
            <a:off x="7154633" y="3624819"/>
            <a:ext cx="153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Порт для правого мотора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922F5-D526-4C65-AAE1-C1F168554EF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052637" y="2915357"/>
            <a:ext cx="0" cy="709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B80C9D-1D40-4469-AF44-22F5842BBBD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157199" y="2828925"/>
            <a:ext cx="317113" cy="790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208CC3-9A07-46CB-87EA-D8AE2111821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04282" y="2834265"/>
            <a:ext cx="317114" cy="790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2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C6F-CCBF-4CC2-8D06-F370E4B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Размер колес и настройки Движения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4D7-393A-4029-861A-F1DE7C36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563584" cy="5082601"/>
          </a:xfrm>
        </p:spPr>
        <p:txBody>
          <a:bodyPr>
            <a:normAutofit/>
          </a:bodyPr>
          <a:lstStyle/>
          <a:p>
            <a:r>
              <a:rPr lang="ru-RU" dirty="0"/>
              <a:t>По умолчанию для блока движения перемещение на расстояние рассчитывается в сантиметрах.</a:t>
            </a:r>
          </a:p>
          <a:p>
            <a:r>
              <a:rPr lang="ru-RU" dirty="0"/>
              <a:t>Однако до этого, Вы должны указать программе на какое число сантиметров необходимо проехать.</a:t>
            </a:r>
            <a:endParaRPr lang="en-US" dirty="0"/>
          </a:p>
          <a:p>
            <a:r>
              <a:rPr lang="ru-RU" dirty="0"/>
              <a:t>Вы должны будете вычислить это расстояние, поскольку оно зависит от того какие колеса Вы используете. Следующие два слайда объясняют различные способы вычислить это расстояние.</a:t>
            </a:r>
          </a:p>
          <a:p>
            <a:r>
              <a:rPr lang="ru-RU" dirty="0"/>
              <a:t>Вы можете также использовать дюймы вместо сантиметров.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7ED2-0753-476E-ACD5-1941CB2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14C5-FB77-41B4-BC79-AF8DE97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0D61FC-CFE3-485D-A31C-D25326452B75}"/>
              </a:ext>
            </a:extLst>
          </p:cNvPr>
          <p:cNvSpPr txBox="1"/>
          <p:nvPr/>
        </p:nvSpPr>
        <p:spPr>
          <a:xfrm>
            <a:off x="735329" y="4126446"/>
            <a:ext cx="7626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unit=</a:t>
            </a:r>
            <a:r>
              <a:rPr lang="en-GB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steering=</a:t>
            </a:r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speed=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7FD6A0-90F4-432C-8D97-34F3F1D08771}"/>
              </a:ext>
            </a:extLst>
          </p:cNvPr>
          <p:cNvSpPr txBox="1"/>
          <p:nvPr/>
        </p:nvSpPr>
        <p:spPr>
          <a:xfrm>
            <a:off x="1357841" y="4778514"/>
            <a:ext cx="6381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unit=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7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81252"/>
            <a:ext cx="8746864" cy="75270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 Сколько САНТИМЕТРОВ перемещается робот ЗА одно вращение? </a:t>
            </a:r>
            <a:r>
              <a:rPr lang="en-US" b="1" dirty="0"/>
              <a:t>(</a:t>
            </a:r>
            <a:r>
              <a:rPr lang="ru-RU" b="1" dirty="0"/>
              <a:t>Метод </a:t>
            </a:r>
            <a:r>
              <a:rPr lang="en-US" b="1" dirty="0"/>
              <a:t>1)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3782DB9-B396-463D-9997-54A4939B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5" cy="3900917"/>
          </a:xfrm>
        </p:spPr>
        <p:txBody>
          <a:bodyPr>
            <a:normAutofit lnSpcReduction="10000"/>
          </a:bodyPr>
          <a:lstStyle/>
          <a:p>
            <a:pPr marL="476100" indent="-342900">
              <a:buAutoNum type="arabicPeriod"/>
            </a:pPr>
            <a:r>
              <a:rPr lang="ru-RU" dirty="0"/>
              <a:t>Найдите размер колеса в мм, это указано на Вашей шине, и разделитесь на 10, чтобы преобразовать в см.</a:t>
            </a:r>
          </a:p>
          <a:p>
            <a:pPr marL="476100" indent="-342900">
              <a:buAutoNum type="arabicPeriod"/>
            </a:pPr>
            <a:r>
              <a:rPr lang="ru-RU" dirty="0"/>
              <a:t>Умножьте ответ в шаге 1 на π (3.14), чтобы вычислить окружность.</a:t>
            </a:r>
          </a:p>
          <a:p>
            <a:pPr marL="476100" indent="-342900">
              <a:buAutoNum type="arabicPeriod"/>
            </a:pPr>
            <a:r>
              <a:rPr lang="ru-RU" dirty="0"/>
              <a:t>Используйте результат, чтобы установить поворот мотора.</a:t>
            </a:r>
            <a:endParaRPr lang="en-US" dirty="0"/>
          </a:p>
          <a:p>
            <a:r>
              <a:rPr lang="ru-RU" sz="1600" b="1" dirty="0"/>
              <a:t>В качестве примера расчета используем малые колеса </a:t>
            </a:r>
            <a:r>
              <a:rPr lang="en-US" sz="1600" b="1" dirty="0"/>
              <a:t>SPIKE Prime (</a:t>
            </a:r>
            <a:r>
              <a:rPr lang="ru-RU" sz="1600" b="1" dirty="0"/>
              <a:t>использованы в </a:t>
            </a:r>
            <a:r>
              <a:rPr lang="en-US" sz="1600" b="1" dirty="0"/>
              <a:t>Droid Bot IV):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Малые колеса </a:t>
            </a:r>
            <a:r>
              <a:rPr lang="en-US" dirty="0"/>
              <a:t>SPIKE Prime = </a:t>
            </a:r>
            <a:r>
              <a:rPr lang="ru-RU" dirty="0"/>
              <a:t>диаметр </a:t>
            </a:r>
            <a:r>
              <a:rPr lang="en-US" dirty="0"/>
              <a:t>5.6</a:t>
            </a:r>
            <a:r>
              <a:rPr lang="ru-RU" dirty="0"/>
              <a:t> см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5.6</a:t>
            </a:r>
            <a:r>
              <a:rPr lang="ru-RU" dirty="0"/>
              <a:t> см</a:t>
            </a:r>
            <a:r>
              <a:rPr lang="en-US" dirty="0"/>
              <a:t> × </a:t>
            </a:r>
            <a:r>
              <a:rPr lang="el-GR" dirty="0"/>
              <a:t>π</a:t>
            </a:r>
            <a:r>
              <a:rPr lang="en-US" dirty="0"/>
              <a:t> = </a:t>
            </a:r>
            <a:r>
              <a:rPr lang="ru-RU" dirty="0"/>
              <a:t>поворот за </a:t>
            </a:r>
            <a:r>
              <a:rPr lang="en-US" dirty="0"/>
              <a:t>17.5</a:t>
            </a:r>
            <a:r>
              <a:rPr lang="ru-RU" dirty="0"/>
              <a:t> см</a:t>
            </a:r>
            <a:endParaRPr lang="en-US" dirty="0"/>
          </a:p>
          <a:p>
            <a:r>
              <a:rPr lang="ru-RU" sz="1600" b="1" dirty="0"/>
              <a:t>В качестве примера используем большие колеса </a:t>
            </a:r>
            <a:r>
              <a:rPr lang="en-US" sz="1600" b="1" dirty="0"/>
              <a:t>SPIKE Prime (</a:t>
            </a:r>
            <a:r>
              <a:rPr lang="ru-RU" sz="1600" b="1" dirty="0"/>
              <a:t>использованы в ППП</a:t>
            </a:r>
            <a:r>
              <a:rPr lang="en-US" sz="1600" b="1" dirty="0"/>
              <a:t>):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Большие колеса </a:t>
            </a:r>
            <a:r>
              <a:rPr lang="en-US" dirty="0"/>
              <a:t>SPIKE Prime = </a:t>
            </a:r>
            <a:r>
              <a:rPr lang="ru-RU" dirty="0"/>
              <a:t>диаметр </a:t>
            </a:r>
            <a:r>
              <a:rPr lang="en-US" dirty="0"/>
              <a:t>8.8 </a:t>
            </a:r>
            <a:r>
              <a:rPr lang="ru-RU" dirty="0"/>
              <a:t>см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8.8 </a:t>
            </a:r>
            <a:r>
              <a:rPr lang="ru-RU" dirty="0">
                <a:solidFill>
                  <a:schemeClr val="tx1"/>
                </a:solidFill>
              </a:rPr>
              <a:t>см </a:t>
            </a:r>
            <a:r>
              <a:rPr lang="en-US" dirty="0">
                <a:solidFill>
                  <a:schemeClr val="tx1"/>
                </a:solidFill>
              </a:rPr>
              <a:t>× </a:t>
            </a:r>
            <a:r>
              <a:rPr lang="el-GR" dirty="0">
                <a:solidFill>
                  <a:schemeClr val="tx1"/>
                </a:solidFill>
              </a:rPr>
              <a:t>π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ru-RU" dirty="0"/>
              <a:t>поворот за </a:t>
            </a:r>
            <a:r>
              <a:rPr lang="en-US" dirty="0">
                <a:solidFill>
                  <a:schemeClr val="tx1"/>
                </a:solidFill>
              </a:rPr>
              <a:t>27.6 </a:t>
            </a:r>
            <a:r>
              <a:rPr lang="ru-RU" dirty="0">
                <a:solidFill>
                  <a:schemeClr val="tx1"/>
                </a:solidFill>
              </a:rPr>
              <a:t>см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5301" y="6325100"/>
            <a:ext cx="6300668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A picture containing object, clock, blue&#10;&#10;Description automatically generated">
            <a:extLst>
              <a:ext uri="{FF2B5EF4-FFF2-40B4-BE49-F238E27FC236}">
                <a16:creationId xmlns:a16="http://schemas.microsoft.com/office/drawing/2014/main" id="{0BFB56A4-ED92-400A-9F09-E258CEE1D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1" t="40444" r="29622"/>
          <a:stretch/>
        </p:blipFill>
        <p:spPr>
          <a:xfrm>
            <a:off x="135301" y="4628260"/>
            <a:ext cx="1594825" cy="1727503"/>
          </a:xfrm>
          <a:prstGeom prst="rect">
            <a:avLst/>
          </a:prstGeom>
        </p:spPr>
      </p:pic>
      <p:pic>
        <p:nvPicPr>
          <p:cNvPr id="11" name="Picture 10" descr="A picture containing object, clock, blue&#10;&#10;Description automatically generated">
            <a:extLst>
              <a:ext uri="{FF2B5EF4-FFF2-40B4-BE49-F238E27FC236}">
                <a16:creationId xmlns:a16="http://schemas.microsoft.com/office/drawing/2014/main" id="{0D1E8E4D-CA43-439D-ABFF-8AD93E858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1" r="29622" b="59556"/>
          <a:stretch/>
        </p:blipFill>
        <p:spPr>
          <a:xfrm>
            <a:off x="7134625" y="4461647"/>
            <a:ext cx="1863320" cy="137064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8146BE-7560-4544-9A75-3D05004362D4}"/>
              </a:ext>
            </a:extLst>
          </p:cNvPr>
          <p:cNvSpPr txBox="1"/>
          <p:nvPr/>
        </p:nvSpPr>
        <p:spPr>
          <a:xfrm>
            <a:off x="1604616" y="5761049"/>
            <a:ext cx="5360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7D00"/>
                </a:solidFill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7.6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1D1029-72C0-469D-A0F3-4B414B266CB4}"/>
              </a:ext>
            </a:extLst>
          </p:cNvPr>
          <p:cNvSpPr txBox="1"/>
          <p:nvPr/>
        </p:nvSpPr>
        <p:spPr>
          <a:xfrm>
            <a:off x="2303107" y="4846988"/>
            <a:ext cx="5360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5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 Сколько САНТИМЕТРОВ перемещается робот ЗА одно вращение? </a:t>
            </a:r>
            <a:r>
              <a:rPr lang="en-US" b="1" dirty="0"/>
              <a:t>(</a:t>
            </a:r>
            <a:r>
              <a:rPr lang="ru-RU" b="1" dirty="0"/>
              <a:t>Метод 2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0AE326F-B6AA-478E-97C3-700CAE3B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426145"/>
          </a:xfrm>
        </p:spPr>
        <p:txBody>
          <a:bodyPr>
            <a:normAutofit/>
          </a:bodyPr>
          <a:lstStyle/>
          <a:p>
            <a:pPr marL="0" lvl="1"/>
            <a:r>
              <a:rPr lang="ru-RU" sz="1900" dirty="0"/>
              <a:t>Используем  панель управления, чтобы посмотреть значения  датчиков:</a:t>
            </a:r>
            <a:endParaRPr lang="en-US" sz="1900" dirty="0"/>
          </a:p>
          <a:p>
            <a:pPr marL="476100" indent="-342900">
              <a:buFont typeface="+mj-lt"/>
              <a:buAutoNum type="arabicPeriod"/>
            </a:pPr>
            <a:r>
              <a:rPr lang="ru-RU" dirty="0"/>
              <a:t>Помещаем линейку перед колесом или роботом на значении </a:t>
            </a:r>
            <a:r>
              <a:rPr lang="ru-RU" b="1" dirty="0"/>
              <a:t>0</a:t>
            </a:r>
            <a:r>
              <a:rPr lang="ru-RU" dirty="0"/>
              <a:t> сантиметров.</a:t>
            </a:r>
          </a:p>
          <a:p>
            <a:pPr marL="476100" indent="-342900">
              <a:buFont typeface="+mj-lt"/>
              <a:buAutoNum type="arabicPeriod"/>
            </a:pPr>
            <a:r>
              <a:rPr lang="ru-RU" dirty="0"/>
              <a:t>Перемещаем робот вперед на 1 вращение колеса или 360 градусов. </a:t>
            </a:r>
          </a:p>
          <a:p>
            <a:pPr marL="476100" indent="-342900">
              <a:buFont typeface="+mj-lt"/>
              <a:buAutoNum type="arabicPeriod"/>
            </a:pPr>
            <a:r>
              <a:rPr lang="ru-RU" dirty="0"/>
              <a:t>Считаем количество сантиметров, которое проехал робот.</a:t>
            </a:r>
          </a:p>
          <a:p>
            <a:pPr marL="476100" indent="-342900">
              <a:buFont typeface="+mj-lt"/>
              <a:buAutoNum type="arabicPeriod"/>
            </a:pPr>
            <a:r>
              <a:rPr lang="ru-RU" dirty="0"/>
              <a:t>Используйте значение, чтобы настроить движение робота.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7023" y="6325100"/>
            <a:ext cx="644134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79" y="5010269"/>
            <a:ext cx="3484790" cy="113817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483850" y="4988732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evice, drawing&#10;&#10;Description automatically generated">
            <a:extLst>
              <a:ext uri="{FF2B5EF4-FFF2-40B4-BE49-F238E27FC236}">
                <a16:creationId xmlns:a16="http://schemas.microsoft.com/office/drawing/2014/main" id="{0C92C647-CC8A-4B75-B940-183C9CCC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660" y="3668460"/>
            <a:ext cx="3992473" cy="656239"/>
          </a:xfrm>
          <a:prstGeom prst="rect">
            <a:avLst/>
          </a:prstGeom>
        </p:spPr>
      </p:pic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9069811C-B843-4020-BDCA-18E5BC10E883}"/>
              </a:ext>
            </a:extLst>
          </p:cNvPr>
          <p:cNvSpPr/>
          <p:nvPr/>
        </p:nvSpPr>
        <p:spPr>
          <a:xfrm>
            <a:off x="3413895" y="3650925"/>
            <a:ext cx="666925" cy="6737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64EBD953-A197-4400-B47D-769A68191138}"/>
              </a:ext>
            </a:extLst>
          </p:cNvPr>
          <p:cNvSpPr/>
          <p:nvPr/>
        </p:nvSpPr>
        <p:spPr>
          <a:xfrm>
            <a:off x="5944208" y="3605428"/>
            <a:ext cx="666925" cy="6737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1B4FE4-6A1B-4437-942C-F1AF68B854A9}"/>
              </a:ext>
            </a:extLst>
          </p:cNvPr>
          <p:cNvGrpSpPr/>
          <p:nvPr/>
        </p:nvGrpSpPr>
        <p:grpSpPr>
          <a:xfrm>
            <a:off x="2284849" y="4302848"/>
            <a:ext cx="1199001" cy="1371767"/>
            <a:chOff x="6507213" y="1384746"/>
            <a:chExt cx="1199001" cy="13717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166064-9261-4347-A7C4-94652D880FDA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8" name="Rounded Rectangle 14">
                <a:extLst>
                  <a:ext uri="{FF2B5EF4-FFF2-40B4-BE49-F238E27FC236}">
                    <a16:creationId xmlns:a16="http://schemas.microsoft.com/office/drawing/2014/main" id="{188B5556-418F-4C99-8AD1-EAD3478F86D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15">
                <a:extLst>
                  <a:ext uri="{FF2B5EF4-FFF2-40B4-BE49-F238E27FC236}">
                    <a16:creationId xmlns:a16="http://schemas.microsoft.com/office/drawing/2014/main" id="{F146A0A4-9967-4A3C-B771-EA64C66FEF07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Rounded Rectangle 16">
                <a:extLst>
                  <a:ext uri="{FF2B5EF4-FFF2-40B4-BE49-F238E27FC236}">
                    <a16:creationId xmlns:a16="http://schemas.microsoft.com/office/drawing/2014/main" id="{0BE36C37-9C89-47B2-A123-AF561EEAF0BD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2EE2C8-73C9-4AEE-9B78-9B42F5B629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A9488F-FC79-47D1-B9C0-FC5710733BF8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D864C0-5E5D-43EC-B2AC-D87504768B2F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119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1232</Words>
  <Application>Microsoft Macintosh PowerPoint</Application>
  <PresentationFormat>On-screen Show 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Corbel</vt:lpstr>
      <vt:lpstr>Gill Sans MT</vt:lpstr>
      <vt:lpstr>Helvetica Neue</vt:lpstr>
      <vt:lpstr>Wingdings 2</vt:lpstr>
      <vt:lpstr>Dividend</vt:lpstr>
      <vt:lpstr>Настройка Движения робота</vt:lpstr>
      <vt:lpstr>ЦЕЛЬ УРОКА</vt:lpstr>
      <vt:lpstr>Почему необходимо настраивать наш код?</vt:lpstr>
      <vt:lpstr>ЧТО подключено к портам?</vt:lpstr>
      <vt:lpstr>Настройка блоков движения</vt:lpstr>
      <vt:lpstr>ИНИЦИАЛИЗАЦИЯ Motor Pair</vt:lpstr>
      <vt:lpstr>Размер колес и настройки Движения</vt:lpstr>
      <vt:lpstr>НА Сколько САНТИМЕТРОВ перемещается робот ЗА одно вращение? (Метод 1)</vt:lpstr>
      <vt:lpstr>НА Сколько САНТИМЕТРОВ перемещается робот ЗА одно вращение? (Метод 2)</vt:lpstr>
      <vt:lpstr>СПОСОБЫ ОСТАНОВКИ: brake vs. Hold vs. Coast</vt:lpstr>
      <vt:lpstr>НАСТРОЙКА СКОРОСТИ ПО УМОЛЧАНИЮ</vt:lpstr>
      <vt:lpstr>Движение вместе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181</cp:revision>
  <dcterms:created xsi:type="dcterms:W3CDTF">2016-07-04T02:35:12Z</dcterms:created>
  <dcterms:modified xsi:type="dcterms:W3CDTF">2020-11-21T13:49:15Z</dcterms:modified>
</cp:coreProperties>
</file>