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413" r:id="rId4"/>
    <p:sldId id="292" r:id="rId5"/>
    <p:sldId id="414" r:id="rId6"/>
    <p:sldId id="415" r:id="rId7"/>
    <p:sldId id="416" r:id="rId8"/>
    <p:sldId id="417" r:id="rId9"/>
    <p:sldId id="265" r:id="rId10"/>
    <p:sldId id="347" r:id="rId11"/>
    <p:sldId id="409" r:id="rId12"/>
    <p:sldId id="410" r:id="rId13"/>
    <p:sldId id="41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1A40274-5625-4F3D-8026-50B25AC7D751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5D298970-664B-4CDB-9433-F9D9949157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84734939-AB5B-4877-958B-A41539775D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AED32607-E35E-4969-B22D-1FF09397EE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5389A1C-087E-45A2-812A-E894D5AD2D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765418"/>
            <a:ext cx="5815852" cy="1504844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Повороты с гироскопом</a:t>
            </a:r>
            <a:br>
              <a:rPr lang="ru-RU" dirty="0"/>
            </a:br>
            <a:endParaRPr 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Arvind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Сделать простой поворот и поворот на месте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919989"/>
              </p:ext>
            </p:extLst>
          </p:nvPr>
        </p:nvGraphicFramePr>
        <p:xfrm>
          <a:off x="725353" y="2999207"/>
          <a:ext cx="7693293" cy="2938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ru-RU" dirty="0"/>
                        <a:t>Движения</a:t>
                      </a:r>
                      <a:r>
                        <a:rPr lang="ru-RU" baseline="0" dirty="0"/>
                        <a:t> танка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Скорость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</a:t>
                      </a:r>
                      <a:r>
                        <a:rPr lang="ru-RU" dirty="0"/>
                        <a:t>Скорость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Скорость</a:t>
                      </a:r>
                      <a:r>
                        <a:rPr lang="en-US" dirty="0"/>
                        <a:t>, </a:t>
                      </a:r>
                      <a:br>
                        <a:rPr lang="ru-RU" dirty="0"/>
                      </a:br>
                      <a:r>
                        <a:rPr lang="ru-RU" dirty="0"/>
                        <a:t>-Скорость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-Скорость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Скорость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Поворот направо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Поворот налево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Поворот на месте направо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Поворот на месте налево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240351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72659" y="4057906"/>
            <a:ext cx="1144819" cy="1166533"/>
            <a:chOff x="892871" y="1572048"/>
            <a:chExt cx="1386064" cy="1584575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002723" y="4077193"/>
            <a:ext cx="1302446" cy="1160973"/>
            <a:chOff x="648829" y="4659819"/>
            <a:chExt cx="1485589" cy="1688011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159283" y="4030462"/>
            <a:ext cx="990314" cy="1180300"/>
            <a:chOff x="6507213" y="1285591"/>
            <a:chExt cx="1199001" cy="1603277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073717" y="4719407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94922" y="4111965"/>
            <a:ext cx="1192067" cy="1131776"/>
            <a:chOff x="648830" y="4702271"/>
            <a:chExt cx="1359689" cy="1645561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645561"/>
              <a:chOff x="6507213" y="1278616"/>
              <a:chExt cx="1199001" cy="1645561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10" y="1278616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2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84533" y="4774785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6AF7E4-0966-41D2-985B-CC2854A24671}"/>
              </a:ext>
            </a:extLst>
          </p:cNvPr>
          <p:cNvSpPr/>
          <p:nvPr/>
        </p:nvSpPr>
        <p:spPr>
          <a:xfrm>
            <a:off x="1019908" y="3531274"/>
            <a:ext cx="1411534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EB8152-4E51-4AE2-B2A7-FD8E9613022B}"/>
              </a:ext>
            </a:extLst>
          </p:cNvPr>
          <p:cNvSpPr/>
          <p:nvPr/>
        </p:nvSpPr>
        <p:spPr>
          <a:xfrm>
            <a:off x="3068914" y="3542569"/>
            <a:ext cx="1350783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0668E4-8409-442F-810E-B8B53EC0ECC6}"/>
              </a:ext>
            </a:extLst>
          </p:cNvPr>
          <p:cNvSpPr/>
          <p:nvPr/>
        </p:nvSpPr>
        <p:spPr>
          <a:xfrm>
            <a:off x="4899528" y="3546443"/>
            <a:ext cx="1436472" cy="5655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366D84-B005-404E-A741-7B13DCD25C30}"/>
              </a:ext>
            </a:extLst>
          </p:cNvPr>
          <p:cNvSpPr/>
          <p:nvPr/>
        </p:nvSpPr>
        <p:spPr>
          <a:xfrm>
            <a:off x="6735373" y="3567724"/>
            <a:ext cx="1436472" cy="5203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0209-50EC-4168-A97A-B2A9AB27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59" name="Рисунок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266520" y="1452907"/>
            <a:ext cx="177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Изменение скорости</a:t>
            </a:r>
            <a:endParaRPr 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01BB65-7F02-40B3-99E6-F5F1E887ABB4}"/>
              </a:ext>
            </a:extLst>
          </p:cNvPr>
          <p:cNvSpPr txBox="1"/>
          <p:nvPr/>
        </p:nvSpPr>
        <p:spPr>
          <a:xfrm>
            <a:off x="574984" y="1784303"/>
            <a:ext cx="7994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unit=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'rotations'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Rectangle 21">
            <a:extLst>
              <a:ext uri="{FF2B5EF4-FFF2-40B4-BE49-F238E27FC236}">
                <a16:creationId xmlns:a16="http://schemas.microsoft.com/office/drawing/2014/main" id="{27B02748-041C-462E-9257-39F3552791C7}"/>
              </a:ext>
            </a:extLst>
          </p:cNvPr>
          <p:cNvSpPr/>
          <p:nvPr/>
        </p:nvSpPr>
        <p:spPr>
          <a:xfrm>
            <a:off x="6605886" y="1836835"/>
            <a:ext cx="1134918" cy="3943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повороты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ru-RU" b="1" u="sng" dirty="0">
                <a:solidFill>
                  <a:srgbClr val="00B050"/>
                </a:solidFill>
              </a:rPr>
              <a:t>Задача </a:t>
            </a:r>
            <a:r>
              <a:rPr lang="en-US" b="1" u="sng" dirty="0">
                <a:solidFill>
                  <a:srgbClr val="00B050"/>
                </a:solidFill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Ваш робот должен доехать до  второй базы, повернуться кругом и вернуться на первую базу.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Двигайтесь прямо. Повернитесь на 180 градусов и вернитесь обратно.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78338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16717" y="3782152"/>
            <a:ext cx="1825326" cy="2129626"/>
            <a:chOff x="741879" y="3987992"/>
            <a:chExt cx="1825326" cy="2129626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3803" y="5354217"/>
              <a:ext cx="578899" cy="947904"/>
              <a:chOff x="6517598" y="955857"/>
              <a:chExt cx="1202348" cy="2006981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54326" y="955857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2" y="2180858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7" y="1353059"/>
            <a:ext cx="3855720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u="sng" dirty="0">
                <a:solidFill>
                  <a:srgbClr val="00B050"/>
                </a:solidFill>
              </a:rPr>
              <a:t>Задача </a:t>
            </a:r>
            <a:r>
              <a:rPr lang="en-US" u="sng" dirty="0">
                <a:solidFill>
                  <a:srgbClr val="00B050"/>
                </a:soli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Ваш робот должен объехать коробку и вернуться на начальную точку.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Действительно ли Мы можем запрограммировать робота, чтобы он двигался и затем повернул налево?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/>
              <a:t>Используем квадратную коробку.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122429" y="3623745"/>
            <a:ext cx="2333075" cy="2534749"/>
            <a:chOff x="5075276" y="3823941"/>
            <a:chExt cx="2333075" cy="253474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075276" y="5597177"/>
              <a:ext cx="12676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/>
                <a:t>Начальная и конечная точка</a:t>
              </a:r>
              <a:endParaRPr lang="en-US" sz="14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chemeClr val="tx1"/>
                  </a:solidFill>
                </a:rPr>
                <a:t>Первая база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83954" y="5079080"/>
              <a:ext cx="375335" cy="1073459"/>
              <a:chOff x="6517601" y="541432"/>
              <a:chExt cx="1228876" cy="311659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8" y="541432"/>
                <a:ext cx="465619" cy="107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92798" y="2585737"/>
                <a:ext cx="213417" cy="107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chemeClr val="tx1"/>
                  </a:solidFill>
                </a:rPr>
                <a:t>Вторая база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6668-3DA2-4B7F-8E10-DF2FB05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Задача: решение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u="sng" dirty="0">
                <a:solidFill>
                  <a:srgbClr val="00B050"/>
                </a:solidFill>
              </a:rPr>
              <a:t>Задача </a:t>
            </a:r>
            <a:r>
              <a:rPr lang="en-US" sz="2000" b="1" u="sng" dirty="0">
                <a:solidFill>
                  <a:srgbClr val="00B050"/>
                </a:solidFill>
              </a:rPr>
              <a:t>2</a:t>
            </a:r>
          </a:p>
          <a:p>
            <a:pPr marL="0" indent="0">
              <a:buNone/>
            </a:pPr>
            <a:r>
              <a:rPr lang="ru-RU" dirty="0"/>
              <a:t>Используйте комбинацию движения прямо и поворотов на месте чтобы вернуться обратно.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69925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u="sng" dirty="0">
                <a:solidFill>
                  <a:srgbClr val="00B050"/>
                </a:solidFill>
              </a:rPr>
              <a:t>Задача </a:t>
            </a:r>
            <a:r>
              <a:rPr lang="en-US" u="sng" dirty="0">
                <a:solidFill>
                  <a:srgbClr val="00B050"/>
                </a:solidFill>
              </a:rPr>
              <a:t>1</a:t>
            </a:r>
          </a:p>
          <a:p>
            <a:r>
              <a:rPr lang="ru-RU" b="0" dirty="0"/>
              <a:t>Используйте комбинацию движения прямо и обычных поворотов чтобы объехать коробку.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8B34-FE88-4F47-A906-8640DA5B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</a:t>
            </a:r>
            <a:r>
              <a:rPr lang="en-US" sz="1600"/>
              <a:t>by Arvind </a:t>
            </a:r>
            <a:r>
              <a:rPr lang="en-US" sz="1600" dirty="0"/>
              <a:t>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3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поворачивать с помощью встроенного гироскопа.</a:t>
            </a:r>
          </a:p>
          <a:p>
            <a:r>
              <a:rPr lang="ru-RU" dirty="0"/>
              <a:t>Узнаем, как датчикам использовать функцию </a:t>
            </a:r>
            <a:r>
              <a:rPr lang="en-US" dirty="0" err="1"/>
              <a:t>wait_until</a:t>
            </a:r>
            <a:r>
              <a:rPr lang="en-US" dirty="0"/>
              <a:t>()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74614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E53A-2C16-436C-A865-A8458BC4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Какие функции необходимы на этом уроке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2EED-424B-4877-A6F9-DC1FD357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22840"/>
            <a:ext cx="8767036" cy="4510290"/>
          </a:xfrm>
        </p:spPr>
        <p:txBody>
          <a:bodyPr>
            <a:normAutofit/>
          </a:bodyPr>
          <a:lstStyle/>
          <a:p>
            <a:r>
              <a:rPr lang="ru-RU" sz="2000" dirty="0"/>
              <a:t>Функции Датчика движения – используем, чтобы считать и сбросить значения датчика гироскопа.</a:t>
            </a:r>
            <a:endParaRPr lang="en-US" sz="2000" dirty="0"/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ru-RU" sz="2000" dirty="0"/>
              <a:t>Функции Операторов – результаты принимают значения «истина» или «ложь».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 b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ru-RU" sz="2000" dirty="0"/>
              <a:t>Функции Ожидания – делают паузу при выполнение программы на указанное значение в секундах. </a:t>
            </a:r>
          </a:p>
          <a:p>
            <a:pPr marL="0" indent="0">
              <a:buNone/>
            </a:pP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3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get_value_function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operator_function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=&lt;function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target_value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=True</a:t>
            </a:r>
            <a:r>
              <a:rPr lang="en-GB" sz="13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54A94-060C-4633-88D5-845EC6E0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9CB2-2043-46CC-9247-DE77097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7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9A33-F3DC-4175-85C8-87A484EF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Ориентация робота</a:t>
            </a:r>
            <a:r>
              <a:rPr lang="en-US" b="1" dirty="0"/>
              <a:t>: </a:t>
            </a:r>
            <a:r>
              <a:rPr lang="ru-RU" b="1" dirty="0" err="1"/>
              <a:t>тангаж</a:t>
            </a:r>
            <a:r>
              <a:rPr lang="en-US" b="1" dirty="0"/>
              <a:t>, </a:t>
            </a:r>
            <a:r>
              <a:rPr lang="ru-RU" b="1" dirty="0"/>
              <a:t>крен и рыскание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F4CC-1F3A-4E81-8595-11CD6B36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2744229" cy="5082601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Рыскание это отклонение </a:t>
            </a:r>
            <a:r>
              <a:rPr lang="ru-RU" dirty="0" err="1"/>
              <a:t>Хаба</a:t>
            </a:r>
            <a:r>
              <a:rPr lang="ru-RU" dirty="0"/>
              <a:t> вправо или влево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E4B6D-EC79-4AA5-8691-4C708E3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20398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8A33A-BDA9-4FF5-9AC9-ACC941B0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3313057" y="1135015"/>
            <a:ext cx="2391033" cy="8152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err="1"/>
              <a:t>Тангаж</a:t>
            </a:r>
            <a:r>
              <a:rPr lang="ru-RU" dirty="0"/>
              <a:t> это отклонения </a:t>
            </a:r>
            <a:r>
              <a:rPr lang="ru-RU" dirty="0" err="1"/>
              <a:t>Хаба</a:t>
            </a:r>
            <a:r>
              <a:rPr lang="ru-RU" dirty="0"/>
              <a:t> вверх или вниз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1F65E-83A7-41DF-9F9E-9336CF73312F}"/>
              </a:ext>
            </a:extLst>
          </p:cNvPr>
          <p:cNvSpPr txBox="1">
            <a:spLocks/>
          </p:cNvSpPr>
          <p:nvPr/>
        </p:nvSpPr>
        <p:spPr>
          <a:xfrm>
            <a:off x="388588" y="4244856"/>
            <a:ext cx="2819138" cy="610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Крен это отклонения </a:t>
            </a:r>
            <a:r>
              <a:rPr lang="ru-RU" dirty="0" err="1"/>
              <a:t>Хаба</a:t>
            </a:r>
            <a:r>
              <a:rPr lang="ru-RU" dirty="0"/>
              <a:t> из одной стороны в другую</a:t>
            </a:r>
            <a:endParaRPr lang="en-US" dirty="0"/>
          </a:p>
        </p:txBody>
      </p:sp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6D2910E9-F0DA-45A3-9423-DB7B2C77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" y="4795439"/>
            <a:ext cx="2188276" cy="1641207"/>
          </a:xfrm>
          <a:prstGeom prst="rect">
            <a:avLst/>
          </a:prstGeom>
        </p:spPr>
      </p:pic>
      <p:pic>
        <p:nvPicPr>
          <p:cNvPr id="19" name="Picture 18" descr="A close up of a device&#10;&#10;Description automatically generated">
            <a:extLst>
              <a:ext uri="{FF2B5EF4-FFF2-40B4-BE49-F238E27FC236}">
                <a16:creationId xmlns:a16="http://schemas.microsoft.com/office/drawing/2014/main" id="{B7033722-93AC-42C8-B87F-F0A53ADDC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" t="25218" r="6720" b="27591"/>
          <a:stretch/>
        </p:blipFill>
        <p:spPr>
          <a:xfrm>
            <a:off x="2612962" y="2538207"/>
            <a:ext cx="3091128" cy="1216899"/>
          </a:xfrm>
          <a:prstGeom prst="rect">
            <a:avLst/>
          </a:prstGeom>
        </p:spPr>
      </p:pic>
      <p:pic>
        <p:nvPicPr>
          <p:cNvPr id="21" name="Picture 20" descr="A close up of a phone&#10;&#10;Description automatically generated">
            <a:extLst>
              <a:ext uri="{FF2B5EF4-FFF2-40B4-BE49-F238E27FC236}">
                <a16:creationId xmlns:a16="http://schemas.microsoft.com/office/drawing/2014/main" id="{264C1C9D-E7D7-40D6-B4D9-54558454C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0" t="3271" r="24630"/>
          <a:stretch/>
        </p:blipFill>
        <p:spPr>
          <a:xfrm>
            <a:off x="568828" y="1835979"/>
            <a:ext cx="1594173" cy="2405389"/>
          </a:xfrm>
          <a:prstGeom prst="rect">
            <a:avLst/>
          </a:pr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CDD86F96-9C54-4F9A-A8CD-BAE37A8D05E5}"/>
              </a:ext>
            </a:extLst>
          </p:cNvPr>
          <p:cNvSpPr/>
          <p:nvPr/>
        </p:nvSpPr>
        <p:spPr>
          <a:xfrm>
            <a:off x="813567" y="2457238"/>
            <a:ext cx="1097280" cy="1097280"/>
          </a:xfrm>
          <a:prstGeom prst="arc">
            <a:avLst>
              <a:gd name="adj1" fmla="val 10186660"/>
              <a:gd name="adj2" fmla="val 667041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190FCEC-A8C2-461B-8110-36717220EF01}"/>
              </a:ext>
            </a:extLst>
          </p:cNvPr>
          <p:cNvSpPr/>
          <p:nvPr/>
        </p:nvSpPr>
        <p:spPr>
          <a:xfrm rot="9340911">
            <a:off x="5017860" y="2161389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8FA748-4CF4-4AFB-8A8E-A4BF99B72F5F}"/>
              </a:ext>
            </a:extLst>
          </p:cNvPr>
          <p:cNvSpPr/>
          <p:nvPr/>
        </p:nvSpPr>
        <p:spPr>
          <a:xfrm rot="12742952" flipH="1">
            <a:off x="358066" y="4878102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7B23C3-1E55-4694-B3E4-C6636A954CCF}"/>
              </a:ext>
            </a:extLst>
          </p:cNvPr>
          <p:cNvSpPr/>
          <p:nvPr/>
        </p:nvSpPr>
        <p:spPr>
          <a:xfrm rot="9340911">
            <a:off x="2111381" y="4892970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8A6B805-22FB-47E6-961B-7B8DA837BB13}"/>
              </a:ext>
            </a:extLst>
          </p:cNvPr>
          <p:cNvSpPr/>
          <p:nvPr/>
        </p:nvSpPr>
        <p:spPr>
          <a:xfrm rot="11635108" flipH="1">
            <a:off x="2229372" y="2169485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85C5C-1811-422F-AA9A-F9BB58D3AEAD}"/>
              </a:ext>
            </a:extLst>
          </p:cNvPr>
          <p:cNvSpPr/>
          <p:nvPr/>
        </p:nvSpPr>
        <p:spPr>
          <a:xfrm>
            <a:off x="6233171" y="1189709"/>
            <a:ext cx="2773669" cy="256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b="1" dirty="0">
                <a:solidFill>
                  <a:schemeClr val="tx1"/>
                </a:solidFill>
              </a:rPr>
              <a:t>Точно так же, как используются x, y и z координаты, чтобы описать положение робота, </a:t>
            </a:r>
          </a:p>
          <a:p>
            <a:pPr algn="ctr"/>
            <a:r>
              <a:rPr lang="ru-RU" sz="1300" b="1" dirty="0">
                <a:solidFill>
                  <a:schemeClr val="tx1"/>
                </a:solidFill>
              </a:rPr>
              <a:t>отклонение от курса, продольный и поперечный крен - термины, использованные, чтобы описать ориентацию робота. </a:t>
            </a:r>
          </a:p>
          <a:p>
            <a:pPr algn="ctr"/>
            <a:r>
              <a:rPr lang="ru-RU" sz="1300" b="1" dirty="0">
                <a:solidFill>
                  <a:schemeClr val="tx1"/>
                </a:solidFill>
              </a:rPr>
              <a:t>Рыскание - вращение вокруг оси Z. Крен - вращение вокруг оси Y. </a:t>
            </a:r>
          </a:p>
          <a:p>
            <a:pPr algn="ctr"/>
            <a:r>
              <a:rPr lang="ru-RU" sz="1300" b="1" dirty="0" err="1">
                <a:solidFill>
                  <a:schemeClr val="tx1"/>
                </a:solidFill>
              </a:rPr>
              <a:t>Тангаж</a:t>
            </a:r>
            <a:r>
              <a:rPr lang="ru-RU" sz="1300" b="1" dirty="0">
                <a:solidFill>
                  <a:schemeClr val="tx1"/>
                </a:solidFill>
              </a:rPr>
              <a:t> - вращение вокруг оси X.</a:t>
            </a:r>
          </a:p>
          <a:p>
            <a:pPr algn="ctr"/>
            <a:r>
              <a:rPr lang="ru-RU" sz="1300" b="1" dirty="0">
                <a:solidFill>
                  <a:schemeClr val="tx1"/>
                </a:solidFill>
              </a:rPr>
              <a:t>Встроенный Гироскоп может определить ориентацию робота.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13" name="Picture 12" descr="A satellite in space&#10;&#10;Description automatically generated">
            <a:extLst>
              <a:ext uri="{FF2B5EF4-FFF2-40B4-BE49-F238E27FC236}">
                <a16:creationId xmlns:a16="http://schemas.microsoft.com/office/drawing/2014/main" id="{E170FD2B-DF2E-427C-87BD-A0AF8EBC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910" y="3970565"/>
            <a:ext cx="3620198" cy="22159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4840607" y="4152135"/>
            <a:ext cx="1074497" cy="3306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рыскание</a:t>
            </a:r>
            <a:endParaRPr lang="en-US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6462801" y="4163858"/>
            <a:ext cx="973439" cy="3306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err="1"/>
              <a:t>тангаж</a:t>
            </a:r>
            <a:endParaRPr lang="en-US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7436240" y="4913178"/>
            <a:ext cx="1133329" cy="3306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крен</a:t>
            </a:r>
            <a:endParaRPr lang="en-US" b="1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4D2C-8290-47C6-8874-2722212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Использование гироскопа для поворотов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96E-04DF-45D1-A790-7C97ED9F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581506" cy="380713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Датчик гироскопа может быть запрограммирован, чтобы измерить отклонение от курса, продольный и поперечный крен.</a:t>
            </a:r>
          </a:p>
          <a:p>
            <a:r>
              <a:rPr lang="ru-RU" dirty="0"/>
              <a:t>Эти значения могут определить повороты робот вокруг осей x, y, или z.</a:t>
            </a:r>
          </a:p>
          <a:p>
            <a:r>
              <a:rPr lang="ru-RU" dirty="0"/>
              <a:t>На этом уроке мы изучим отклонения от курса, которое может использоваться, чтобы определить повороты робота влево или вправо.</a:t>
            </a:r>
          </a:p>
          <a:p>
            <a:r>
              <a:rPr lang="ru-RU" dirty="0"/>
              <a:t>Для продольного и поперечного крена робот использует силу тяжести, чтобы определить нулевое значение. Поверхность на земле - </a:t>
            </a:r>
            <a:r>
              <a:rPr lang="ru-RU" dirty="0" err="1"/>
              <a:t>тангаж</a:t>
            </a:r>
            <a:r>
              <a:rPr lang="ru-RU" dirty="0"/>
              <a:t> 0 и крен 0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Для отклонения от курса у робота нет компаса для определения, что является севером или югом. Поэтому Вы должны определить роботу, что является нолем. Это делается </a:t>
            </a:r>
            <a:r>
              <a:rPr lang="en-US" dirty="0"/>
              <a:t> </a:t>
            </a:r>
            <a:r>
              <a:rPr lang="ru-RU" dirty="0"/>
              <a:t>с помощью функции </a:t>
            </a:r>
            <a:r>
              <a:rPr lang="en-US" dirty="0" err="1"/>
              <a:t>reset_yaw_angle</a:t>
            </a:r>
            <a:r>
              <a:rPr lang="en-US" dirty="0"/>
              <a:t>() </a:t>
            </a:r>
            <a:r>
              <a:rPr lang="ru-RU" dirty="0"/>
              <a:t>. </a:t>
            </a:r>
            <a:endParaRPr lang="en-US" dirty="0"/>
          </a:p>
          <a:p>
            <a:pPr lvl="1"/>
            <a:r>
              <a:rPr lang="ru-RU" dirty="0"/>
              <a:t>Обратите внимание, что движение по часовой стрелке положительное при измерении рыскания.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A1115-2379-41AF-9666-D6261AEA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6768D-44FF-408C-9CAA-968843E2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C457A-0FB0-4868-AA2F-AE88820964A3}"/>
              </a:ext>
            </a:extLst>
          </p:cNvPr>
          <p:cNvSpPr txBox="1"/>
          <p:nvPr/>
        </p:nvSpPr>
        <p:spPr>
          <a:xfrm>
            <a:off x="1154344" y="4803854"/>
            <a:ext cx="6835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hub.motion_sensor.get_yaw_angle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hub.motion_sensor.reset_yaw_angle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8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9979-E62C-4389-AEFE-7B652484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ru-RU" b="1" dirty="0"/>
              <a:t>Задача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34DB-EDF7-4C4B-9C46-D70EBCE5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139825"/>
            <a:ext cx="5131404" cy="5083175"/>
          </a:xfrm>
        </p:spPr>
        <p:txBody>
          <a:bodyPr/>
          <a:lstStyle/>
          <a:p>
            <a:r>
              <a:rPr lang="ru-RU" dirty="0"/>
              <a:t>Напишем программу, которая поворачивает направо на 90 градусов.</a:t>
            </a:r>
            <a:endParaRPr lang="en-US" dirty="0"/>
          </a:p>
          <a:p>
            <a:r>
              <a:rPr lang="ru-RU" dirty="0"/>
              <a:t>Основные шаги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Заставим Нашего робота медленно поворачивать направо, просто включив мотор левого колеса.</a:t>
            </a:r>
            <a:endParaRPr lang="en-US" dirty="0"/>
          </a:p>
          <a:p>
            <a:pPr lvl="2"/>
            <a:r>
              <a:rPr lang="ru-RU" dirty="0"/>
              <a:t>Используем небольшие значения скорости, чтобы повороты были более  точными.</a:t>
            </a:r>
            <a:endParaRPr lang="en-US" dirty="0"/>
          </a:p>
          <a:p>
            <a:pPr lvl="1"/>
            <a:r>
              <a:rPr lang="ru-RU" dirty="0"/>
              <a:t>Сбросим угол рыскания </a:t>
            </a:r>
            <a:r>
              <a:rPr lang="ru-RU" dirty="0" err="1"/>
              <a:t>Хаба</a:t>
            </a:r>
            <a:r>
              <a:rPr lang="ru-RU" dirty="0"/>
              <a:t> на 0.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Ждем, пока угол рыскания гироскопа не достигнет необходимого значения.</a:t>
            </a:r>
            <a:endParaRPr lang="en-US" dirty="0"/>
          </a:p>
          <a:p>
            <a:pPr lvl="1"/>
            <a:r>
              <a:rPr lang="ru-RU" dirty="0"/>
              <a:t>Остановим движение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E01D-D1AA-4D7C-94E1-4D6A4CD8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 dirty="0"/>
              <a:t>Copyright © 2020 SPIKE Prime Lessons (primelessons.org) CC-BY-NC-SA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2D4F-450C-467A-A356-7BE901C2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238C8-B48B-48A0-B721-FDC259CFCD2D}"/>
              </a:ext>
            </a:extLst>
          </p:cNvPr>
          <p:cNvSpPr txBox="1"/>
          <p:nvPr/>
        </p:nvSpPr>
        <p:spPr>
          <a:xfrm>
            <a:off x="5251272" y="2273707"/>
            <a:ext cx="38257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4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CEF46-B499-4135-B8B9-8B794A9280EB}"/>
              </a:ext>
            </a:extLst>
          </p:cNvPr>
          <p:cNvSpPr txBox="1"/>
          <p:nvPr/>
        </p:nvSpPr>
        <p:spPr>
          <a:xfrm>
            <a:off x="4823749" y="3372801"/>
            <a:ext cx="4098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5AE5D-3CCD-44EC-872F-1926DC5631DE}"/>
              </a:ext>
            </a:extLst>
          </p:cNvPr>
          <p:cNvSpPr txBox="1"/>
          <p:nvPr/>
        </p:nvSpPr>
        <p:spPr>
          <a:xfrm>
            <a:off x="404525" y="5514767"/>
            <a:ext cx="83349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2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ru-RU" b="1" dirty="0"/>
              <a:t>Задача 1: решение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D729-1E1B-4B83-9C86-2E988DEE10F2}"/>
              </a:ext>
            </a:extLst>
          </p:cNvPr>
          <p:cNvSpPr txBox="1"/>
          <p:nvPr/>
        </p:nvSpPr>
        <p:spPr>
          <a:xfrm>
            <a:off x="340182" y="2817687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70FB-BEBF-43D6-8D0F-CFB87568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Повороты направо и налево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1069-D297-4581-9BE6-3CDB26C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F5DDD-258F-43A2-8EB6-D066E501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717EA9-E217-4AB7-9358-AD920AA6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144787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Чтобы изменить направление поворота</a:t>
            </a:r>
            <a:r>
              <a:rPr lang="en-US" dirty="0"/>
              <a:t>:</a:t>
            </a:r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Изменить скорость  поворачиваемого колеса.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Угол должен быть -90 градусов вместо 90 градусов.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Сравнение должно быть </a:t>
            </a:r>
            <a:r>
              <a:rPr lang="en-US" dirty="0"/>
              <a:t>“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less_than_or_equal_to</a:t>
            </a:r>
            <a:r>
              <a:rPr lang="en-US" dirty="0"/>
              <a:t>“ </a:t>
            </a:r>
            <a:r>
              <a:rPr lang="ru-RU" dirty="0"/>
              <a:t>вместо </a:t>
            </a:r>
            <a:r>
              <a:rPr lang="en-US" dirty="0"/>
              <a:t>“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US" dirty="0"/>
              <a:t>” </a:t>
            </a:r>
            <a:r>
              <a:rPr lang="ru-RU" dirty="0"/>
              <a:t>так как угол уменьшается, а не увеличивается.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3F8A2-EAF3-4C95-ACB3-586D181CFC3B}"/>
              </a:ext>
            </a:extLst>
          </p:cNvPr>
          <p:cNvSpPr txBox="1"/>
          <p:nvPr/>
        </p:nvSpPr>
        <p:spPr>
          <a:xfrm>
            <a:off x="3967018" y="2518049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Вправо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C201D-5833-4334-A22D-6FCAC291A02B}"/>
              </a:ext>
            </a:extLst>
          </p:cNvPr>
          <p:cNvSpPr txBox="1"/>
          <p:nvPr/>
        </p:nvSpPr>
        <p:spPr>
          <a:xfrm>
            <a:off x="3967017" y="4414583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Влево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992C1-D507-4A33-9C92-0509794D68FF}"/>
              </a:ext>
            </a:extLst>
          </p:cNvPr>
          <p:cNvSpPr txBox="1"/>
          <p:nvPr/>
        </p:nvSpPr>
        <p:spPr>
          <a:xfrm>
            <a:off x="340181" y="2858194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B8928A-4E63-4A93-9CB3-D570C59E2406}"/>
              </a:ext>
            </a:extLst>
          </p:cNvPr>
          <p:cNvSpPr txBox="1"/>
          <p:nvPr/>
        </p:nvSpPr>
        <p:spPr>
          <a:xfrm>
            <a:off x="349146" y="4729005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20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BE9D6-1D67-43EE-9095-0550AF28047A}"/>
              </a:ext>
            </a:extLst>
          </p:cNvPr>
          <p:cNvSpPr/>
          <p:nvPr/>
        </p:nvSpPr>
        <p:spPr>
          <a:xfrm>
            <a:off x="2752201" y="3383409"/>
            <a:ext cx="815913" cy="302167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17627-12C6-4E73-AD52-E9BFFA5A3CF6}"/>
              </a:ext>
            </a:extLst>
          </p:cNvPr>
          <p:cNvSpPr/>
          <p:nvPr/>
        </p:nvSpPr>
        <p:spPr>
          <a:xfrm>
            <a:off x="2752201" y="5227057"/>
            <a:ext cx="815913" cy="302167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FC711-8248-45E2-8835-FC22D7C01E07}"/>
              </a:ext>
            </a:extLst>
          </p:cNvPr>
          <p:cNvSpPr/>
          <p:nvPr/>
        </p:nvSpPr>
        <p:spPr>
          <a:xfrm>
            <a:off x="5269615" y="3888406"/>
            <a:ext cx="3285910" cy="2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3130CA-4EFE-40A4-9C94-862C17F5CE98}"/>
              </a:ext>
            </a:extLst>
          </p:cNvPr>
          <p:cNvSpPr/>
          <p:nvPr/>
        </p:nvSpPr>
        <p:spPr>
          <a:xfrm>
            <a:off x="5269615" y="5746406"/>
            <a:ext cx="3104840" cy="2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5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два типа поворотов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668752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087" y="1278956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Простой поворот на 180 градусов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Поворот на месте на 180 градусов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Обратите внимание, где робот заканчивает движение после поворотов на 180 градусов. </a:t>
            </a:r>
          </a:p>
          <a:p>
            <a:endParaRPr lang="en-US" dirty="0"/>
          </a:p>
          <a:p>
            <a:r>
              <a:rPr lang="ru-RU" dirty="0"/>
              <a:t>При поворотах на месте робот перемещается меньше, и это больше подходит для трудных ситуация. Повороты на месте быстрее, но менее точные.</a:t>
            </a:r>
          </a:p>
          <a:p>
            <a:endParaRPr lang="en-US" dirty="0"/>
          </a:p>
          <a:p>
            <a:r>
              <a:rPr lang="ru-RU" dirty="0"/>
              <a:t>Вы сами выбираете тип поворота в зависимости от ситуации.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200156"/>
            <a:chOff x="6507215" y="1347674"/>
            <a:chExt cx="1164830" cy="1500074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347674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386120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5339" y="4208918"/>
            <a:ext cx="170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Начальное положение 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318378" y="4378944"/>
            <a:ext cx="27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Конечное положение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348863" y="5413888"/>
            <a:ext cx="160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Движение моторов А и Е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200215"/>
            <a:chOff x="6507215" y="1338644"/>
            <a:chExt cx="1164830" cy="1529495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338644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397480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94616" y="2314503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Движение мотора А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Начальное положение 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77707" y="1725371"/>
            <a:ext cx="281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Конечное положение</a:t>
            </a:r>
            <a:endParaRPr lang="en-US" b="1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228949"/>
            <a:chOff x="892871" y="1599143"/>
            <a:chExt cx="1386064" cy="1566113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566113"/>
              <a:chOff x="6507213" y="1291726"/>
              <a:chExt cx="1199001" cy="1566113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0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3"/>
            <a:ext cx="1485589" cy="1229740"/>
            <a:chOff x="648829" y="4735413"/>
            <a:chExt cx="1485589" cy="1537051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537051"/>
              <a:chOff x="6507213" y="1311758"/>
              <a:chExt cx="1199001" cy="1537051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D3A0-BB1C-4BE8-BDFE-B24894F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55" name="Рисунок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1312</Words>
  <Application>Microsoft Macintosh PowerPoint</Application>
  <PresentationFormat>On-screen Show (4:3)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Corbel</vt:lpstr>
      <vt:lpstr>Gill Sans MT</vt:lpstr>
      <vt:lpstr>Helvetica Neue</vt:lpstr>
      <vt:lpstr>Wingdings 2</vt:lpstr>
      <vt:lpstr>Dividend</vt:lpstr>
      <vt:lpstr>Повороты с гироскопом </vt:lpstr>
      <vt:lpstr>ЦЕЛЬ УРОКА</vt:lpstr>
      <vt:lpstr>Какие функции необходимы на этом уроке</vt:lpstr>
      <vt:lpstr>Ориентация робота: тангаж, крен и рыскание</vt:lpstr>
      <vt:lpstr>Использование гироскопа для поворотов</vt:lpstr>
      <vt:lpstr>Задача 1</vt:lpstr>
      <vt:lpstr>Задача 1: решение</vt:lpstr>
      <vt:lpstr>Повороты направо и налево</vt:lpstr>
      <vt:lpstr>два типа поворотов</vt:lpstr>
      <vt:lpstr>Как Сделать простой поворот и поворот на месте</vt:lpstr>
      <vt:lpstr>Задача: повороты</vt:lpstr>
      <vt:lpstr>Задача: решение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170</cp:revision>
  <dcterms:created xsi:type="dcterms:W3CDTF">2016-07-04T02:35:12Z</dcterms:created>
  <dcterms:modified xsi:type="dcterms:W3CDTF">2020-11-21T13:50:55Z</dcterms:modified>
</cp:coreProperties>
</file>