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 id="2147483762" r:id="rId4"/>
  </p:sldMasterIdLst>
  <p:notesMasterIdLst>
    <p:notesMasterId r:id="rId20"/>
  </p:notesMasterIdLst>
  <p:handoutMasterIdLst>
    <p:handoutMasterId r:id="rId21"/>
  </p:handoutMasterIdLst>
  <p:sldIdLst>
    <p:sldId id="414" r:id="rId5"/>
    <p:sldId id="413" r:id="rId6"/>
    <p:sldId id="300" r:id="rId7"/>
    <p:sldId id="423" r:id="rId8"/>
    <p:sldId id="425" r:id="rId9"/>
    <p:sldId id="426" r:id="rId10"/>
    <p:sldId id="409" r:id="rId11"/>
    <p:sldId id="433" r:id="rId12"/>
    <p:sldId id="436" r:id="rId13"/>
    <p:sldId id="260" r:id="rId14"/>
    <p:sldId id="437" r:id="rId15"/>
    <p:sldId id="428" r:id="rId16"/>
    <p:sldId id="429" r:id="rId17"/>
    <p:sldId id="430" r:id="rId18"/>
    <p:sldId id="28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7A7A7A"/>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0" autoAdjust="0"/>
    <p:restoredTop sz="96346" autoAdjust="0"/>
  </p:normalViewPr>
  <p:slideViewPr>
    <p:cSldViewPr snapToGrid="0" snapToObjects="1">
      <p:cViewPr varScale="1">
        <p:scale>
          <a:sx n="117" d="100"/>
          <a:sy n="117" d="100"/>
        </p:scale>
        <p:origin x="120" y="366"/>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5/30/2020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5/30/2020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778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05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3832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Copyright © 2020 SPIKE Prime Lessons (primelessons.org) CC-BY-NC-SA.  (Last edit: 5/30/2020)</a:t>
            </a:r>
          </a:p>
        </p:txBody>
      </p:sp>
    </p:spTree>
    <p:extLst>
      <p:ext uri="{BB962C8B-B14F-4D97-AF65-F5344CB8AC3E}">
        <p14:creationId xmlns:p14="http://schemas.microsoft.com/office/powerpoint/2010/main" val="180326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4329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295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5776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2498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6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7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5726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95635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89486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669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47718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07907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2476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93087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603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272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8665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2581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596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TUTORIALS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5827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13849380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6210"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803"/>
            <a:ext cx="4870585" cy="365125"/>
          </a:xfrm>
          <a:prstGeom prst="rect">
            <a:avLst/>
          </a:prstGeom>
        </p:spPr>
        <p:txBody>
          <a:bodyPr/>
          <a:lstStyle>
            <a:lvl1pPr>
              <a:defRPr sz="900"/>
            </a:lvl1p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8236372" y="6316853"/>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08827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17299769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656909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2382761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5700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5811332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8797550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1465796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5812316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35907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SPIKE Prime Lessons (primelessons.org) CC-BY-NC-SA.  (Last edit: 5/30/2020)</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Copyright © 2020 SPIKE Prime Lessons (primelessons.org) CC-BY-NC-SA.  (Last edit: 5/30/2020)</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412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SPIKE Prime Lessons (primelessons.org) CC-BY-NC-SA.  (Last edit: 5/30/2020)</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2648108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5/30/2020)</a:t>
            </a:r>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DE42E464-3EB8-43C8-8768-9E2AD4F497B7}" type="slidenum">
              <a:rPr lang="en-US" smtClean="0"/>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574214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5.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35.xml"/><Relationship Id="rId4" Type="http://schemas.openxmlformats.org/officeDocument/2006/relationships/image" Target="../media/image10.tmp"/></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1.tmp"/><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47BAE-D29C-425F-A66E-2818156CCB9F}"/>
              </a:ext>
            </a:extLst>
          </p:cNvPr>
          <p:cNvSpPr>
            <a:spLocks noGrp="1"/>
          </p:cNvSpPr>
          <p:nvPr>
            <p:ph type="ctrTitle"/>
          </p:nvPr>
        </p:nvSpPr>
        <p:spPr>
          <a:xfrm>
            <a:off x="242754" y="2300865"/>
            <a:ext cx="5815852" cy="1504844"/>
          </a:xfrm>
        </p:spPr>
        <p:txBody>
          <a:bodyPr/>
          <a:lstStyle/>
          <a:p>
            <a:r>
              <a:rPr lang="en-US" dirty="0"/>
              <a:t>Moving straight</a:t>
            </a:r>
          </a:p>
        </p:txBody>
      </p:sp>
      <p:sp>
        <p:nvSpPr>
          <p:cNvPr id="2" name="Subtitle 1"/>
          <p:cNvSpPr>
            <a:spLocks noGrp="1"/>
          </p:cNvSpPr>
          <p:nvPr>
            <p:ph type="subTitle" idx="1"/>
          </p:nvPr>
        </p:nvSpPr>
        <p:spPr>
          <a:xfrm>
            <a:off x="316712" y="3800535"/>
            <a:ext cx="5741894" cy="590321"/>
          </a:xfrm>
        </p:spPr>
        <p:txBody>
          <a:bodyPr>
            <a:normAutofit/>
          </a:bodyPr>
          <a:lstStyle/>
          <a:p>
            <a:r>
              <a:rPr lang="en-US" dirty="0"/>
              <a:t>Sanjay and Arvind Seshan</a:t>
            </a:r>
          </a:p>
        </p:txBody>
      </p:sp>
    </p:spTree>
    <p:extLst>
      <p:ext uri="{BB962C8B-B14F-4D97-AF65-F5344CB8AC3E}">
        <p14:creationId xmlns:p14="http://schemas.microsoft.com/office/powerpoint/2010/main" val="1568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II: Move Forward and Back</a:t>
            </a:r>
          </a:p>
        </p:txBody>
      </p:sp>
      <p:sp>
        <p:nvSpPr>
          <p:cNvPr id="3" name="Content Placeholder 2"/>
          <p:cNvSpPr>
            <a:spLocks noGrp="1"/>
          </p:cNvSpPr>
          <p:nvPr>
            <p:ph idx="1"/>
          </p:nvPr>
        </p:nvSpPr>
        <p:spPr>
          <a:xfrm>
            <a:off x="175260" y="1274749"/>
            <a:ext cx="4555958" cy="4373563"/>
          </a:xfrm>
        </p:spPr>
        <p:txBody>
          <a:bodyPr>
            <a:normAutofit/>
          </a:bodyPr>
          <a:lstStyle/>
          <a:p>
            <a:r>
              <a:rPr lang="en-US" dirty="0"/>
              <a:t>Move your robot forward from the start line to the finish line (1) and back to the start (2)</a:t>
            </a:r>
          </a:p>
          <a:p>
            <a:r>
              <a:rPr lang="en-US"/>
              <a:t>Basic steps:</a:t>
            </a:r>
            <a:endParaRPr lang="en-US" dirty="0"/>
          </a:p>
          <a:p>
            <a:pPr lvl="1"/>
            <a:r>
              <a:rPr lang="en-US" dirty="0"/>
              <a:t>Configure your robot</a:t>
            </a:r>
          </a:p>
          <a:p>
            <a:pPr lvl="1"/>
            <a:r>
              <a:rPr lang="en-US" dirty="0"/>
              <a:t>Use a Movement Block and move forward for the desired amount (40cm)</a:t>
            </a:r>
          </a:p>
          <a:p>
            <a:pPr lvl="1"/>
            <a:r>
              <a:rPr lang="en-US" dirty="0"/>
              <a:t>Use the same Movement Block to move backwards (40cm)</a:t>
            </a:r>
          </a:p>
          <a:p>
            <a:endParaRPr lang="en-US" dirty="0"/>
          </a:p>
          <a:p>
            <a:endParaRPr lang="en-US" dirty="0"/>
          </a:p>
        </p:txBody>
      </p:sp>
      <p:sp>
        <p:nvSpPr>
          <p:cNvPr id="8" name="Footer Placeholder 7">
            <a:extLst>
              <a:ext uri="{FF2B5EF4-FFF2-40B4-BE49-F238E27FC236}">
                <a16:creationId xmlns:a16="http://schemas.microsoft.com/office/drawing/2014/main" id="{C2343568-9331-7A48-9D07-C332D71BD676}"/>
              </a:ext>
            </a:extLst>
          </p:cNvPr>
          <p:cNvSpPr>
            <a:spLocks noGrp="1"/>
          </p:cNvSpPr>
          <p:nvPr>
            <p:ph type="ftr" sz="quarter" idx="11"/>
          </p:nvPr>
        </p:nvSpPr>
        <p:spPr/>
        <p:txBody>
          <a:bodyPr/>
          <a:lstStyle/>
          <a:p>
            <a:r>
              <a:rPr lang="en-US"/>
              <a:t>Copyright © 2020 SPIKE Prime Lessons (primelessons.org) CC-BY-NC-SA.  (Last edit: 5/30/2020)</a:t>
            </a:r>
          </a:p>
        </p:txBody>
      </p:sp>
      <p:cxnSp>
        <p:nvCxnSpPr>
          <p:cNvPr id="5" name="Straight Connector 4"/>
          <p:cNvCxnSpPr/>
          <p:nvPr/>
        </p:nvCxnSpPr>
        <p:spPr>
          <a:xfrm flipH="1">
            <a:off x="5775158" y="1871579"/>
            <a:ext cx="2540000"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775158" y="5558588"/>
            <a:ext cx="2540000" cy="0"/>
          </a:xfrm>
          <a:prstGeom prst="line">
            <a:avLst/>
          </a:prstGeom>
          <a:ln w="76200" cmpd="sng">
            <a:solidFill>
              <a:srgbClr val="00B9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15789"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8152064"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36784" y="3438897"/>
            <a:ext cx="307474" cy="369332"/>
          </a:xfrm>
          <a:prstGeom prst="rect">
            <a:avLst/>
          </a:prstGeom>
          <a:noFill/>
        </p:spPr>
        <p:txBody>
          <a:bodyPr wrap="square" rtlCol="0">
            <a:spAutoFit/>
          </a:bodyPr>
          <a:lstStyle/>
          <a:p>
            <a:r>
              <a:rPr lang="en-US" dirty="0"/>
              <a:t>1</a:t>
            </a:r>
          </a:p>
        </p:txBody>
      </p:sp>
      <p:sp>
        <p:nvSpPr>
          <p:cNvPr id="17" name="TextBox 16"/>
          <p:cNvSpPr txBox="1"/>
          <p:nvPr/>
        </p:nvSpPr>
        <p:spPr>
          <a:xfrm>
            <a:off x="7823596" y="3471417"/>
            <a:ext cx="307474" cy="369332"/>
          </a:xfrm>
          <a:prstGeom prst="rect">
            <a:avLst/>
          </a:prstGeom>
          <a:noFill/>
        </p:spPr>
        <p:txBody>
          <a:bodyPr wrap="square" rtlCol="0">
            <a:spAutoFit/>
          </a:bodyPr>
          <a:lstStyle/>
          <a:p>
            <a:r>
              <a:rPr lang="en-US" dirty="0"/>
              <a:t>2</a:t>
            </a:r>
          </a:p>
        </p:txBody>
      </p:sp>
      <p:sp>
        <p:nvSpPr>
          <p:cNvPr id="4" name="TextBox 3"/>
          <p:cNvSpPr txBox="1"/>
          <p:nvPr/>
        </p:nvSpPr>
        <p:spPr>
          <a:xfrm>
            <a:off x="5679774" y="1434399"/>
            <a:ext cx="941296" cy="369332"/>
          </a:xfrm>
          <a:prstGeom prst="rect">
            <a:avLst/>
          </a:prstGeom>
          <a:noFill/>
        </p:spPr>
        <p:txBody>
          <a:bodyPr wrap="none" rtlCol="0">
            <a:spAutoFit/>
          </a:bodyPr>
          <a:lstStyle/>
          <a:p>
            <a:r>
              <a:rPr lang="en-US" dirty="0"/>
              <a:t>FINISH</a:t>
            </a:r>
          </a:p>
        </p:txBody>
      </p:sp>
      <p:sp>
        <p:nvSpPr>
          <p:cNvPr id="12" name="TextBox 11"/>
          <p:cNvSpPr txBox="1"/>
          <p:nvPr/>
        </p:nvSpPr>
        <p:spPr>
          <a:xfrm>
            <a:off x="5679774" y="5744877"/>
            <a:ext cx="915823" cy="369332"/>
          </a:xfrm>
          <a:prstGeom prst="rect">
            <a:avLst/>
          </a:prstGeom>
          <a:noFill/>
        </p:spPr>
        <p:txBody>
          <a:bodyPr wrap="none" rtlCol="0">
            <a:spAutoFit/>
          </a:bodyPr>
          <a:lstStyle/>
          <a:p>
            <a:r>
              <a:rPr lang="en-US" dirty="0"/>
              <a:t>START</a:t>
            </a:r>
          </a:p>
        </p:txBody>
      </p:sp>
      <p:grpSp>
        <p:nvGrpSpPr>
          <p:cNvPr id="24" name="Group 23">
            <a:extLst>
              <a:ext uri="{FF2B5EF4-FFF2-40B4-BE49-F238E27FC236}">
                <a16:creationId xmlns:a16="http://schemas.microsoft.com/office/drawing/2014/main" id="{ECA5F964-DE18-4BBC-BE30-ADC7BFE6EA73}"/>
              </a:ext>
            </a:extLst>
          </p:cNvPr>
          <p:cNvGrpSpPr/>
          <p:nvPr/>
        </p:nvGrpSpPr>
        <p:grpSpPr>
          <a:xfrm>
            <a:off x="6829001" y="5597096"/>
            <a:ext cx="660559" cy="790597"/>
            <a:chOff x="6310708" y="2223671"/>
            <a:chExt cx="809489" cy="898563"/>
          </a:xfrm>
        </p:grpSpPr>
        <p:sp>
          <p:nvSpPr>
            <p:cNvPr id="25" name="Rounded Rectangle 27">
              <a:extLst>
                <a:ext uri="{FF2B5EF4-FFF2-40B4-BE49-F238E27FC236}">
                  <a16:creationId xmlns:a16="http://schemas.microsoft.com/office/drawing/2014/main" id="{CCECC990-4945-40AC-BA0C-52230D3420D0}"/>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ounded Rectangle 28">
              <a:extLst>
                <a:ext uri="{FF2B5EF4-FFF2-40B4-BE49-F238E27FC236}">
                  <a16:creationId xmlns:a16="http://schemas.microsoft.com/office/drawing/2014/main" id="{AD8BB0C1-1968-4A21-AA88-400EBF2B8D24}"/>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7" name="Rounded Rectangle 29">
              <a:extLst>
                <a:ext uri="{FF2B5EF4-FFF2-40B4-BE49-F238E27FC236}">
                  <a16:creationId xmlns:a16="http://schemas.microsoft.com/office/drawing/2014/main" id="{CF437D3E-63BC-44FF-8419-9074FFD42C3D}"/>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8" name="Oval 27">
              <a:extLst>
                <a:ext uri="{FF2B5EF4-FFF2-40B4-BE49-F238E27FC236}">
                  <a16:creationId xmlns:a16="http://schemas.microsoft.com/office/drawing/2014/main" id="{673307E1-3E45-4D57-B3DD-1335C90458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TextBox 6">
            <a:extLst>
              <a:ext uri="{FF2B5EF4-FFF2-40B4-BE49-F238E27FC236}">
                <a16:creationId xmlns:a16="http://schemas.microsoft.com/office/drawing/2014/main" id="{2CDE5293-DF90-4CD6-BE3F-A272C1189A4D}"/>
              </a:ext>
            </a:extLst>
          </p:cNvPr>
          <p:cNvSpPr txBox="1"/>
          <p:nvPr/>
        </p:nvSpPr>
        <p:spPr>
          <a:xfrm>
            <a:off x="6744399" y="3471547"/>
            <a:ext cx="823391" cy="369332"/>
          </a:xfrm>
          <a:prstGeom prst="rect">
            <a:avLst/>
          </a:prstGeom>
          <a:noFill/>
        </p:spPr>
        <p:txBody>
          <a:bodyPr wrap="square" rtlCol="0">
            <a:spAutoFit/>
          </a:bodyPr>
          <a:lstStyle/>
          <a:p>
            <a:r>
              <a:rPr lang="en-US" dirty="0"/>
              <a:t>40CM</a:t>
            </a:r>
          </a:p>
        </p:txBody>
      </p:sp>
      <p:sp>
        <p:nvSpPr>
          <p:cNvPr id="10" name="Slide Number Placeholder 9">
            <a:extLst>
              <a:ext uri="{FF2B5EF4-FFF2-40B4-BE49-F238E27FC236}">
                <a16:creationId xmlns:a16="http://schemas.microsoft.com/office/drawing/2014/main" id="{9E6FDDF9-C34F-4F2C-BD11-22A9D98E5BC3}"/>
              </a:ext>
            </a:extLst>
          </p:cNvPr>
          <p:cNvSpPr>
            <a:spLocks noGrp="1"/>
          </p:cNvSpPr>
          <p:nvPr>
            <p:ph type="sldNum" sz="quarter" idx="12"/>
          </p:nvPr>
        </p:nvSpPr>
        <p:spPr/>
        <p:txBody>
          <a:bodyPr/>
          <a:lstStyle/>
          <a:p>
            <a:fld id="{4DBC7FC8-25FB-FC45-8177-2B991DA6778C}" type="slidenum">
              <a:rPr lang="en-US" smtClean="0"/>
              <a:t>10</a:t>
            </a:fld>
            <a:endParaRPr lang="en-US"/>
          </a:p>
        </p:txBody>
      </p:sp>
    </p:spTree>
    <p:extLst>
      <p:ext uri="{BB962C8B-B14F-4D97-AF65-F5344CB8AC3E}">
        <p14:creationId xmlns:p14="http://schemas.microsoft.com/office/powerpoint/2010/main" val="2210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EA67A743-CC4F-4AD7-BF57-EB62E23F1725}"/>
              </a:ext>
            </a:extLst>
          </p:cNvPr>
          <p:cNvSpPr>
            <a:spLocks noGrp="1"/>
          </p:cNvSpPr>
          <p:nvPr>
            <p:ph idx="1"/>
          </p:nvPr>
        </p:nvSpPr>
        <p:spPr>
          <a:xfrm>
            <a:off x="156210" y="1857829"/>
            <a:ext cx="4502876" cy="4364778"/>
          </a:xfrm>
        </p:spPr>
        <p:txBody>
          <a:bodyPr/>
          <a:lstStyle/>
          <a:p>
            <a:r>
              <a:rPr lang="en-US" dirty="0"/>
              <a:t>Configure your robot</a:t>
            </a:r>
          </a:p>
          <a:p>
            <a:r>
              <a:rPr lang="en-US" dirty="0"/>
              <a:t>If you are using the smaller SPIKE Prime wheels on Droid Bot IV, set the one rotation to 17.5cm (image on the right)</a:t>
            </a:r>
          </a:p>
          <a:p>
            <a:r>
              <a:rPr lang="en-US" dirty="0"/>
              <a:t>If you are using the larger SPIKE Prime wheels on ADB, you will set one rotation to 27.6cm</a:t>
            </a:r>
          </a:p>
          <a:p>
            <a:r>
              <a:rPr lang="en-US" dirty="0"/>
              <a:t>Robot moves forward 40cm and backwards 40cm</a:t>
            </a:r>
          </a:p>
          <a:p>
            <a:endParaRPr lang="en-US" dirty="0"/>
          </a:p>
        </p:txBody>
      </p:sp>
      <p:sp>
        <p:nvSpPr>
          <p:cNvPr id="2" name="Title 1">
            <a:extLst>
              <a:ext uri="{FF2B5EF4-FFF2-40B4-BE49-F238E27FC236}">
                <a16:creationId xmlns:a16="http://schemas.microsoft.com/office/drawing/2014/main" id="{DDBC4BBE-C908-4D9B-8994-FA0CF8939198}"/>
              </a:ext>
            </a:extLst>
          </p:cNvPr>
          <p:cNvSpPr>
            <a:spLocks noGrp="1"/>
          </p:cNvSpPr>
          <p:nvPr>
            <p:ph type="title"/>
          </p:nvPr>
        </p:nvSpPr>
        <p:spPr/>
        <p:txBody>
          <a:bodyPr/>
          <a:lstStyle/>
          <a:p>
            <a:r>
              <a:rPr lang="en-US" dirty="0"/>
              <a:t>Challenge II solution</a:t>
            </a:r>
          </a:p>
        </p:txBody>
      </p:sp>
      <p:sp>
        <p:nvSpPr>
          <p:cNvPr id="4" name="Footer Placeholder 3">
            <a:extLst>
              <a:ext uri="{FF2B5EF4-FFF2-40B4-BE49-F238E27FC236}">
                <a16:creationId xmlns:a16="http://schemas.microsoft.com/office/drawing/2014/main" id="{F52252CE-D7C8-4ED1-B7D3-717F38748A37}"/>
              </a:ext>
            </a:extLst>
          </p:cNvPr>
          <p:cNvSpPr>
            <a:spLocks noGrp="1"/>
          </p:cNvSpPr>
          <p:nvPr>
            <p:ph type="ftr" sz="quarter" idx="11"/>
          </p:nvPr>
        </p:nvSpPr>
        <p:spPr/>
        <p:txBody>
          <a:bodyPr/>
          <a:lstStyle/>
          <a:p>
            <a:r>
              <a:rPr lang="en-US"/>
              <a:t>Copyright © 2020 SPIKE Prime Lessons (primelessons.org) CC-BY-NC-SA.  (Last edit: 5/30/2020)</a:t>
            </a:r>
          </a:p>
        </p:txBody>
      </p:sp>
      <p:sp>
        <p:nvSpPr>
          <p:cNvPr id="3" name="Slide Number Placeholder 2">
            <a:extLst>
              <a:ext uri="{FF2B5EF4-FFF2-40B4-BE49-F238E27FC236}">
                <a16:creationId xmlns:a16="http://schemas.microsoft.com/office/drawing/2014/main" id="{E9459E78-879E-4754-AEB1-C1494464AD61}"/>
              </a:ext>
            </a:extLst>
          </p:cNvPr>
          <p:cNvSpPr>
            <a:spLocks noGrp="1"/>
          </p:cNvSpPr>
          <p:nvPr>
            <p:ph type="sldNum" sz="quarter" idx="12"/>
          </p:nvPr>
        </p:nvSpPr>
        <p:spPr/>
        <p:txBody>
          <a:bodyPr/>
          <a:lstStyle/>
          <a:p>
            <a:fld id="{4DBC7FC8-25FB-FC45-8177-2B991DA6778C}" type="slidenum">
              <a:rPr lang="en-US" smtClean="0"/>
              <a:t>11</a:t>
            </a:fld>
            <a:endParaRPr lang="en-US"/>
          </a:p>
        </p:txBody>
      </p:sp>
      <p:pic>
        <p:nvPicPr>
          <p:cNvPr id="6" name="Picture 5" descr="A screenshot of a cell phone&#10;&#10;Description automatically generated">
            <a:extLst>
              <a:ext uri="{FF2B5EF4-FFF2-40B4-BE49-F238E27FC236}">
                <a16:creationId xmlns:a16="http://schemas.microsoft.com/office/drawing/2014/main" id="{784BA263-8D75-474F-970E-AAF05F8987CE}"/>
              </a:ext>
            </a:extLst>
          </p:cNvPr>
          <p:cNvPicPr>
            <a:picLocks noChangeAspect="1"/>
          </p:cNvPicPr>
          <p:nvPr/>
        </p:nvPicPr>
        <p:blipFill>
          <a:blip r:embed="rId2"/>
          <a:stretch>
            <a:fillRect/>
          </a:stretch>
        </p:blipFill>
        <p:spPr>
          <a:xfrm>
            <a:off x="4785360" y="1343878"/>
            <a:ext cx="4477375" cy="4010585"/>
          </a:xfrm>
          <a:prstGeom prst="rect">
            <a:avLst/>
          </a:prstGeom>
        </p:spPr>
      </p:pic>
    </p:spTree>
    <p:extLst>
      <p:ext uri="{BB962C8B-B14F-4D97-AF65-F5344CB8AC3E}">
        <p14:creationId xmlns:p14="http://schemas.microsoft.com/office/powerpoint/2010/main" val="2246882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Moving and Stop Moving Blocks</a:t>
            </a:r>
          </a:p>
        </p:txBody>
      </p:sp>
      <p:sp>
        <p:nvSpPr>
          <p:cNvPr id="3" name="Content Placeholder 2"/>
          <p:cNvSpPr>
            <a:spLocks noGrp="1"/>
          </p:cNvSpPr>
          <p:nvPr>
            <p:ph idx="1"/>
          </p:nvPr>
        </p:nvSpPr>
        <p:spPr>
          <a:xfrm>
            <a:off x="4080076" y="1524318"/>
            <a:ext cx="4622598" cy="4736927"/>
          </a:xfrm>
        </p:spPr>
        <p:txBody>
          <a:bodyPr>
            <a:normAutofit/>
          </a:bodyPr>
          <a:lstStyle/>
          <a:p>
            <a:pPr marL="342900" indent="-342900">
              <a:buFont typeface="Arial"/>
              <a:buChar char="•"/>
            </a:pPr>
            <a:r>
              <a:rPr lang="en-US" dirty="0"/>
              <a:t>There are 4 more move blocks in the Movement palette.</a:t>
            </a:r>
          </a:p>
          <a:p>
            <a:pPr marL="342900" indent="-342900">
              <a:buFont typeface="Arial"/>
              <a:buChar char="•"/>
            </a:pPr>
            <a:r>
              <a:rPr lang="en-US" dirty="0"/>
              <a:t>The Start moving blocks will turn </a:t>
            </a:r>
            <a:r>
              <a:rPr lang="en-US" b="1" dirty="0"/>
              <a:t>on</a:t>
            </a:r>
            <a:r>
              <a:rPr lang="en-US" dirty="0"/>
              <a:t> your drive motors at the given speed (and steering if given). </a:t>
            </a:r>
          </a:p>
          <a:p>
            <a:pPr marL="342900" indent="-342900">
              <a:buFont typeface="Arial"/>
              <a:buChar char="•"/>
            </a:pPr>
            <a:r>
              <a:rPr lang="en-US" dirty="0"/>
              <a:t>These blocks have no duration/distance. After turning the motor on, the program instantly moves to the next block</a:t>
            </a:r>
          </a:p>
          <a:p>
            <a:pPr marL="342900" indent="-342900">
              <a:buFont typeface="Arial"/>
              <a:buChar char="•"/>
            </a:pPr>
            <a:r>
              <a:rPr lang="en-US" dirty="0"/>
              <a:t>The motor will continue running until stopped or controlled by another block</a:t>
            </a:r>
          </a:p>
          <a:p>
            <a:pPr marL="342900" indent="-342900">
              <a:buFont typeface="Arial"/>
              <a:buChar char="•"/>
            </a:pPr>
            <a:r>
              <a:rPr lang="en-US" dirty="0"/>
              <a:t>Stop moving will halt your drive motors no matter what action they are running.</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pic>
        <p:nvPicPr>
          <p:cNvPr id="7" name="Picture 6" descr="Screen Shot 2019-12-21 at 3.54.20 PM.png"/>
          <p:cNvPicPr>
            <a:picLocks noChangeAspect="1"/>
          </p:cNvPicPr>
          <p:nvPr/>
        </p:nvPicPr>
        <p:blipFill rotWithShape="1">
          <a:blip r:embed="rId2">
            <a:extLst>
              <a:ext uri="{28A0092B-C50C-407E-A947-70E740481C1C}">
                <a14:useLocalDpi xmlns:a14="http://schemas.microsoft.com/office/drawing/2010/main" val="0"/>
              </a:ext>
            </a:extLst>
          </a:blip>
          <a:srcRect l="985"/>
          <a:stretch/>
        </p:blipFill>
        <p:spPr>
          <a:xfrm>
            <a:off x="243818" y="2303898"/>
            <a:ext cx="3710189" cy="709143"/>
          </a:xfrm>
          <a:prstGeom prst="rect">
            <a:avLst/>
          </a:prstGeom>
        </p:spPr>
      </p:pic>
      <p:pic>
        <p:nvPicPr>
          <p:cNvPr id="8" name="Picture 7" descr="Screen Shot 2019-12-21 at 3.54.25 PM.png"/>
          <p:cNvPicPr>
            <a:picLocks noChangeAspect="1"/>
          </p:cNvPicPr>
          <p:nvPr/>
        </p:nvPicPr>
        <p:blipFill rotWithShape="1">
          <a:blip r:embed="rId3">
            <a:extLst>
              <a:ext uri="{28A0092B-C50C-407E-A947-70E740481C1C}">
                <a14:useLocalDpi xmlns:a14="http://schemas.microsoft.com/office/drawing/2010/main" val="0"/>
              </a:ext>
            </a:extLst>
          </a:blip>
          <a:srcRect l="2427"/>
          <a:stretch/>
        </p:blipFill>
        <p:spPr>
          <a:xfrm>
            <a:off x="985792" y="4640513"/>
            <a:ext cx="1674451" cy="743643"/>
          </a:xfrm>
          <a:prstGeom prst="rect">
            <a:avLst/>
          </a:prstGeom>
        </p:spPr>
      </p:pic>
      <p:pic>
        <p:nvPicPr>
          <p:cNvPr id="6" name="Picture 5">
            <a:extLst>
              <a:ext uri="{FF2B5EF4-FFF2-40B4-BE49-F238E27FC236}">
                <a16:creationId xmlns:a16="http://schemas.microsoft.com/office/drawing/2014/main" id="{3E74FBE1-6743-884E-AC89-801158F55CD6}"/>
              </a:ext>
            </a:extLst>
          </p:cNvPr>
          <p:cNvPicPr>
            <a:picLocks noChangeAspect="1"/>
          </p:cNvPicPr>
          <p:nvPr/>
        </p:nvPicPr>
        <p:blipFill>
          <a:blip r:embed="rId4"/>
          <a:stretch>
            <a:fillRect/>
          </a:stretch>
        </p:blipFill>
        <p:spPr>
          <a:xfrm>
            <a:off x="243818" y="1574223"/>
            <a:ext cx="2479588" cy="681206"/>
          </a:xfrm>
          <a:prstGeom prst="rect">
            <a:avLst/>
          </a:prstGeom>
        </p:spPr>
      </p:pic>
      <p:pic>
        <p:nvPicPr>
          <p:cNvPr id="9" name="Picture 8">
            <a:extLst>
              <a:ext uri="{FF2B5EF4-FFF2-40B4-BE49-F238E27FC236}">
                <a16:creationId xmlns:a16="http://schemas.microsoft.com/office/drawing/2014/main" id="{05C472CD-098B-6A44-9029-E7CAF22A5C8E}"/>
              </a:ext>
            </a:extLst>
          </p:cNvPr>
          <p:cNvPicPr>
            <a:picLocks noChangeAspect="1"/>
          </p:cNvPicPr>
          <p:nvPr/>
        </p:nvPicPr>
        <p:blipFill>
          <a:blip r:embed="rId5"/>
          <a:stretch>
            <a:fillRect/>
          </a:stretch>
        </p:blipFill>
        <p:spPr>
          <a:xfrm>
            <a:off x="243818" y="3099814"/>
            <a:ext cx="3158401" cy="658371"/>
          </a:xfrm>
          <a:prstGeom prst="rect">
            <a:avLst/>
          </a:prstGeom>
        </p:spPr>
      </p:pic>
      <p:sp>
        <p:nvSpPr>
          <p:cNvPr id="5" name="Slide Number Placeholder 4">
            <a:extLst>
              <a:ext uri="{FF2B5EF4-FFF2-40B4-BE49-F238E27FC236}">
                <a16:creationId xmlns:a16="http://schemas.microsoft.com/office/drawing/2014/main" id="{B4482ACD-F1EC-47F7-B4BA-55693BC59A3A}"/>
              </a:ext>
            </a:extLst>
          </p:cNvPr>
          <p:cNvSpPr>
            <a:spLocks noGrp="1"/>
          </p:cNvSpPr>
          <p:nvPr>
            <p:ph type="sldNum" sz="quarter" idx="12"/>
          </p:nvPr>
        </p:nvSpPr>
        <p:spPr/>
        <p:txBody>
          <a:bodyPr/>
          <a:lstStyle/>
          <a:p>
            <a:fld id="{4DBC7FC8-25FB-FC45-8177-2B991DA6778C}" type="slidenum">
              <a:rPr lang="en-US" smtClean="0"/>
              <a:t>12</a:t>
            </a:fld>
            <a:endParaRPr lang="en-US"/>
          </a:p>
        </p:txBody>
      </p:sp>
    </p:spTree>
    <p:extLst>
      <p:ext uri="{BB962C8B-B14F-4D97-AF65-F5344CB8AC3E}">
        <p14:creationId xmlns:p14="http://schemas.microsoft.com/office/powerpoint/2010/main" val="142998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BD0A-B1A8-294A-83FE-A85B287ED67A}"/>
              </a:ext>
            </a:extLst>
          </p:cNvPr>
          <p:cNvSpPr>
            <a:spLocks noGrp="1"/>
          </p:cNvSpPr>
          <p:nvPr>
            <p:ph type="title"/>
          </p:nvPr>
        </p:nvSpPr>
        <p:spPr/>
        <p:txBody>
          <a:bodyPr/>
          <a:lstStyle/>
          <a:p>
            <a:r>
              <a:rPr lang="en-US" dirty="0"/>
              <a:t>Wait blocks and Challenge iii</a:t>
            </a:r>
          </a:p>
        </p:txBody>
      </p:sp>
      <p:sp>
        <p:nvSpPr>
          <p:cNvPr id="3" name="Content Placeholder 2">
            <a:extLst>
              <a:ext uri="{FF2B5EF4-FFF2-40B4-BE49-F238E27FC236}">
                <a16:creationId xmlns:a16="http://schemas.microsoft.com/office/drawing/2014/main" id="{02912647-7A3C-D645-B1B9-77704CE02166}"/>
              </a:ext>
            </a:extLst>
          </p:cNvPr>
          <p:cNvSpPr>
            <a:spLocks noGrp="1"/>
          </p:cNvSpPr>
          <p:nvPr>
            <p:ph idx="1"/>
          </p:nvPr>
        </p:nvSpPr>
        <p:spPr>
          <a:xfrm>
            <a:off x="156210" y="1140006"/>
            <a:ext cx="8831580" cy="2902155"/>
          </a:xfrm>
        </p:spPr>
        <p:txBody>
          <a:bodyPr/>
          <a:lstStyle/>
          <a:p>
            <a:r>
              <a:rPr lang="en-US" dirty="0"/>
              <a:t>Since Start and Stop Moving blocks execute instantly, they need to be used with other blocks to be made useful. One common way they are used is with Wait Blocks. Wait Blocks hold up the program execution until some event occurs. The lessons on sensors cover Wait Blocks in more detail.</a:t>
            </a:r>
          </a:p>
          <a:p>
            <a:r>
              <a:rPr lang="en-US" dirty="0"/>
              <a:t>For now, we will use the Wait for Seconds block</a:t>
            </a:r>
          </a:p>
          <a:p>
            <a:endParaRPr lang="en-US" dirty="0"/>
          </a:p>
          <a:p>
            <a:endParaRPr lang="en-US" dirty="0"/>
          </a:p>
          <a:p>
            <a:r>
              <a:rPr lang="en-US" dirty="0"/>
              <a:t>This block takes the entered number of seconds to run</a:t>
            </a:r>
          </a:p>
        </p:txBody>
      </p:sp>
      <p:sp>
        <p:nvSpPr>
          <p:cNvPr id="4" name="Footer Placeholder 3">
            <a:extLst>
              <a:ext uri="{FF2B5EF4-FFF2-40B4-BE49-F238E27FC236}">
                <a16:creationId xmlns:a16="http://schemas.microsoft.com/office/drawing/2014/main" id="{311E1362-5AE5-9F49-B591-B26344D19024}"/>
              </a:ext>
            </a:extLst>
          </p:cNvPr>
          <p:cNvSpPr>
            <a:spLocks noGrp="1"/>
          </p:cNvSpPr>
          <p:nvPr>
            <p:ph type="ftr" sz="quarter" idx="11"/>
          </p:nvPr>
        </p:nvSpPr>
        <p:spPr/>
        <p:txBody>
          <a:bodyPr/>
          <a:lstStyle/>
          <a:p>
            <a:r>
              <a:rPr lang="en-US"/>
              <a:t>Copyright © 2020 SPIKE Prime Lessons (primelessons.org) CC-BY-NC-SA.  (Last edit: 5/30/2020)</a:t>
            </a:r>
          </a:p>
        </p:txBody>
      </p:sp>
      <p:pic>
        <p:nvPicPr>
          <p:cNvPr id="5" name="Picture 4">
            <a:extLst>
              <a:ext uri="{FF2B5EF4-FFF2-40B4-BE49-F238E27FC236}">
                <a16:creationId xmlns:a16="http://schemas.microsoft.com/office/drawing/2014/main" id="{A2D29647-AD6C-5741-9512-9A68CE99C368}"/>
              </a:ext>
            </a:extLst>
          </p:cNvPr>
          <p:cNvPicPr>
            <a:picLocks noChangeAspect="1"/>
          </p:cNvPicPr>
          <p:nvPr/>
        </p:nvPicPr>
        <p:blipFill>
          <a:blip r:embed="rId2"/>
          <a:stretch>
            <a:fillRect/>
          </a:stretch>
        </p:blipFill>
        <p:spPr>
          <a:xfrm>
            <a:off x="698659" y="2848746"/>
            <a:ext cx="1747295" cy="662767"/>
          </a:xfrm>
          <a:prstGeom prst="rect">
            <a:avLst/>
          </a:prstGeom>
        </p:spPr>
      </p:pic>
      <p:sp>
        <p:nvSpPr>
          <p:cNvPr id="6" name="Slide Number Placeholder 5">
            <a:extLst>
              <a:ext uri="{FF2B5EF4-FFF2-40B4-BE49-F238E27FC236}">
                <a16:creationId xmlns:a16="http://schemas.microsoft.com/office/drawing/2014/main" id="{9EC8D1E1-A72B-49F7-9DF4-97A6AC85140A}"/>
              </a:ext>
            </a:extLst>
          </p:cNvPr>
          <p:cNvSpPr>
            <a:spLocks noGrp="1"/>
          </p:cNvSpPr>
          <p:nvPr>
            <p:ph type="sldNum" sz="quarter" idx="12"/>
          </p:nvPr>
        </p:nvSpPr>
        <p:spPr/>
        <p:txBody>
          <a:bodyPr/>
          <a:lstStyle/>
          <a:p>
            <a:fld id="{4DBC7FC8-25FB-FC45-8177-2B991DA6778C}" type="slidenum">
              <a:rPr lang="en-US" smtClean="0"/>
              <a:t>13</a:t>
            </a:fld>
            <a:endParaRPr lang="en-US"/>
          </a:p>
        </p:txBody>
      </p:sp>
      <p:sp>
        <p:nvSpPr>
          <p:cNvPr id="7" name="Rectangle 6">
            <a:extLst>
              <a:ext uri="{FF2B5EF4-FFF2-40B4-BE49-F238E27FC236}">
                <a16:creationId xmlns:a16="http://schemas.microsoft.com/office/drawing/2014/main" id="{BF936001-85C7-4EC8-B5D8-7A668A3E3719}"/>
              </a:ext>
            </a:extLst>
          </p:cNvPr>
          <p:cNvSpPr/>
          <p:nvPr/>
        </p:nvSpPr>
        <p:spPr>
          <a:xfrm>
            <a:off x="444380" y="4383993"/>
            <a:ext cx="8366333" cy="1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Challenge III:</a:t>
            </a:r>
          </a:p>
          <a:p>
            <a:pPr lvl="1"/>
            <a:r>
              <a:rPr lang="en-US" sz="2400" dirty="0">
                <a:solidFill>
                  <a:schemeClr val="tx1"/>
                </a:solidFill>
              </a:rPr>
              <a:t>Use Start Moving, Stop Moving and Wait blocks to make the robot move forward for 3 seconds</a:t>
            </a:r>
          </a:p>
        </p:txBody>
      </p:sp>
    </p:spTree>
    <p:extLst>
      <p:ext uri="{BB962C8B-B14F-4D97-AF65-F5344CB8AC3E}">
        <p14:creationId xmlns:p14="http://schemas.microsoft.com/office/powerpoint/2010/main" val="395074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E38-CA95-4858-B9E6-F6BB09BE2EAA}"/>
              </a:ext>
            </a:extLst>
          </p:cNvPr>
          <p:cNvSpPr>
            <a:spLocks noGrp="1"/>
          </p:cNvSpPr>
          <p:nvPr>
            <p:ph type="title"/>
          </p:nvPr>
        </p:nvSpPr>
        <p:spPr/>
        <p:txBody>
          <a:bodyPr/>
          <a:lstStyle/>
          <a:p>
            <a:r>
              <a:rPr lang="en-US" dirty="0"/>
              <a:t>Challenge III: moving For 3 Seconds</a:t>
            </a:r>
          </a:p>
        </p:txBody>
      </p:sp>
      <p:sp>
        <p:nvSpPr>
          <p:cNvPr id="3" name="Content Placeholder 2">
            <a:extLst>
              <a:ext uri="{FF2B5EF4-FFF2-40B4-BE49-F238E27FC236}">
                <a16:creationId xmlns:a16="http://schemas.microsoft.com/office/drawing/2014/main" id="{3C910320-50AE-4E8D-B71F-6F0EAF08E2CA}"/>
              </a:ext>
            </a:extLst>
          </p:cNvPr>
          <p:cNvSpPr>
            <a:spLocks noGrp="1"/>
          </p:cNvSpPr>
          <p:nvPr>
            <p:ph idx="1"/>
          </p:nvPr>
        </p:nvSpPr>
        <p:spPr>
          <a:xfrm>
            <a:off x="175260" y="1327298"/>
            <a:ext cx="8746864" cy="565297"/>
          </a:xfrm>
        </p:spPr>
        <p:txBody>
          <a:bodyPr/>
          <a:lstStyle/>
          <a:p>
            <a:r>
              <a:rPr lang="en-US" dirty="0"/>
              <a:t>Can you Move 3 Seconds using just the Start Moving and Wait blocks?</a:t>
            </a:r>
          </a:p>
        </p:txBody>
      </p:sp>
      <p:sp>
        <p:nvSpPr>
          <p:cNvPr id="6" name="Footer Placeholder 5">
            <a:extLst>
              <a:ext uri="{FF2B5EF4-FFF2-40B4-BE49-F238E27FC236}">
                <a16:creationId xmlns:a16="http://schemas.microsoft.com/office/drawing/2014/main" id="{473F7615-8139-9344-8602-E82DD296A2DE}"/>
              </a:ext>
            </a:extLst>
          </p:cNvPr>
          <p:cNvSpPr>
            <a:spLocks noGrp="1"/>
          </p:cNvSpPr>
          <p:nvPr>
            <p:ph type="ftr" sz="quarter" idx="11"/>
          </p:nvPr>
        </p:nvSpPr>
        <p:spPr/>
        <p:txBody>
          <a:bodyPr/>
          <a:lstStyle/>
          <a:p>
            <a:r>
              <a:rPr lang="en-US"/>
              <a:t>Copyright © 2020 SPIKE Prime Lessons (primelessons.org) CC-BY-NC-SA.  (Last edit: 5/30/2020)</a:t>
            </a:r>
          </a:p>
        </p:txBody>
      </p:sp>
      <p:sp>
        <p:nvSpPr>
          <p:cNvPr id="7" name="Content Placeholder 2">
            <a:extLst>
              <a:ext uri="{FF2B5EF4-FFF2-40B4-BE49-F238E27FC236}">
                <a16:creationId xmlns:a16="http://schemas.microsoft.com/office/drawing/2014/main" id="{DA5622F6-3847-4825-BD78-99B3DDCD3942}"/>
              </a:ext>
            </a:extLst>
          </p:cNvPr>
          <p:cNvSpPr txBox="1">
            <a:spLocks/>
          </p:cNvSpPr>
          <p:nvPr/>
        </p:nvSpPr>
        <p:spPr>
          <a:xfrm>
            <a:off x="4625903" y="2666705"/>
            <a:ext cx="3730873" cy="22987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Start Moving block starts the robot moving</a:t>
            </a:r>
          </a:p>
          <a:p>
            <a:r>
              <a:rPr lang="en-US" dirty="0"/>
              <a:t>After turning on the motors, the program begins running the Wait block. This takes 3 seconds to run.</a:t>
            </a:r>
          </a:p>
          <a:p>
            <a:r>
              <a:rPr lang="en-US" dirty="0"/>
              <a:t>The Stop Moving block makes the robot stop</a:t>
            </a:r>
          </a:p>
        </p:txBody>
      </p:sp>
      <p:pic>
        <p:nvPicPr>
          <p:cNvPr id="5" name="Picture 4">
            <a:extLst>
              <a:ext uri="{FF2B5EF4-FFF2-40B4-BE49-F238E27FC236}">
                <a16:creationId xmlns:a16="http://schemas.microsoft.com/office/drawing/2014/main" id="{45BAA596-6DC3-49D2-9E9D-1E21C680764A}"/>
              </a:ext>
            </a:extLst>
          </p:cNvPr>
          <p:cNvPicPr>
            <a:picLocks noChangeAspect="1"/>
          </p:cNvPicPr>
          <p:nvPr/>
        </p:nvPicPr>
        <p:blipFill>
          <a:blip r:embed="rId2"/>
          <a:stretch>
            <a:fillRect/>
          </a:stretch>
        </p:blipFill>
        <p:spPr>
          <a:xfrm>
            <a:off x="817820" y="2322014"/>
            <a:ext cx="3730872" cy="2668139"/>
          </a:xfrm>
          <a:prstGeom prst="rect">
            <a:avLst/>
          </a:prstGeom>
        </p:spPr>
      </p:pic>
      <p:sp>
        <p:nvSpPr>
          <p:cNvPr id="4" name="Slide Number Placeholder 3">
            <a:extLst>
              <a:ext uri="{FF2B5EF4-FFF2-40B4-BE49-F238E27FC236}">
                <a16:creationId xmlns:a16="http://schemas.microsoft.com/office/drawing/2014/main" id="{54923C0D-4F2D-42F7-886A-492897A100B4}"/>
              </a:ext>
            </a:extLst>
          </p:cNvPr>
          <p:cNvSpPr>
            <a:spLocks noGrp="1"/>
          </p:cNvSpPr>
          <p:nvPr>
            <p:ph type="sldNum" sz="quarter" idx="12"/>
          </p:nvPr>
        </p:nvSpPr>
        <p:spPr/>
        <p:txBody>
          <a:bodyPr/>
          <a:lstStyle/>
          <a:p>
            <a:fld id="{4DBC7FC8-25FB-FC45-8177-2B991DA6778C}" type="slidenum">
              <a:rPr lang="en-US" smtClean="0"/>
              <a:t>14</a:t>
            </a:fld>
            <a:endParaRPr lang="en-US"/>
          </a:p>
        </p:txBody>
      </p:sp>
    </p:spTree>
    <p:extLst>
      <p:ext uri="{BB962C8B-B14F-4D97-AF65-F5344CB8AC3E}">
        <p14:creationId xmlns:p14="http://schemas.microsoft.com/office/powerpoint/2010/main" val="133106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15</a:t>
            </a:fld>
            <a:endParaRPr lang="en-US"/>
          </a:p>
        </p:txBody>
      </p:sp>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Learn how to make your robot go forward and backwards</a:t>
            </a:r>
          </a:p>
          <a:p>
            <a:pPr marL="457200" indent="-457200">
              <a:buFont typeface="+mj-lt"/>
              <a:buAutoNum type="arabicPeriod"/>
            </a:pPr>
            <a:r>
              <a:rPr lang="en-US" dirty="0"/>
              <a:t>Learn how to use the Move blocks</a:t>
            </a:r>
          </a:p>
        </p:txBody>
      </p:sp>
      <p:sp>
        <p:nvSpPr>
          <p:cNvPr id="4" name="Footer Placeholder 3">
            <a:extLst>
              <a:ext uri="{FF2B5EF4-FFF2-40B4-BE49-F238E27FC236}">
                <a16:creationId xmlns:a16="http://schemas.microsoft.com/office/drawing/2014/main" id="{0F511978-D10A-AD43-B291-F6BC2E551E37}"/>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C0F646E1-403B-4B0C-91D8-2ED42A493E56}"/>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943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monitor, clock&#10;&#10;Description automatically generated">
            <a:extLst>
              <a:ext uri="{FF2B5EF4-FFF2-40B4-BE49-F238E27FC236}">
                <a16:creationId xmlns:a16="http://schemas.microsoft.com/office/drawing/2014/main" id="{C17E71FC-63AC-4B28-B0AC-2C10CB9D7CCE}"/>
              </a:ext>
            </a:extLst>
          </p:cNvPr>
          <p:cNvPicPr>
            <a:picLocks noChangeAspect="1"/>
          </p:cNvPicPr>
          <p:nvPr/>
        </p:nvPicPr>
        <p:blipFill>
          <a:blip r:embed="rId2"/>
          <a:stretch>
            <a:fillRect/>
          </a:stretch>
        </p:blipFill>
        <p:spPr>
          <a:xfrm>
            <a:off x="810320" y="1471107"/>
            <a:ext cx="5186034" cy="1644714"/>
          </a:xfrm>
          <a:prstGeom prst="rect">
            <a:avLst/>
          </a:prstGeom>
        </p:spPr>
      </p:pic>
      <p:sp>
        <p:nvSpPr>
          <p:cNvPr id="2" name="Title 1"/>
          <p:cNvSpPr>
            <a:spLocks noGrp="1"/>
          </p:cNvSpPr>
          <p:nvPr>
            <p:ph type="title"/>
          </p:nvPr>
        </p:nvSpPr>
        <p:spPr/>
        <p:txBody>
          <a:bodyPr/>
          <a:lstStyle/>
          <a:p>
            <a:r>
              <a:rPr lang="en-US" dirty="0"/>
              <a:t>Move for Duration</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71849" y="4848039"/>
            <a:ext cx="8430825" cy="1278124"/>
          </a:xfrm>
        </p:spPr>
        <p:txBody>
          <a:bodyPr>
            <a:normAutofit/>
          </a:bodyPr>
          <a:lstStyle/>
          <a:p>
            <a:r>
              <a:rPr lang="en-US" dirty="0"/>
              <a:t>Simplest move block – just gives control over direction and distance</a:t>
            </a:r>
          </a:p>
          <a:p>
            <a:r>
              <a:rPr lang="en-US" dirty="0"/>
              <a:t>Other move blocks give control over speed and steering</a:t>
            </a:r>
          </a:p>
        </p:txBody>
      </p:sp>
      <p:sp>
        <p:nvSpPr>
          <p:cNvPr id="3" name="Footer Placeholder 2">
            <a:extLst>
              <a:ext uri="{FF2B5EF4-FFF2-40B4-BE49-F238E27FC236}">
                <a16:creationId xmlns:a16="http://schemas.microsoft.com/office/drawing/2014/main" id="{BD08C81B-506D-3D44-9337-E4F2B17990E7}"/>
              </a:ext>
            </a:extLst>
          </p:cNvPr>
          <p:cNvSpPr>
            <a:spLocks noGrp="1"/>
          </p:cNvSpPr>
          <p:nvPr>
            <p:ph type="ftr" sz="quarter" idx="11"/>
          </p:nvPr>
        </p:nvSpPr>
        <p:spPr/>
        <p:txBody>
          <a:bodyPr/>
          <a:lstStyle/>
          <a:p>
            <a:r>
              <a:rPr lang="en-US"/>
              <a:t>Copyright © 2020 SPIKE Prime Lessons (primelessons.org) CC-BY-NC-SA.  (Last edit: 5/30/2020)</a:t>
            </a:r>
          </a:p>
        </p:txBody>
      </p:sp>
      <p:sp>
        <p:nvSpPr>
          <p:cNvPr id="10" name="TextBox 9"/>
          <p:cNvSpPr txBox="1"/>
          <p:nvPr/>
        </p:nvSpPr>
        <p:spPr>
          <a:xfrm>
            <a:off x="3287030" y="1436665"/>
            <a:ext cx="2569940" cy="369332"/>
          </a:xfrm>
          <a:prstGeom prst="rect">
            <a:avLst/>
          </a:prstGeom>
          <a:solidFill>
            <a:srgbClr val="F5C201"/>
          </a:solidFill>
        </p:spPr>
        <p:txBody>
          <a:bodyPr wrap="square" rtlCol="0">
            <a:spAutoFit/>
          </a:bodyPr>
          <a:lstStyle/>
          <a:p>
            <a:pPr algn="ctr"/>
            <a:r>
              <a:rPr lang="en-US" dirty="0"/>
              <a:t>Duration/Distance</a:t>
            </a:r>
          </a:p>
        </p:txBody>
      </p:sp>
      <p:sp>
        <p:nvSpPr>
          <p:cNvPr id="36" name="Rectangle 35">
            <a:extLst>
              <a:ext uri="{FF2B5EF4-FFF2-40B4-BE49-F238E27FC236}">
                <a16:creationId xmlns:a16="http://schemas.microsoft.com/office/drawing/2014/main" id="{B2CF9A8F-25F2-4788-90AC-5157BB6C9540}"/>
              </a:ext>
            </a:extLst>
          </p:cNvPr>
          <p:cNvSpPr/>
          <p:nvPr/>
        </p:nvSpPr>
        <p:spPr>
          <a:xfrm>
            <a:off x="509125" y="2782944"/>
            <a:ext cx="552531" cy="240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screenshot of a cell phone&#10;&#10;Description automatically generated">
            <a:extLst>
              <a:ext uri="{FF2B5EF4-FFF2-40B4-BE49-F238E27FC236}">
                <a16:creationId xmlns:a16="http://schemas.microsoft.com/office/drawing/2014/main" id="{B3F40851-ABB6-440E-A4B3-DFB6C511CF3D}"/>
              </a:ext>
            </a:extLst>
          </p:cNvPr>
          <p:cNvPicPr>
            <a:picLocks noChangeAspect="1"/>
          </p:cNvPicPr>
          <p:nvPr/>
        </p:nvPicPr>
        <p:blipFill rotWithShape="1">
          <a:blip r:embed="rId3"/>
          <a:srcRect l="41576" t="24764"/>
          <a:stretch/>
        </p:blipFill>
        <p:spPr>
          <a:xfrm>
            <a:off x="4019555" y="2602145"/>
            <a:ext cx="2215085" cy="1745072"/>
          </a:xfrm>
          <a:prstGeom prst="rect">
            <a:avLst/>
          </a:prstGeom>
        </p:spPr>
      </p:pic>
      <p:sp>
        <p:nvSpPr>
          <p:cNvPr id="11" name="TextBox 10"/>
          <p:cNvSpPr txBox="1"/>
          <p:nvPr/>
        </p:nvSpPr>
        <p:spPr>
          <a:xfrm>
            <a:off x="4062201" y="4223537"/>
            <a:ext cx="2172439" cy="369332"/>
          </a:xfrm>
          <a:prstGeom prst="rect">
            <a:avLst/>
          </a:prstGeom>
          <a:solidFill>
            <a:srgbClr val="F5C201"/>
          </a:solidFill>
        </p:spPr>
        <p:txBody>
          <a:bodyPr wrap="square" rtlCol="0">
            <a:spAutoFit/>
          </a:bodyPr>
          <a:lstStyle/>
          <a:p>
            <a:pPr algn="ctr"/>
            <a:r>
              <a:rPr lang="en-US" dirty="0"/>
              <a:t>Mode of operation</a:t>
            </a:r>
          </a:p>
        </p:txBody>
      </p:sp>
      <p:sp>
        <p:nvSpPr>
          <p:cNvPr id="26" name="Rectangle 25">
            <a:extLst>
              <a:ext uri="{FF2B5EF4-FFF2-40B4-BE49-F238E27FC236}">
                <a16:creationId xmlns:a16="http://schemas.microsoft.com/office/drawing/2014/main" id="{08CDC762-E6CD-43FB-ABBE-0FB5FC294A3B}"/>
              </a:ext>
            </a:extLst>
          </p:cNvPr>
          <p:cNvSpPr/>
          <p:nvPr/>
        </p:nvSpPr>
        <p:spPr>
          <a:xfrm>
            <a:off x="6372947" y="138965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speed, stop mode, motor ports, wheel size (see Configuring Robot Movement Lesson)</a:t>
            </a:r>
          </a:p>
        </p:txBody>
      </p:sp>
      <p:sp>
        <p:nvSpPr>
          <p:cNvPr id="4" name="Slide Number Placeholder 3">
            <a:extLst>
              <a:ext uri="{FF2B5EF4-FFF2-40B4-BE49-F238E27FC236}">
                <a16:creationId xmlns:a16="http://schemas.microsoft.com/office/drawing/2014/main" id="{1A5F38D5-E0B0-4B8A-9078-E5B14AEB9B0F}"/>
              </a:ext>
            </a:extLst>
          </p:cNvPr>
          <p:cNvSpPr>
            <a:spLocks noGrp="1"/>
          </p:cNvSpPr>
          <p:nvPr>
            <p:ph type="sldNum" sz="quarter" idx="12"/>
          </p:nvPr>
        </p:nvSpPr>
        <p:spPr/>
        <p:txBody>
          <a:bodyPr/>
          <a:lstStyle/>
          <a:p>
            <a:fld id="{4DBC7FC8-25FB-FC45-8177-2B991DA6778C}" type="slidenum">
              <a:rPr lang="en-US" smtClean="0"/>
              <a:t>3</a:t>
            </a:fld>
            <a:endParaRPr lang="en-US"/>
          </a:p>
        </p:txBody>
      </p:sp>
      <p:pic>
        <p:nvPicPr>
          <p:cNvPr id="9" name="Picture 8" descr="A drawing of a face&#10;&#10;Description automatically generated">
            <a:extLst>
              <a:ext uri="{FF2B5EF4-FFF2-40B4-BE49-F238E27FC236}">
                <a16:creationId xmlns:a16="http://schemas.microsoft.com/office/drawing/2014/main" id="{68083A46-F6DB-4BAC-AA4A-1455E29E303A}"/>
              </a:ext>
            </a:extLst>
          </p:cNvPr>
          <p:cNvPicPr>
            <a:picLocks noChangeAspect="1"/>
          </p:cNvPicPr>
          <p:nvPr/>
        </p:nvPicPr>
        <p:blipFill>
          <a:blip r:embed="rId4"/>
          <a:stretch>
            <a:fillRect/>
          </a:stretch>
        </p:blipFill>
        <p:spPr>
          <a:xfrm>
            <a:off x="2031908" y="2521833"/>
            <a:ext cx="1769967" cy="1860272"/>
          </a:xfrm>
          <a:prstGeom prst="rect">
            <a:avLst/>
          </a:prstGeom>
        </p:spPr>
      </p:pic>
      <p:sp>
        <p:nvSpPr>
          <p:cNvPr id="38" name="TextBox 37">
            <a:extLst>
              <a:ext uri="{FF2B5EF4-FFF2-40B4-BE49-F238E27FC236}">
                <a16:creationId xmlns:a16="http://schemas.microsoft.com/office/drawing/2014/main" id="{47D8FC75-B4B3-4AFF-AAF1-2641A8FDA407}"/>
              </a:ext>
            </a:extLst>
          </p:cNvPr>
          <p:cNvSpPr txBox="1"/>
          <p:nvPr/>
        </p:nvSpPr>
        <p:spPr>
          <a:xfrm>
            <a:off x="1579840" y="4210642"/>
            <a:ext cx="2414052" cy="369332"/>
          </a:xfrm>
          <a:prstGeom prst="rect">
            <a:avLst/>
          </a:prstGeom>
          <a:solidFill>
            <a:srgbClr val="F5C201"/>
          </a:solidFill>
        </p:spPr>
        <p:txBody>
          <a:bodyPr wrap="square" rtlCol="0">
            <a:spAutoFit/>
          </a:bodyPr>
          <a:lstStyle/>
          <a:p>
            <a:pPr algn="ctr"/>
            <a:r>
              <a:rPr lang="en-US" dirty="0"/>
              <a:t>Direction</a:t>
            </a:r>
          </a:p>
        </p:txBody>
      </p:sp>
    </p:spTree>
    <p:extLst>
      <p:ext uri="{BB962C8B-B14F-4D97-AF65-F5344CB8AC3E}">
        <p14:creationId xmlns:p14="http://schemas.microsoft.com/office/powerpoint/2010/main" val="343334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with Steering for Duration</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43774" y="4025384"/>
            <a:ext cx="8692398" cy="2338687"/>
          </a:xfrm>
        </p:spPr>
        <p:txBody>
          <a:bodyPr>
            <a:normAutofit fontScale="92500" lnSpcReduction="10000"/>
          </a:bodyPr>
          <a:lstStyle/>
          <a:p>
            <a:r>
              <a:rPr lang="en-US" dirty="0"/>
              <a:t>This block allows you to control the move distance and turning of the robot. </a:t>
            </a:r>
          </a:p>
          <a:p>
            <a:r>
              <a:rPr lang="en-US" dirty="0"/>
              <a:t>This block gives control over steering by giving different amounts of power to the left and right wheels. “straight: 0” steering give equal power to both wheels, which makes the robot move straight. right:100 and left:-100 give full power to both wheels but turn them in opposite directions, which makes the robot spin right or spin left.</a:t>
            </a:r>
          </a:p>
          <a:p>
            <a:r>
              <a:rPr lang="en-US" dirty="0"/>
              <a:t>SPIKE Prime steering values are less gradual than the EV3. For example, right:99 and left:-99 turn one wheel and stop the other – producing a “pivot” turn. On an EV3, this required steering = 50 or -50. </a:t>
            </a:r>
          </a:p>
        </p:txBody>
      </p:sp>
      <p:sp>
        <p:nvSpPr>
          <p:cNvPr id="3" name="Footer Placeholder 2">
            <a:extLst>
              <a:ext uri="{FF2B5EF4-FFF2-40B4-BE49-F238E27FC236}">
                <a16:creationId xmlns:a16="http://schemas.microsoft.com/office/drawing/2014/main" id="{AA4A07B9-C9D0-7B43-84AC-75615E0A927C}"/>
              </a:ext>
            </a:extLst>
          </p:cNvPr>
          <p:cNvSpPr>
            <a:spLocks noGrp="1"/>
          </p:cNvSpPr>
          <p:nvPr>
            <p:ph type="ftr" sz="quarter" idx="11"/>
          </p:nvPr>
        </p:nvSpPr>
        <p:spPr/>
        <p:txBody>
          <a:bodyPr/>
          <a:lstStyle/>
          <a:p>
            <a:r>
              <a:rPr lang="en-US"/>
              <a:t>Copyright © 2020 SPIKE Prime Lessons (primelessons.org) CC-BY-NC-SA.  (Last edit: 5/30/2020)</a:t>
            </a:r>
          </a:p>
        </p:txBody>
      </p:sp>
      <p:sp>
        <p:nvSpPr>
          <p:cNvPr id="10" name="TextBox 9"/>
          <p:cNvSpPr txBox="1"/>
          <p:nvPr/>
        </p:nvSpPr>
        <p:spPr>
          <a:xfrm>
            <a:off x="3264187" y="1339836"/>
            <a:ext cx="1930474" cy="369332"/>
          </a:xfrm>
          <a:prstGeom prst="rect">
            <a:avLst/>
          </a:prstGeom>
          <a:solidFill>
            <a:srgbClr val="F5C201"/>
          </a:solidFill>
        </p:spPr>
        <p:txBody>
          <a:bodyPr wrap="square" rtlCol="0">
            <a:spAutoFit/>
          </a:bodyPr>
          <a:lstStyle/>
          <a:p>
            <a:pPr algn="ctr"/>
            <a:r>
              <a:rPr lang="en-US" dirty="0"/>
              <a:t>Duration/Distance</a:t>
            </a:r>
          </a:p>
        </p:txBody>
      </p:sp>
      <p:sp>
        <p:nvSpPr>
          <p:cNvPr id="38" name="TextBox 37">
            <a:extLst>
              <a:ext uri="{FF2B5EF4-FFF2-40B4-BE49-F238E27FC236}">
                <a16:creationId xmlns:a16="http://schemas.microsoft.com/office/drawing/2014/main" id="{47D8FC75-B4B3-4AFF-AAF1-2641A8FDA407}"/>
              </a:ext>
            </a:extLst>
          </p:cNvPr>
          <p:cNvSpPr txBox="1"/>
          <p:nvPr/>
        </p:nvSpPr>
        <p:spPr>
          <a:xfrm>
            <a:off x="1778454" y="1331583"/>
            <a:ext cx="1355614" cy="369332"/>
          </a:xfrm>
          <a:prstGeom prst="rect">
            <a:avLst/>
          </a:prstGeom>
          <a:solidFill>
            <a:srgbClr val="F5C201"/>
          </a:solidFill>
        </p:spPr>
        <p:txBody>
          <a:bodyPr wrap="square" rtlCol="0">
            <a:spAutoFit/>
          </a:bodyPr>
          <a:lstStyle/>
          <a:p>
            <a:pPr algn="ctr"/>
            <a:r>
              <a:rPr lang="en-US" dirty="0"/>
              <a:t>Steering</a:t>
            </a:r>
          </a:p>
        </p:txBody>
      </p:sp>
      <p:pic>
        <p:nvPicPr>
          <p:cNvPr id="6" name="Picture 5" descr="A screenshot of a cell phone&#10;&#10;Description automatically generated">
            <a:extLst>
              <a:ext uri="{FF2B5EF4-FFF2-40B4-BE49-F238E27FC236}">
                <a16:creationId xmlns:a16="http://schemas.microsoft.com/office/drawing/2014/main" id="{61364448-2382-499D-A49A-907DE460C6AD}"/>
              </a:ext>
            </a:extLst>
          </p:cNvPr>
          <p:cNvPicPr>
            <a:picLocks noChangeAspect="1"/>
          </p:cNvPicPr>
          <p:nvPr/>
        </p:nvPicPr>
        <p:blipFill>
          <a:blip r:embed="rId2"/>
          <a:stretch>
            <a:fillRect/>
          </a:stretch>
        </p:blipFill>
        <p:spPr>
          <a:xfrm>
            <a:off x="1222974" y="1733258"/>
            <a:ext cx="3971687" cy="780759"/>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BA32876F-2085-40AE-80B4-8D67A3EA07F0}"/>
              </a:ext>
            </a:extLst>
          </p:cNvPr>
          <p:cNvPicPr>
            <a:picLocks noChangeAspect="1"/>
          </p:cNvPicPr>
          <p:nvPr/>
        </p:nvPicPr>
        <p:blipFill rotWithShape="1">
          <a:blip r:embed="rId3"/>
          <a:srcRect l="41576" t="24764"/>
          <a:stretch/>
        </p:blipFill>
        <p:spPr>
          <a:xfrm>
            <a:off x="3283489" y="2351168"/>
            <a:ext cx="2215085" cy="1745072"/>
          </a:xfrm>
          <a:prstGeom prst="rect">
            <a:avLst/>
          </a:prstGeom>
        </p:spPr>
      </p:pic>
      <p:sp>
        <p:nvSpPr>
          <p:cNvPr id="11" name="TextBox 10"/>
          <p:cNvSpPr txBox="1"/>
          <p:nvPr/>
        </p:nvSpPr>
        <p:spPr>
          <a:xfrm>
            <a:off x="2184400" y="2947260"/>
            <a:ext cx="1133456" cy="646331"/>
          </a:xfrm>
          <a:prstGeom prst="rect">
            <a:avLst/>
          </a:prstGeom>
          <a:solidFill>
            <a:srgbClr val="F5C201"/>
          </a:solidFill>
        </p:spPr>
        <p:txBody>
          <a:bodyPr wrap="square" rtlCol="0">
            <a:spAutoFit/>
          </a:bodyPr>
          <a:lstStyle/>
          <a:p>
            <a:pPr algn="ctr"/>
            <a:r>
              <a:rPr lang="en-US" dirty="0"/>
              <a:t>Mode of operation</a:t>
            </a:r>
          </a:p>
        </p:txBody>
      </p:sp>
      <p:sp>
        <p:nvSpPr>
          <p:cNvPr id="12" name="Rectangle 11">
            <a:extLst>
              <a:ext uri="{FF2B5EF4-FFF2-40B4-BE49-F238E27FC236}">
                <a16:creationId xmlns:a16="http://schemas.microsoft.com/office/drawing/2014/main" id="{4AC6D000-CE4F-4629-873F-983A9302949C}"/>
              </a:ext>
            </a:extLst>
          </p:cNvPr>
          <p:cNvSpPr/>
          <p:nvPr/>
        </p:nvSpPr>
        <p:spPr>
          <a:xfrm>
            <a:off x="6372947" y="138965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speed, stop mode, motor ports, wheel size (see Configuring Robot Movement Lesson)</a:t>
            </a:r>
          </a:p>
        </p:txBody>
      </p:sp>
      <p:sp>
        <p:nvSpPr>
          <p:cNvPr id="4" name="Slide Number Placeholder 3">
            <a:extLst>
              <a:ext uri="{FF2B5EF4-FFF2-40B4-BE49-F238E27FC236}">
                <a16:creationId xmlns:a16="http://schemas.microsoft.com/office/drawing/2014/main" id="{2FC53E9A-08AA-4766-887C-2D291AD738B3}"/>
              </a:ext>
            </a:extLst>
          </p:cNvPr>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296640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621D141F-B594-4714-A942-EC511C99CAD5}"/>
              </a:ext>
            </a:extLst>
          </p:cNvPr>
          <p:cNvPicPr>
            <a:picLocks noChangeAspect="1"/>
          </p:cNvPicPr>
          <p:nvPr/>
        </p:nvPicPr>
        <p:blipFill>
          <a:blip r:embed="rId2"/>
          <a:stretch>
            <a:fillRect/>
          </a:stretch>
        </p:blipFill>
        <p:spPr>
          <a:xfrm>
            <a:off x="265208" y="1793143"/>
            <a:ext cx="5555519" cy="991363"/>
          </a:xfrm>
          <a:prstGeom prst="rect">
            <a:avLst/>
          </a:prstGeom>
        </p:spPr>
      </p:pic>
      <p:sp>
        <p:nvSpPr>
          <p:cNvPr id="2" name="Title 1"/>
          <p:cNvSpPr>
            <a:spLocks noGrp="1"/>
          </p:cNvSpPr>
          <p:nvPr>
            <p:ph type="title"/>
          </p:nvPr>
        </p:nvSpPr>
        <p:spPr/>
        <p:txBody>
          <a:bodyPr/>
          <a:lstStyle/>
          <a:p>
            <a:r>
              <a:rPr lang="en-US" dirty="0"/>
              <a:t>Move for Duration with Steering at Speed</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65208" y="3544288"/>
            <a:ext cx="8527414" cy="2599520"/>
          </a:xfrm>
        </p:spPr>
        <p:txBody>
          <a:bodyPr>
            <a:normAutofit/>
          </a:bodyPr>
          <a:lstStyle/>
          <a:p>
            <a:r>
              <a:rPr lang="en-US" dirty="0"/>
              <a:t>This is like the move steering block. However instead of using the configured “default” speed, you specify the speed within the block. </a:t>
            </a:r>
          </a:p>
          <a:p>
            <a:r>
              <a:rPr lang="en-US" dirty="0"/>
              <a:t>This is useful if you have one move that you want to do more slowly or quickly. </a:t>
            </a:r>
          </a:p>
          <a:p>
            <a:r>
              <a:rPr lang="en-US" dirty="0"/>
              <a:t>This Block must be added to your Block Palette using Extensions. It is in the More Movement Palette.</a:t>
            </a:r>
          </a:p>
        </p:txBody>
      </p:sp>
      <p:sp>
        <p:nvSpPr>
          <p:cNvPr id="3" name="Footer Placeholder 2">
            <a:extLst>
              <a:ext uri="{FF2B5EF4-FFF2-40B4-BE49-F238E27FC236}">
                <a16:creationId xmlns:a16="http://schemas.microsoft.com/office/drawing/2014/main" id="{F95DCBCB-81EF-AA42-B43F-80AC52427445}"/>
              </a:ext>
            </a:extLst>
          </p:cNvPr>
          <p:cNvSpPr>
            <a:spLocks noGrp="1"/>
          </p:cNvSpPr>
          <p:nvPr>
            <p:ph type="ftr" sz="quarter" idx="11"/>
          </p:nvPr>
        </p:nvSpPr>
        <p:spPr/>
        <p:txBody>
          <a:bodyPr/>
          <a:lstStyle/>
          <a:p>
            <a:r>
              <a:rPr lang="en-US"/>
              <a:t>Copyright © 2020 SPIKE Prime Lessons (primelessons.org) CC-BY-NC-SA.  (Last edit: 5/30/2020)</a:t>
            </a:r>
          </a:p>
        </p:txBody>
      </p:sp>
      <p:sp>
        <p:nvSpPr>
          <p:cNvPr id="10" name="TextBox 9"/>
          <p:cNvSpPr txBox="1"/>
          <p:nvPr/>
        </p:nvSpPr>
        <p:spPr>
          <a:xfrm>
            <a:off x="2656795" y="1541287"/>
            <a:ext cx="2047592" cy="369332"/>
          </a:xfrm>
          <a:prstGeom prst="rect">
            <a:avLst/>
          </a:prstGeom>
          <a:solidFill>
            <a:srgbClr val="F5C201"/>
          </a:solidFill>
        </p:spPr>
        <p:txBody>
          <a:bodyPr wrap="square" rtlCol="0">
            <a:spAutoFit/>
          </a:bodyPr>
          <a:lstStyle/>
          <a:p>
            <a:pPr algn="ctr"/>
            <a:r>
              <a:rPr lang="en-US" dirty="0"/>
              <a:t>Duration/Distance</a:t>
            </a:r>
          </a:p>
        </p:txBody>
      </p:sp>
      <p:sp>
        <p:nvSpPr>
          <p:cNvPr id="11" name="TextBox 10"/>
          <p:cNvSpPr txBox="1"/>
          <p:nvPr/>
        </p:nvSpPr>
        <p:spPr>
          <a:xfrm>
            <a:off x="2861101" y="2547724"/>
            <a:ext cx="1253154" cy="646331"/>
          </a:xfrm>
          <a:prstGeom prst="rect">
            <a:avLst/>
          </a:prstGeom>
          <a:solidFill>
            <a:srgbClr val="F5C201"/>
          </a:solidFill>
        </p:spPr>
        <p:txBody>
          <a:bodyPr wrap="square" rtlCol="0">
            <a:spAutoFit/>
          </a:bodyPr>
          <a:lstStyle/>
          <a:p>
            <a:pPr algn="ctr"/>
            <a:r>
              <a:rPr lang="en-US" dirty="0"/>
              <a:t>Mode of operation</a:t>
            </a:r>
          </a:p>
        </p:txBody>
      </p:sp>
      <p:sp>
        <p:nvSpPr>
          <p:cNvPr id="38" name="TextBox 37">
            <a:extLst>
              <a:ext uri="{FF2B5EF4-FFF2-40B4-BE49-F238E27FC236}">
                <a16:creationId xmlns:a16="http://schemas.microsoft.com/office/drawing/2014/main" id="{47D8FC75-B4B3-4AFF-AAF1-2641A8FDA407}"/>
              </a:ext>
            </a:extLst>
          </p:cNvPr>
          <p:cNvSpPr txBox="1"/>
          <p:nvPr/>
        </p:nvSpPr>
        <p:spPr>
          <a:xfrm>
            <a:off x="1502601" y="1532966"/>
            <a:ext cx="1102325" cy="369332"/>
          </a:xfrm>
          <a:prstGeom prst="rect">
            <a:avLst/>
          </a:prstGeom>
          <a:solidFill>
            <a:srgbClr val="F5C201"/>
          </a:solidFill>
        </p:spPr>
        <p:txBody>
          <a:bodyPr wrap="square" rtlCol="0">
            <a:spAutoFit/>
          </a:bodyPr>
          <a:lstStyle/>
          <a:p>
            <a:pPr algn="ctr"/>
            <a:r>
              <a:rPr lang="en-US" dirty="0"/>
              <a:t>Steering</a:t>
            </a:r>
          </a:p>
        </p:txBody>
      </p:sp>
      <p:sp>
        <p:nvSpPr>
          <p:cNvPr id="31" name="TextBox 30">
            <a:extLst>
              <a:ext uri="{FF2B5EF4-FFF2-40B4-BE49-F238E27FC236}">
                <a16:creationId xmlns:a16="http://schemas.microsoft.com/office/drawing/2014/main" id="{0DFB7FD1-BFF0-4A43-8AF6-7C62BE7ACC0D}"/>
              </a:ext>
            </a:extLst>
          </p:cNvPr>
          <p:cNvSpPr txBox="1"/>
          <p:nvPr/>
        </p:nvSpPr>
        <p:spPr>
          <a:xfrm>
            <a:off x="4208126" y="2537851"/>
            <a:ext cx="1501736" cy="369332"/>
          </a:xfrm>
          <a:prstGeom prst="rect">
            <a:avLst/>
          </a:prstGeom>
          <a:solidFill>
            <a:srgbClr val="F5C201"/>
          </a:solidFill>
        </p:spPr>
        <p:txBody>
          <a:bodyPr wrap="square" rtlCol="0">
            <a:spAutoFit/>
          </a:bodyPr>
          <a:lstStyle/>
          <a:p>
            <a:pPr algn="ctr"/>
            <a:r>
              <a:rPr lang="en-US" dirty="0"/>
              <a:t>Move Speed</a:t>
            </a:r>
          </a:p>
        </p:txBody>
      </p:sp>
      <p:sp>
        <p:nvSpPr>
          <p:cNvPr id="12" name="Rectangle 11">
            <a:extLst>
              <a:ext uri="{FF2B5EF4-FFF2-40B4-BE49-F238E27FC236}">
                <a16:creationId xmlns:a16="http://schemas.microsoft.com/office/drawing/2014/main" id="{ED58AA70-CDAD-4B2D-B9FB-78D95FDCD982}"/>
              </a:ext>
            </a:extLst>
          </p:cNvPr>
          <p:cNvSpPr/>
          <p:nvPr/>
        </p:nvSpPr>
        <p:spPr>
          <a:xfrm>
            <a:off x="6372947" y="1654629"/>
            <a:ext cx="2505845" cy="1752845"/>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stop mode, motor ports, wheel size (see Configuring Robot Movement Lesson)</a:t>
            </a:r>
          </a:p>
        </p:txBody>
      </p:sp>
      <p:sp>
        <p:nvSpPr>
          <p:cNvPr id="4" name="Slide Number Placeholder 3">
            <a:extLst>
              <a:ext uri="{FF2B5EF4-FFF2-40B4-BE49-F238E27FC236}">
                <a16:creationId xmlns:a16="http://schemas.microsoft.com/office/drawing/2014/main" id="{68A69F89-C15D-45DB-B7E9-E8B51EA5B1DE}"/>
              </a:ext>
            </a:extLst>
          </p:cNvPr>
          <p:cNvSpPr>
            <a:spLocks noGrp="1"/>
          </p:cNvSpPr>
          <p:nvPr>
            <p:ph type="sldNum" sz="quarter" idx="12"/>
          </p:nvPr>
        </p:nvSpPr>
        <p:spPr/>
        <p:txBody>
          <a:bodyPr/>
          <a:lstStyle/>
          <a:p>
            <a:fld id="{4DBC7FC8-25FB-FC45-8177-2B991DA6778C}" type="slidenum">
              <a:rPr lang="en-US" smtClean="0"/>
              <a:t>5</a:t>
            </a:fld>
            <a:endParaRPr lang="en-US"/>
          </a:p>
        </p:txBody>
      </p:sp>
    </p:spTree>
    <p:extLst>
      <p:ext uri="{BB962C8B-B14F-4D97-AF65-F5344CB8AC3E}">
        <p14:creationId xmlns:p14="http://schemas.microsoft.com/office/powerpoint/2010/main" val="103599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ock, drawing&#10;&#10;Description automatically generated">
            <a:extLst>
              <a:ext uri="{FF2B5EF4-FFF2-40B4-BE49-F238E27FC236}">
                <a16:creationId xmlns:a16="http://schemas.microsoft.com/office/drawing/2014/main" id="{CDD8A2B2-79AE-4313-B1E8-3B0E27F5E27C}"/>
              </a:ext>
            </a:extLst>
          </p:cNvPr>
          <p:cNvPicPr>
            <a:picLocks noChangeAspect="1"/>
          </p:cNvPicPr>
          <p:nvPr/>
        </p:nvPicPr>
        <p:blipFill>
          <a:blip r:embed="rId2"/>
          <a:stretch>
            <a:fillRect/>
          </a:stretch>
        </p:blipFill>
        <p:spPr>
          <a:xfrm>
            <a:off x="449263" y="1967126"/>
            <a:ext cx="5203340" cy="880630"/>
          </a:xfrm>
          <a:prstGeom prst="rect">
            <a:avLst/>
          </a:prstGeom>
        </p:spPr>
      </p:pic>
      <p:sp>
        <p:nvSpPr>
          <p:cNvPr id="2" name="Title 1"/>
          <p:cNvSpPr>
            <a:spLocks noGrp="1"/>
          </p:cNvSpPr>
          <p:nvPr>
            <p:ph type="title"/>
          </p:nvPr>
        </p:nvSpPr>
        <p:spPr/>
        <p:txBody>
          <a:bodyPr/>
          <a:lstStyle/>
          <a:p>
            <a:r>
              <a:rPr lang="en-US" dirty="0"/>
              <a:t>Move for Duration at Speed (“Move Tank”)</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75260" y="3361328"/>
            <a:ext cx="8703532" cy="1827530"/>
          </a:xfrm>
        </p:spPr>
        <p:txBody>
          <a:bodyPr>
            <a:normAutofit/>
          </a:bodyPr>
          <a:lstStyle/>
          <a:p>
            <a:r>
              <a:rPr lang="en-US" dirty="0"/>
              <a:t>This block allows you to control the move distance and turning of the robot. </a:t>
            </a:r>
          </a:p>
          <a:p>
            <a:r>
              <a:rPr lang="en-US" dirty="0"/>
              <a:t>In this block you control turning by specifying the two motor speeds independently.  This is often called tank controls. </a:t>
            </a:r>
          </a:p>
          <a:p>
            <a:r>
              <a:rPr lang="en-US" dirty="0"/>
              <a:t>This Block must be added to your Block Palette using Extensions. It is in the More Movement Palette.</a:t>
            </a:r>
          </a:p>
        </p:txBody>
      </p:sp>
      <p:sp>
        <p:nvSpPr>
          <p:cNvPr id="3" name="Footer Placeholder 2">
            <a:extLst>
              <a:ext uri="{FF2B5EF4-FFF2-40B4-BE49-F238E27FC236}">
                <a16:creationId xmlns:a16="http://schemas.microsoft.com/office/drawing/2014/main" id="{ADEE0704-5C0C-A942-81C6-9C6A8360F347}"/>
              </a:ext>
            </a:extLst>
          </p:cNvPr>
          <p:cNvSpPr>
            <a:spLocks noGrp="1"/>
          </p:cNvSpPr>
          <p:nvPr>
            <p:ph type="ftr" sz="quarter" idx="11"/>
          </p:nvPr>
        </p:nvSpPr>
        <p:spPr/>
        <p:txBody>
          <a:bodyPr/>
          <a:lstStyle/>
          <a:p>
            <a:r>
              <a:rPr lang="en-US"/>
              <a:t>Copyright © 2020 SPIKE Prime Lessons (primelessons.org) CC-BY-NC-SA.  (Last edit: 5/30/2020)</a:t>
            </a:r>
          </a:p>
        </p:txBody>
      </p:sp>
      <p:sp>
        <p:nvSpPr>
          <p:cNvPr id="10" name="TextBox 9"/>
          <p:cNvSpPr txBox="1"/>
          <p:nvPr/>
        </p:nvSpPr>
        <p:spPr>
          <a:xfrm>
            <a:off x="1367247" y="1361479"/>
            <a:ext cx="1163112" cy="646331"/>
          </a:xfrm>
          <a:prstGeom prst="rect">
            <a:avLst/>
          </a:prstGeom>
          <a:solidFill>
            <a:srgbClr val="F5C201"/>
          </a:solidFill>
        </p:spPr>
        <p:txBody>
          <a:bodyPr wrap="square" rtlCol="0">
            <a:spAutoFit/>
          </a:bodyPr>
          <a:lstStyle/>
          <a:p>
            <a:pPr algn="ctr"/>
            <a:r>
              <a:rPr lang="en-US" dirty="0"/>
              <a:t>Duration/</a:t>
            </a:r>
          </a:p>
          <a:p>
            <a:pPr algn="ctr"/>
            <a:r>
              <a:rPr lang="en-US" dirty="0"/>
              <a:t>Distance</a:t>
            </a:r>
          </a:p>
        </p:txBody>
      </p:sp>
      <p:sp>
        <p:nvSpPr>
          <p:cNvPr id="11" name="TextBox 10"/>
          <p:cNvSpPr txBox="1"/>
          <p:nvPr/>
        </p:nvSpPr>
        <p:spPr>
          <a:xfrm>
            <a:off x="2572067" y="1365985"/>
            <a:ext cx="1286349" cy="646331"/>
          </a:xfrm>
          <a:prstGeom prst="rect">
            <a:avLst/>
          </a:prstGeom>
          <a:solidFill>
            <a:srgbClr val="F5C201"/>
          </a:solidFill>
        </p:spPr>
        <p:txBody>
          <a:bodyPr wrap="square" rtlCol="0">
            <a:spAutoFit/>
          </a:bodyPr>
          <a:lstStyle/>
          <a:p>
            <a:pPr algn="ctr"/>
            <a:r>
              <a:rPr lang="en-US" dirty="0"/>
              <a:t>Mode of operation</a:t>
            </a:r>
          </a:p>
        </p:txBody>
      </p:sp>
      <p:sp>
        <p:nvSpPr>
          <p:cNvPr id="31" name="TextBox 30">
            <a:extLst>
              <a:ext uri="{FF2B5EF4-FFF2-40B4-BE49-F238E27FC236}">
                <a16:creationId xmlns:a16="http://schemas.microsoft.com/office/drawing/2014/main" id="{0DFB7FD1-BFF0-4A43-8AF6-7C62BE7ACC0D}"/>
              </a:ext>
            </a:extLst>
          </p:cNvPr>
          <p:cNvSpPr txBox="1"/>
          <p:nvPr/>
        </p:nvSpPr>
        <p:spPr>
          <a:xfrm>
            <a:off x="3664192" y="2677513"/>
            <a:ext cx="1645789" cy="646331"/>
          </a:xfrm>
          <a:prstGeom prst="rect">
            <a:avLst/>
          </a:prstGeom>
          <a:solidFill>
            <a:srgbClr val="F5C201"/>
          </a:solidFill>
        </p:spPr>
        <p:txBody>
          <a:bodyPr wrap="square" rtlCol="0">
            <a:spAutoFit/>
          </a:bodyPr>
          <a:lstStyle/>
          <a:p>
            <a:pPr algn="ctr"/>
            <a:r>
              <a:rPr lang="en-US" dirty="0"/>
              <a:t>Left and Right</a:t>
            </a:r>
          </a:p>
          <a:p>
            <a:pPr algn="ctr"/>
            <a:r>
              <a:rPr lang="en-US" dirty="0"/>
              <a:t>Wheel Speeds</a:t>
            </a:r>
          </a:p>
        </p:txBody>
      </p:sp>
      <p:sp>
        <p:nvSpPr>
          <p:cNvPr id="12" name="Rectangle 11">
            <a:extLst>
              <a:ext uri="{FF2B5EF4-FFF2-40B4-BE49-F238E27FC236}">
                <a16:creationId xmlns:a16="http://schemas.microsoft.com/office/drawing/2014/main" id="{772B3577-6176-488F-BC65-48F339813716}"/>
              </a:ext>
            </a:extLst>
          </p:cNvPr>
          <p:cNvSpPr/>
          <p:nvPr/>
        </p:nvSpPr>
        <p:spPr>
          <a:xfrm>
            <a:off x="6372947" y="1371599"/>
            <a:ext cx="2505845" cy="1752845"/>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stop mode, motor ports, wheel size (see Configuring Robot Movement Lesson)</a:t>
            </a:r>
          </a:p>
        </p:txBody>
      </p:sp>
      <p:sp>
        <p:nvSpPr>
          <p:cNvPr id="13" name="TextBox 12">
            <a:extLst>
              <a:ext uri="{FF2B5EF4-FFF2-40B4-BE49-F238E27FC236}">
                <a16:creationId xmlns:a16="http://schemas.microsoft.com/office/drawing/2014/main" id="{BC973E90-4231-4DB4-9CA0-05C9AE0FB43D}"/>
              </a:ext>
            </a:extLst>
          </p:cNvPr>
          <p:cNvSpPr txBox="1"/>
          <p:nvPr/>
        </p:nvSpPr>
        <p:spPr>
          <a:xfrm>
            <a:off x="175260" y="5246306"/>
            <a:ext cx="8801826" cy="646331"/>
          </a:xfrm>
          <a:prstGeom prst="rect">
            <a:avLst/>
          </a:prstGeom>
          <a:solidFill>
            <a:srgbClr val="F5C201"/>
          </a:solidFill>
        </p:spPr>
        <p:txBody>
          <a:bodyPr wrap="square" rtlCol="0">
            <a:spAutoFit/>
          </a:bodyPr>
          <a:lstStyle/>
          <a:p>
            <a:pPr algn="ctr"/>
            <a:r>
              <a:rPr lang="en-US" dirty="0"/>
              <a:t>In our lessons, we will use either tank controls (slide 6) or forward/backward (slide 3) </a:t>
            </a:r>
            <a:br>
              <a:rPr lang="en-US" dirty="0"/>
            </a:br>
            <a:r>
              <a:rPr lang="en-US" dirty="0"/>
              <a:t>since the power given to each wheel is more explicit.  </a:t>
            </a:r>
          </a:p>
        </p:txBody>
      </p:sp>
      <p:sp>
        <p:nvSpPr>
          <p:cNvPr id="4" name="Slide Number Placeholder 3">
            <a:extLst>
              <a:ext uri="{FF2B5EF4-FFF2-40B4-BE49-F238E27FC236}">
                <a16:creationId xmlns:a16="http://schemas.microsoft.com/office/drawing/2014/main" id="{E493E4F0-D83D-404C-8F51-49520D6FDD62}"/>
              </a:ext>
            </a:extLst>
          </p:cNvPr>
          <p:cNvSpPr>
            <a:spLocks noGrp="1"/>
          </p:cNvSpPr>
          <p:nvPr>
            <p:ph type="sldNum" sz="quarter" idx="12"/>
          </p:nvPr>
        </p:nvSpPr>
        <p:spPr/>
        <p:txBody>
          <a:bodyPr/>
          <a:lstStyle/>
          <a:p>
            <a:fld id="{4DBC7FC8-25FB-FC45-8177-2B991DA6778C}" type="slidenum">
              <a:rPr lang="en-US" smtClean="0"/>
              <a:t>6</a:t>
            </a:fld>
            <a:endParaRPr lang="en-US"/>
          </a:p>
        </p:txBody>
      </p:sp>
    </p:spTree>
    <p:extLst>
      <p:ext uri="{BB962C8B-B14F-4D97-AF65-F5344CB8AC3E}">
        <p14:creationId xmlns:p14="http://schemas.microsoft.com/office/powerpoint/2010/main" val="315378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Values</a:t>
            </a:r>
          </a:p>
        </p:txBody>
      </p:sp>
      <p:sp>
        <p:nvSpPr>
          <p:cNvPr id="4" name="Content Placeholder 3">
            <a:extLst>
              <a:ext uri="{FF2B5EF4-FFF2-40B4-BE49-F238E27FC236}">
                <a16:creationId xmlns:a16="http://schemas.microsoft.com/office/drawing/2014/main" id="{737F23C5-E722-482C-81B4-A10CDEFA3ADE}"/>
              </a:ext>
            </a:extLst>
          </p:cNvPr>
          <p:cNvSpPr>
            <a:spLocks noGrp="1"/>
          </p:cNvSpPr>
          <p:nvPr>
            <p:ph idx="1"/>
          </p:nvPr>
        </p:nvSpPr>
        <p:spPr>
          <a:xfrm>
            <a:off x="175260" y="1218203"/>
            <a:ext cx="8746864" cy="5184221"/>
          </a:xfrm>
        </p:spPr>
        <p:txBody>
          <a:bodyPr>
            <a:normAutofit/>
          </a:bodyPr>
          <a:lstStyle/>
          <a:p>
            <a:r>
              <a:rPr lang="en-US" dirty="0"/>
              <a:t>You can enter negative values for power or distance</a:t>
            </a:r>
          </a:p>
          <a:p>
            <a:r>
              <a:rPr lang="en-US" dirty="0"/>
              <a:t>This will make the robot move backwards</a:t>
            </a:r>
          </a:p>
          <a:p>
            <a:r>
              <a:rPr lang="en-US" dirty="0"/>
              <a:t>If you negate two values (e.g. power and distance, or distance and backwards direction), the robot will move forward.</a:t>
            </a:r>
          </a:p>
        </p:txBody>
      </p:sp>
      <p:sp>
        <p:nvSpPr>
          <p:cNvPr id="5" name="Footer Placeholder 4">
            <a:extLst>
              <a:ext uri="{FF2B5EF4-FFF2-40B4-BE49-F238E27FC236}">
                <a16:creationId xmlns:a16="http://schemas.microsoft.com/office/drawing/2014/main" id="{8FFAF4E7-EE89-C347-970F-E96D5843F1F0}"/>
              </a:ext>
            </a:extLst>
          </p:cNvPr>
          <p:cNvSpPr>
            <a:spLocks noGrp="1"/>
          </p:cNvSpPr>
          <p:nvPr>
            <p:ph type="ftr" sz="quarter" idx="11"/>
          </p:nvPr>
        </p:nvSpPr>
        <p:spPr/>
        <p:txBody>
          <a:bodyPr/>
          <a:lstStyle/>
          <a:p>
            <a:r>
              <a:rPr lang="en-US"/>
              <a:t>Copyright © 2020 SPIKE Prime Lessons (primelessons.org) CC-BY-NC-SA.  (Last edit: 5/30/2020)</a:t>
            </a:r>
          </a:p>
        </p:txBody>
      </p:sp>
      <p:sp>
        <p:nvSpPr>
          <p:cNvPr id="6" name="TextBox 5"/>
          <p:cNvSpPr txBox="1"/>
          <p:nvPr/>
        </p:nvSpPr>
        <p:spPr>
          <a:xfrm>
            <a:off x="261966" y="3203961"/>
            <a:ext cx="2088023"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7" name="TextBox 6"/>
          <p:cNvSpPr txBox="1"/>
          <p:nvPr/>
        </p:nvSpPr>
        <p:spPr>
          <a:xfrm>
            <a:off x="4040661" y="4807839"/>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cxnSp>
        <p:nvCxnSpPr>
          <p:cNvPr id="10" name="Straight Arrow Connector 9">
            <a:extLst>
              <a:ext uri="{FF2B5EF4-FFF2-40B4-BE49-F238E27FC236}">
                <a16:creationId xmlns:a16="http://schemas.microsoft.com/office/drawing/2014/main" id="{87EBE016-BE62-4BD1-992B-82FC26542DBB}"/>
              </a:ext>
            </a:extLst>
          </p:cNvPr>
          <p:cNvCxnSpPr/>
          <p:nvPr/>
        </p:nvCxnSpPr>
        <p:spPr>
          <a:xfrm>
            <a:off x="7438251" y="4281029"/>
            <a:ext cx="810883" cy="0"/>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752C973-39E4-417E-B17D-3705DDEFFE7A}"/>
              </a:ext>
            </a:extLst>
          </p:cNvPr>
          <p:cNvGrpSpPr/>
          <p:nvPr/>
        </p:nvGrpSpPr>
        <p:grpSpPr>
          <a:xfrm>
            <a:off x="6239250" y="3595145"/>
            <a:ext cx="1199001" cy="1371767"/>
            <a:chOff x="6507213" y="1384746"/>
            <a:chExt cx="1199001" cy="1371767"/>
          </a:xfrm>
        </p:grpSpPr>
        <p:grpSp>
          <p:nvGrpSpPr>
            <p:cNvPr id="12" name="Group 11">
              <a:extLst>
                <a:ext uri="{FF2B5EF4-FFF2-40B4-BE49-F238E27FC236}">
                  <a16:creationId xmlns:a16="http://schemas.microsoft.com/office/drawing/2014/main" id="{A5FFEBF5-0E3C-4C88-9AC1-4555E08BEDF5}"/>
                </a:ext>
              </a:extLst>
            </p:cNvPr>
            <p:cNvGrpSpPr/>
            <p:nvPr/>
          </p:nvGrpSpPr>
          <p:grpSpPr>
            <a:xfrm rot="5400000">
              <a:off x="6518630" y="1512901"/>
              <a:ext cx="1141996" cy="1164830"/>
              <a:chOff x="6310708" y="2223671"/>
              <a:chExt cx="809489" cy="898563"/>
            </a:xfrm>
          </p:grpSpPr>
          <p:sp>
            <p:nvSpPr>
              <p:cNvPr id="15" name="Rounded Rectangle 14">
                <a:extLst>
                  <a:ext uri="{FF2B5EF4-FFF2-40B4-BE49-F238E27FC236}">
                    <a16:creationId xmlns:a16="http://schemas.microsoft.com/office/drawing/2014/main" id="{2FD62880-A80D-4CE6-9241-61FB1D468B93}"/>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5">
                <a:extLst>
                  <a:ext uri="{FF2B5EF4-FFF2-40B4-BE49-F238E27FC236}">
                    <a16:creationId xmlns:a16="http://schemas.microsoft.com/office/drawing/2014/main" id="{B17B35FB-CE7D-48C3-B4BB-D50EFB264F42}"/>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Rounded Rectangle 16">
                <a:extLst>
                  <a:ext uri="{FF2B5EF4-FFF2-40B4-BE49-F238E27FC236}">
                    <a16:creationId xmlns:a16="http://schemas.microsoft.com/office/drawing/2014/main" id="{5167DA0E-8AE4-480D-BC12-3A1A53209B5A}"/>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Oval 20">
                <a:extLst>
                  <a:ext uri="{FF2B5EF4-FFF2-40B4-BE49-F238E27FC236}">
                    <a16:creationId xmlns:a16="http://schemas.microsoft.com/office/drawing/2014/main" id="{CC29A447-A107-4518-B6A5-17A8DEBCA528}"/>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7FC9C23-6C40-4D29-9C61-5E5B33B6F835}"/>
                </a:ext>
              </a:extLst>
            </p:cNvPr>
            <p:cNvSpPr txBox="1"/>
            <p:nvPr/>
          </p:nvSpPr>
          <p:spPr>
            <a:xfrm>
              <a:off x="7216809" y="1384746"/>
              <a:ext cx="465620"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037E8F6F-9AB9-4779-AAB9-D314ADB2EA4E}"/>
                </a:ext>
              </a:extLst>
            </p:cNvPr>
            <p:cNvSpPr txBox="1"/>
            <p:nvPr/>
          </p:nvSpPr>
          <p:spPr>
            <a:xfrm>
              <a:off x="7240594" y="2387181"/>
              <a:ext cx="465620" cy="369332"/>
            </a:xfrm>
            <a:prstGeom prst="rect">
              <a:avLst/>
            </a:prstGeom>
            <a:noFill/>
          </p:spPr>
          <p:txBody>
            <a:bodyPr wrap="square" rtlCol="0">
              <a:spAutoFit/>
            </a:bodyPr>
            <a:lstStyle/>
            <a:p>
              <a:r>
                <a:rPr lang="en-US" dirty="0"/>
                <a:t>E</a:t>
              </a:r>
            </a:p>
          </p:txBody>
        </p:sp>
      </p:grpSp>
      <p:pic>
        <p:nvPicPr>
          <p:cNvPr id="22" name="Picture 21" descr="A close up of a toy&#10;&#10;Description automatically generated">
            <a:extLst>
              <a:ext uri="{FF2B5EF4-FFF2-40B4-BE49-F238E27FC236}">
                <a16:creationId xmlns:a16="http://schemas.microsoft.com/office/drawing/2014/main" id="{7B731B5D-4F51-4CA0-B1D3-B9D51BEDEC66}"/>
              </a:ext>
            </a:extLst>
          </p:cNvPr>
          <p:cNvPicPr>
            <a:picLocks noChangeAspect="1"/>
          </p:cNvPicPr>
          <p:nvPr/>
        </p:nvPicPr>
        <p:blipFill>
          <a:blip r:embed="rId2"/>
          <a:stretch>
            <a:fillRect/>
          </a:stretch>
        </p:blipFill>
        <p:spPr>
          <a:xfrm>
            <a:off x="978613" y="3385407"/>
            <a:ext cx="3417766" cy="2563325"/>
          </a:xfrm>
          <a:prstGeom prst="rect">
            <a:avLst/>
          </a:prstGeom>
        </p:spPr>
      </p:pic>
      <p:cxnSp>
        <p:nvCxnSpPr>
          <p:cNvPr id="23" name="Straight Arrow Connector 22">
            <a:extLst>
              <a:ext uri="{FF2B5EF4-FFF2-40B4-BE49-F238E27FC236}">
                <a16:creationId xmlns:a16="http://schemas.microsoft.com/office/drawing/2014/main" id="{003C99A6-D095-4C3B-BCC2-8E5F1E9D402A}"/>
              </a:ext>
            </a:extLst>
          </p:cNvPr>
          <p:cNvCxnSpPr>
            <a:cxnSpLocks/>
          </p:cNvCxnSpPr>
          <p:nvPr/>
        </p:nvCxnSpPr>
        <p:spPr>
          <a:xfrm>
            <a:off x="3501660" y="5161782"/>
            <a:ext cx="1015385" cy="418143"/>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D7AF88-6E53-433D-8342-F8161C3A69D5}"/>
              </a:ext>
            </a:extLst>
          </p:cNvPr>
          <p:cNvCxnSpPr>
            <a:cxnSpLocks/>
          </p:cNvCxnSpPr>
          <p:nvPr/>
        </p:nvCxnSpPr>
        <p:spPr>
          <a:xfrm>
            <a:off x="350254" y="3730401"/>
            <a:ext cx="1015385" cy="418143"/>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448C77-68F2-4089-BC27-8C2C2EF45647}"/>
              </a:ext>
            </a:extLst>
          </p:cNvPr>
          <p:cNvCxnSpPr/>
          <p:nvPr/>
        </p:nvCxnSpPr>
        <p:spPr>
          <a:xfrm>
            <a:off x="5401027" y="4273087"/>
            <a:ext cx="810883"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E14CD992-7521-4E3E-ADAE-BB7E00E789A7}"/>
              </a:ext>
            </a:extLst>
          </p:cNvPr>
          <p:cNvSpPr>
            <a:spLocks noGrp="1"/>
          </p:cNvSpPr>
          <p:nvPr>
            <p:ph type="sldNum" sz="quarter" idx="12"/>
          </p:nvPr>
        </p:nvSpPr>
        <p:spPr/>
        <p:txBody>
          <a:bodyPr/>
          <a:lstStyle/>
          <a:p>
            <a:fld id="{4DBC7FC8-25FB-FC45-8177-2B991DA6778C}" type="slidenum">
              <a:rPr lang="en-US" smtClean="0"/>
              <a:t>7</a:t>
            </a:fld>
            <a:endParaRPr lang="en-US"/>
          </a:p>
        </p:txBody>
      </p:sp>
      <p:sp>
        <p:nvSpPr>
          <p:cNvPr id="26" name="TextBox 25">
            <a:extLst>
              <a:ext uri="{FF2B5EF4-FFF2-40B4-BE49-F238E27FC236}">
                <a16:creationId xmlns:a16="http://schemas.microsoft.com/office/drawing/2014/main" id="{2026694E-0260-4CB9-B6FF-BF6DF49AD840}"/>
              </a:ext>
            </a:extLst>
          </p:cNvPr>
          <p:cNvSpPr txBox="1"/>
          <p:nvPr/>
        </p:nvSpPr>
        <p:spPr>
          <a:xfrm>
            <a:off x="4456251" y="3493602"/>
            <a:ext cx="1929060"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27" name="TextBox 26">
            <a:extLst>
              <a:ext uri="{FF2B5EF4-FFF2-40B4-BE49-F238E27FC236}">
                <a16:creationId xmlns:a16="http://schemas.microsoft.com/office/drawing/2014/main" id="{89CB1DAF-97B6-4A6F-AB9D-4F39E63FC260}"/>
              </a:ext>
            </a:extLst>
          </p:cNvPr>
          <p:cNvSpPr txBox="1"/>
          <p:nvPr/>
        </p:nvSpPr>
        <p:spPr>
          <a:xfrm>
            <a:off x="7219213" y="3493602"/>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spTree>
    <p:extLst>
      <p:ext uri="{BB962C8B-B14F-4D97-AF65-F5344CB8AC3E}">
        <p14:creationId xmlns:p14="http://schemas.microsoft.com/office/powerpoint/2010/main" val="224160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D31E-1201-4998-B442-987CBEC84CEB}"/>
              </a:ext>
            </a:extLst>
          </p:cNvPr>
          <p:cNvSpPr>
            <a:spLocks noGrp="1"/>
          </p:cNvSpPr>
          <p:nvPr>
            <p:ph type="title"/>
          </p:nvPr>
        </p:nvSpPr>
        <p:spPr/>
        <p:txBody>
          <a:bodyPr/>
          <a:lstStyle/>
          <a:p>
            <a:r>
              <a:rPr lang="en-US" dirty="0"/>
              <a:t>Challenge 1: Move 10 CM</a:t>
            </a:r>
          </a:p>
        </p:txBody>
      </p:sp>
      <p:sp>
        <p:nvSpPr>
          <p:cNvPr id="3" name="Content Placeholder 2">
            <a:extLst>
              <a:ext uri="{FF2B5EF4-FFF2-40B4-BE49-F238E27FC236}">
                <a16:creationId xmlns:a16="http://schemas.microsoft.com/office/drawing/2014/main" id="{EABD442C-A843-40FB-A542-3CC3918FB022}"/>
              </a:ext>
            </a:extLst>
          </p:cNvPr>
          <p:cNvSpPr>
            <a:spLocks noGrp="1"/>
          </p:cNvSpPr>
          <p:nvPr>
            <p:ph idx="1"/>
          </p:nvPr>
        </p:nvSpPr>
        <p:spPr>
          <a:xfrm>
            <a:off x="156210" y="1140006"/>
            <a:ext cx="8765914" cy="5082601"/>
          </a:xfrm>
        </p:spPr>
        <p:txBody>
          <a:bodyPr/>
          <a:lstStyle/>
          <a:p>
            <a:r>
              <a:rPr lang="en-US" dirty="0"/>
              <a:t>Move the robot 10 centimeters forward</a:t>
            </a:r>
          </a:p>
          <a:p>
            <a:r>
              <a:rPr lang="en-US" dirty="0"/>
              <a:t>Basic steps:</a:t>
            </a:r>
          </a:p>
          <a:p>
            <a:pPr lvl="1"/>
            <a:r>
              <a:rPr lang="en-US" dirty="0"/>
              <a:t>Configure your robot</a:t>
            </a:r>
          </a:p>
          <a:p>
            <a:pPr lvl="1"/>
            <a:r>
              <a:rPr lang="en-US" dirty="0"/>
              <a:t>Use a Movement Block (Move Tank or Move For Duration block) and move forward for 10cm</a:t>
            </a:r>
          </a:p>
        </p:txBody>
      </p:sp>
      <p:sp>
        <p:nvSpPr>
          <p:cNvPr id="4" name="Footer Placeholder 3">
            <a:extLst>
              <a:ext uri="{FF2B5EF4-FFF2-40B4-BE49-F238E27FC236}">
                <a16:creationId xmlns:a16="http://schemas.microsoft.com/office/drawing/2014/main" id="{062ACE1F-D85A-40F9-907A-B7F1FE4C6884}"/>
              </a:ext>
            </a:extLst>
          </p:cNvPr>
          <p:cNvSpPr>
            <a:spLocks noGrp="1"/>
          </p:cNvSpPr>
          <p:nvPr>
            <p:ph type="ftr" sz="quarter" idx="11"/>
          </p:nvPr>
        </p:nvSpPr>
        <p:spPr/>
        <p:txBody>
          <a:bodyPr/>
          <a:lstStyle/>
          <a:p>
            <a:r>
              <a:rPr lang="en-US"/>
              <a:t>Copyright © 2020 SPIKE Prime Lessons (primelessons.org) CC-BY-NC-SA.  (Last edit: 5/30/2020)</a:t>
            </a:r>
          </a:p>
        </p:txBody>
      </p:sp>
      <p:pic>
        <p:nvPicPr>
          <p:cNvPr id="7" name="Picture 6" descr="ruler_0_10.jpg">
            <a:extLst>
              <a:ext uri="{FF2B5EF4-FFF2-40B4-BE49-F238E27FC236}">
                <a16:creationId xmlns:a16="http://schemas.microsoft.com/office/drawing/2014/main" id="{6DED3043-D23F-471F-9457-CAB54D18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42" y="4044205"/>
            <a:ext cx="3484790" cy="1138177"/>
          </a:xfrm>
          <a:prstGeom prst="rect">
            <a:avLst/>
          </a:prstGeom>
        </p:spPr>
      </p:pic>
      <p:cxnSp>
        <p:nvCxnSpPr>
          <p:cNvPr id="9" name="Straight Arrow Connector 8">
            <a:extLst>
              <a:ext uri="{FF2B5EF4-FFF2-40B4-BE49-F238E27FC236}">
                <a16:creationId xmlns:a16="http://schemas.microsoft.com/office/drawing/2014/main" id="{F7FBFD51-A8E7-4A89-8876-9ABB79033EBD}"/>
              </a:ext>
            </a:extLst>
          </p:cNvPr>
          <p:cNvCxnSpPr/>
          <p:nvPr/>
        </p:nvCxnSpPr>
        <p:spPr>
          <a:xfrm>
            <a:off x="3267275" y="3820307"/>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A20FF8D-0EC6-4AB8-8059-B8D060072F92}"/>
              </a:ext>
            </a:extLst>
          </p:cNvPr>
          <p:cNvGrpSpPr/>
          <p:nvPr/>
        </p:nvGrpSpPr>
        <p:grpSpPr>
          <a:xfrm rot="5400000">
            <a:off x="2588720" y="3425008"/>
            <a:ext cx="660559" cy="790597"/>
            <a:chOff x="6310708" y="2223671"/>
            <a:chExt cx="809489" cy="898563"/>
          </a:xfrm>
        </p:grpSpPr>
        <p:sp>
          <p:nvSpPr>
            <p:cNvPr id="11" name="Rounded Rectangle 27">
              <a:extLst>
                <a:ext uri="{FF2B5EF4-FFF2-40B4-BE49-F238E27FC236}">
                  <a16:creationId xmlns:a16="http://schemas.microsoft.com/office/drawing/2014/main" id="{52EE3054-7E19-40DE-AC59-D31CA52E609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28">
              <a:extLst>
                <a:ext uri="{FF2B5EF4-FFF2-40B4-BE49-F238E27FC236}">
                  <a16:creationId xmlns:a16="http://schemas.microsoft.com/office/drawing/2014/main" id="{876E759B-F669-440B-A52E-A00BD074D031}"/>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Rounded Rectangle 29">
              <a:extLst>
                <a:ext uri="{FF2B5EF4-FFF2-40B4-BE49-F238E27FC236}">
                  <a16:creationId xmlns:a16="http://schemas.microsoft.com/office/drawing/2014/main" id="{A6602A43-95A9-4B7E-A79A-2FF8A6432376}"/>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Oval 13">
              <a:extLst>
                <a:ext uri="{FF2B5EF4-FFF2-40B4-BE49-F238E27FC236}">
                  <a16:creationId xmlns:a16="http://schemas.microsoft.com/office/drawing/2014/main" id="{4EDFED27-6552-4D8F-9EA0-9EAF4BCF9AB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5" name="Slide Number Placeholder 4">
            <a:extLst>
              <a:ext uri="{FF2B5EF4-FFF2-40B4-BE49-F238E27FC236}">
                <a16:creationId xmlns:a16="http://schemas.microsoft.com/office/drawing/2014/main" id="{0258CF89-1996-4F5D-9A63-FEC12F3A51D7}"/>
              </a:ext>
            </a:extLst>
          </p:cNvPr>
          <p:cNvSpPr>
            <a:spLocks noGrp="1"/>
          </p:cNvSpPr>
          <p:nvPr>
            <p:ph type="sldNum" sz="quarter" idx="12"/>
          </p:nvPr>
        </p:nvSpPr>
        <p:spPr/>
        <p:txBody>
          <a:bodyPr/>
          <a:lstStyle/>
          <a:p>
            <a:fld id="{4DBC7FC8-25FB-FC45-8177-2B991DA6778C}" type="slidenum">
              <a:rPr lang="en-US" smtClean="0"/>
              <a:t>8</a:t>
            </a:fld>
            <a:endParaRPr lang="en-US"/>
          </a:p>
        </p:txBody>
      </p:sp>
    </p:spTree>
    <p:extLst>
      <p:ext uri="{BB962C8B-B14F-4D97-AF65-F5344CB8AC3E}">
        <p14:creationId xmlns:p14="http://schemas.microsoft.com/office/powerpoint/2010/main" val="422093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8DAC-8B7C-4246-8370-0E4C82E9FCA5}"/>
              </a:ext>
            </a:extLst>
          </p:cNvPr>
          <p:cNvSpPr>
            <a:spLocks noGrp="1"/>
          </p:cNvSpPr>
          <p:nvPr>
            <p:ph type="title"/>
          </p:nvPr>
        </p:nvSpPr>
        <p:spPr/>
        <p:txBody>
          <a:bodyPr/>
          <a:lstStyle/>
          <a:p>
            <a:r>
              <a:rPr lang="en-US" dirty="0"/>
              <a:t>Challenge 1 Solution</a:t>
            </a:r>
          </a:p>
        </p:txBody>
      </p:sp>
      <p:sp>
        <p:nvSpPr>
          <p:cNvPr id="3" name="Content Placeholder 2">
            <a:extLst>
              <a:ext uri="{FF2B5EF4-FFF2-40B4-BE49-F238E27FC236}">
                <a16:creationId xmlns:a16="http://schemas.microsoft.com/office/drawing/2014/main" id="{98083BB9-7D65-486A-B564-15E1D3B4D7DA}"/>
              </a:ext>
            </a:extLst>
          </p:cNvPr>
          <p:cNvSpPr>
            <a:spLocks noGrp="1"/>
          </p:cNvSpPr>
          <p:nvPr>
            <p:ph idx="1"/>
          </p:nvPr>
        </p:nvSpPr>
        <p:spPr>
          <a:xfrm>
            <a:off x="156210" y="1140006"/>
            <a:ext cx="4134759" cy="5082601"/>
          </a:xfrm>
        </p:spPr>
        <p:txBody>
          <a:bodyPr/>
          <a:lstStyle/>
          <a:p>
            <a:r>
              <a:rPr lang="en-US" dirty="0"/>
              <a:t>Configure your robot</a:t>
            </a:r>
          </a:p>
          <a:p>
            <a:r>
              <a:rPr lang="en-US" dirty="0"/>
              <a:t>If you are using the smaller SPIKE Prime wheels on Droid Bot IV, set the one rotation to 17.5cm (image on the right)</a:t>
            </a:r>
          </a:p>
          <a:p>
            <a:r>
              <a:rPr lang="en-US" dirty="0"/>
              <a:t>If you are using the larger SPIKE Prime wheels on ADB, remember to set one rotation to 27.6cm</a:t>
            </a:r>
          </a:p>
          <a:p>
            <a:r>
              <a:rPr lang="en-US" dirty="0"/>
              <a:t>Move forward for 10 cm. The same cm mode is available in other move blocks.</a:t>
            </a:r>
          </a:p>
        </p:txBody>
      </p:sp>
      <p:sp>
        <p:nvSpPr>
          <p:cNvPr id="4" name="Footer Placeholder 3">
            <a:extLst>
              <a:ext uri="{FF2B5EF4-FFF2-40B4-BE49-F238E27FC236}">
                <a16:creationId xmlns:a16="http://schemas.microsoft.com/office/drawing/2014/main" id="{94A19F01-22AB-497B-8D19-F0955AD2F63E}"/>
              </a:ext>
            </a:extLst>
          </p:cNvPr>
          <p:cNvSpPr>
            <a:spLocks noGrp="1"/>
          </p:cNvSpPr>
          <p:nvPr>
            <p:ph type="ftr" sz="quarter" idx="11"/>
          </p:nvPr>
        </p:nvSpPr>
        <p:spPr/>
        <p:txBody>
          <a:bodyPr/>
          <a:lstStyle/>
          <a:p>
            <a:r>
              <a:rPr lang="en-US"/>
              <a:t>Copyright © 2020 SPIKE Prime Lessons (primelessons.org) CC-BY-NC-SA.  (Last edit: 5/30/2020)</a:t>
            </a:r>
          </a:p>
        </p:txBody>
      </p:sp>
      <p:pic>
        <p:nvPicPr>
          <p:cNvPr id="5" name="Picture 4" descr="A screenshot of a cell phone&#10;&#10;Description automatically generated">
            <a:extLst>
              <a:ext uri="{FF2B5EF4-FFF2-40B4-BE49-F238E27FC236}">
                <a16:creationId xmlns:a16="http://schemas.microsoft.com/office/drawing/2014/main" id="{52728023-A162-42E9-A5FD-1645562A160B}"/>
              </a:ext>
            </a:extLst>
          </p:cNvPr>
          <p:cNvPicPr>
            <a:picLocks noChangeAspect="1"/>
          </p:cNvPicPr>
          <p:nvPr/>
        </p:nvPicPr>
        <p:blipFill>
          <a:blip r:embed="rId2"/>
          <a:stretch>
            <a:fillRect/>
          </a:stretch>
        </p:blipFill>
        <p:spPr>
          <a:xfrm>
            <a:off x="4569153" y="1295486"/>
            <a:ext cx="4418637" cy="3638021"/>
          </a:xfrm>
          <a:prstGeom prst="rect">
            <a:avLst/>
          </a:prstGeom>
        </p:spPr>
      </p:pic>
      <p:sp>
        <p:nvSpPr>
          <p:cNvPr id="6" name="Slide Number Placeholder 5">
            <a:extLst>
              <a:ext uri="{FF2B5EF4-FFF2-40B4-BE49-F238E27FC236}">
                <a16:creationId xmlns:a16="http://schemas.microsoft.com/office/drawing/2014/main" id="{6302A9C0-043C-4412-AAA1-634929C8F439}"/>
              </a:ext>
            </a:extLst>
          </p:cNvPr>
          <p:cNvSpPr>
            <a:spLocks noGrp="1"/>
          </p:cNvSpPr>
          <p:nvPr>
            <p:ph type="sldNum" sz="quarter" idx="12"/>
          </p:nvPr>
        </p:nvSpPr>
        <p:spPr/>
        <p:txBody>
          <a:bodyPr/>
          <a:lstStyle/>
          <a:p>
            <a:fld id="{4DBC7FC8-25FB-FC45-8177-2B991DA6778C}" type="slidenum">
              <a:rPr lang="en-US" smtClean="0"/>
              <a:t>9</a:t>
            </a:fld>
            <a:endParaRPr lang="en-US"/>
          </a:p>
        </p:txBody>
      </p:sp>
    </p:spTree>
    <p:extLst>
      <p:ext uri="{BB962C8B-B14F-4D97-AF65-F5344CB8AC3E}">
        <p14:creationId xmlns:p14="http://schemas.microsoft.com/office/powerpoint/2010/main" val="21547225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8394</TotalTime>
  <Words>1381</Words>
  <Application>Microsoft Office PowerPoint</Application>
  <PresentationFormat>On-screen Show (4:3)</PresentationFormat>
  <Paragraphs>132</Paragraphs>
  <Slides>15</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Arial</vt:lpstr>
      <vt:lpstr>Arial Black</vt:lpstr>
      <vt:lpstr>Calibri</vt:lpstr>
      <vt:lpstr>Calibri Light</vt:lpstr>
      <vt:lpstr>Gill Sans MT</vt:lpstr>
      <vt:lpstr>Helvetica Neue</vt:lpstr>
      <vt:lpstr>Wingdings 2</vt:lpstr>
      <vt:lpstr>Custom Design</vt:lpstr>
      <vt:lpstr>beginner</vt:lpstr>
      <vt:lpstr>1_Custom Design</vt:lpstr>
      <vt:lpstr>Dividend</vt:lpstr>
      <vt:lpstr>Moving straight</vt:lpstr>
      <vt:lpstr>Lesson Objectives</vt:lpstr>
      <vt:lpstr>Move for Duration</vt:lpstr>
      <vt:lpstr>Move with Steering for Duration</vt:lpstr>
      <vt:lpstr>Move for Duration with Steering at Speed</vt:lpstr>
      <vt:lpstr>Move for Duration at Speed (“Move Tank”)</vt:lpstr>
      <vt:lpstr>NEGATIVE Values</vt:lpstr>
      <vt:lpstr>Challenge 1: Move 10 CM</vt:lpstr>
      <vt:lpstr>Challenge 1 Solution</vt:lpstr>
      <vt:lpstr>Challenge II: Move Forward and Back</vt:lpstr>
      <vt:lpstr>Challenge II solution</vt:lpstr>
      <vt:lpstr>Start Moving and Stop Moving Blocks</vt:lpstr>
      <vt:lpstr>Wait blocks and Challenge iii</vt:lpstr>
      <vt:lpstr>Challenge III: moving For 3 Seconds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Sanjay Seshan</cp:lastModifiedBy>
  <cp:revision>100</cp:revision>
  <cp:lastPrinted>2016-07-04T14:38:40Z</cp:lastPrinted>
  <dcterms:created xsi:type="dcterms:W3CDTF">2014-08-07T02:19:13Z</dcterms:created>
  <dcterms:modified xsi:type="dcterms:W3CDTF">2020-05-30T19:58:04Z</dcterms:modified>
</cp:coreProperties>
</file>